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5" r:id="rId1"/>
  </p:sldMasterIdLst>
  <p:notesMasterIdLst>
    <p:notesMasterId r:id="rId83"/>
  </p:notesMasterIdLst>
  <p:sldIdLst>
    <p:sldId id="354" r:id="rId2"/>
    <p:sldId id="319" r:id="rId3"/>
    <p:sldId id="321" r:id="rId4"/>
    <p:sldId id="341" r:id="rId5"/>
    <p:sldId id="343" r:id="rId6"/>
    <p:sldId id="344" r:id="rId7"/>
    <p:sldId id="346" r:id="rId8"/>
    <p:sldId id="345" r:id="rId9"/>
    <p:sldId id="347" r:id="rId10"/>
    <p:sldId id="364" r:id="rId11"/>
    <p:sldId id="352" r:id="rId12"/>
    <p:sldId id="353" r:id="rId13"/>
    <p:sldId id="348" r:id="rId14"/>
    <p:sldId id="349" r:id="rId15"/>
    <p:sldId id="263" r:id="rId16"/>
    <p:sldId id="293" r:id="rId17"/>
    <p:sldId id="338" r:id="rId18"/>
    <p:sldId id="275" r:id="rId19"/>
    <p:sldId id="323" r:id="rId20"/>
    <p:sldId id="382" r:id="rId21"/>
    <p:sldId id="331" r:id="rId22"/>
    <p:sldId id="332" r:id="rId23"/>
    <p:sldId id="333" r:id="rId24"/>
    <p:sldId id="334" r:id="rId25"/>
    <p:sldId id="335" r:id="rId26"/>
    <p:sldId id="336" r:id="rId27"/>
    <p:sldId id="276" r:id="rId28"/>
    <p:sldId id="277" r:id="rId29"/>
    <p:sldId id="296" r:id="rId30"/>
    <p:sldId id="297" r:id="rId31"/>
    <p:sldId id="365" r:id="rId32"/>
    <p:sldId id="299" r:id="rId33"/>
    <p:sldId id="340" r:id="rId34"/>
    <p:sldId id="302" r:id="rId35"/>
    <p:sldId id="303" r:id="rId36"/>
    <p:sldId id="304" r:id="rId37"/>
    <p:sldId id="305" r:id="rId38"/>
    <p:sldId id="306" r:id="rId39"/>
    <p:sldId id="308" r:id="rId40"/>
    <p:sldId id="337" r:id="rId41"/>
    <p:sldId id="309" r:id="rId42"/>
    <p:sldId id="310" r:id="rId43"/>
    <p:sldId id="373" r:id="rId44"/>
    <p:sldId id="326" r:id="rId45"/>
    <p:sldId id="325" r:id="rId46"/>
    <p:sldId id="366" r:id="rId47"/>
    <p:sldId id="350" r:id="rId48"/>
    <p:sldId id="315" r:id="rId49"/>
    <p:sldId id="316" r:id="rId50"/>
    <p:sldId id="317" r:id="rId51"/>
    <p:sldId id="312" r:id="rId52"/>
    <p:sldId id="313" r:id="rId53"/>
    <p:sldId id="351" r:id="rId54"/>
    <p:sldId id="311" r:id="rId55"/>
    <p:sldId id="339" r:id="rId56"/>
    <p:sldId id="314" r:id="rId57"/>
    <p:sldId id="371" r:id="rId58"/>
    <p:sldId id="383" r:id="rId59"/>
    <p:sldId id="300" r:id="rId60"/>
    <p:sldId id="301" r:id="rId61"/>
    <p:sldId id="372" r:id="rId62"/>
    <p:sldId id="367" r:id="rId63"/>
    <p:sldId id="368" r:id="rId64"/>
    <p:sldId id="369" r:id="rId65"/>
    <p:sldId id="370" r:id="rId66"/>
    <p:sldId id="375" r:id="rId67"/>
    <p:sldId id="376" r:id="rId68"/>
    <p:sldId id="377" r:id="rId69"/>
    <p:sldId id="374" r:id="rId70"/>
    <p:sldId id="355" r:id="rId71"/>
    <p:sldId id="378" r:id="rId72"/>
    <p:sldId id="356" r:id="rId73"/>
    <p:sldId id="357" r:id="rId74"/>
    <p:sldId id="358" r:id="rId75"/>
    <p:sldId id="359" r:id="rId76"/>
    <p:sldId id="360" r:id="rId77"/>
    <p:sldId id="379" r:id="rId78"/>
    <p:sldId id="380" r:id="rId79"/>
    <p:sldId id="381" r:id="rId80"/>
    <p:sldId id="328" r:id="rId81"/>
    <p:sldId id="327" r:id="rId82"/>
  </p:sldIdLst>
  <p:sldSz cx="9144000" cy="6858000" type="screen4x3"/>
  <p:notesSz cx="7102475" cy="10231438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D63702"/>
    <a:srgbClr val="009BA2"/>
    <a:srgbClr val="0066FF"/>
    <a:srgbClr val="969696"/>
    <a:srgbClr val="99CCFF"/>
    <a:srgbClr val="FBFEBE"/>
    <a:srgbClr val="9ADB55"/>
    <a:srgbClr val="77D1F1"/>
    <a:srgbClr val="232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74" autoAdjust="0"/>
    <p:restoredTop sz="94660"/>
  </p:normalViewPr>
  <p:slideViewPr>
    <p:cSldViewPr>
      <p:cViewPr varScale="1">
        <p:scale>
          <a:sx n="74" d="100"/>
          <a:sy n="74" d="100"/>
        </p:scale>
        <p:origin x="-516" y="-90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0.xml"/><Relationship Id="rId13" Type="http://schemas.openxmlformats.org/officeDocument/2006/relationships/slide" Target="slides/slide41.xml"/><Relationship Id="rId18" Type="http://schemas.openxmlformats.org/officeDocument/2006/relationships/slide" Target="slides/slide59.xml"/><Relationship Id="rId3" Type="http://schemas.openxmlformats.org/officeDocument/2006/relationships/slide" Target="slides/slide15.xml"/><Relationship Id="rId7" Type="http://schemas.openxmlformats.org/officeDocument/2006/relationships/slide" Target="slides/slide29.xml"/><Relationship Id="rId12" Type="http://schemas.openxmlformats.org/officeDocument/2006/relationships/slide" Target="slides/slide39.xml"/><Relationship Id="rId17" Type="http://schemas.openxmlformats.org/officeDocument/2006/relationships/slide" Target="slides/slide50.xml"/><Relationship Id="rId2" Type="http://schemas.openxmlformats.org/officeDocument/2006/relationships/slide" Target="slides/slide3.xml"/><Relationship Id="rId16" Type="http://schemas.openxmlformats.org/officeDocument/2006/relationships/slide" Target="slides/slide49.xml"/><Relationship Id="rId20" Type="http://schemas.openxmlformats.org/officeDocument/2006/relationships/slide" Target="slides/slide81.xml"/><Relationship Id="rId1" Type="http://schemas.openxmlformats.org/officeDocument/2006/relationships/slide" Target="slides/slide2.xml"/><Relationship Id="rId6" Type="http://schemas.openxmlformats.org/officeDocument/2006/relationships/slide" Target="slides/slide28.xml"/><Relationship Id="rId11" Type="http://schemas.openxmlformats.org/officeDocument/2006/relationships/slide" Target="slides/slide38.xml"/><Relationship Id="rId5" Type="http://schemas.openxmlformats.org/officeDocument/2006/relationships/slide" Target="slides/slide27.xml"/><Relationship Id="rId15" Type="http://schemas.openxmlformats.org/officeDocument/2006/relationships/slide" Target="slides/slide48.xml"/><Relationship Id="rId10" Type="http://schemas.openxmlformats.org/officeDocument/2006/relationships/slide" Target="slides/slide32.xml"/><Relationship Id="rId19" Type="http://schemas.openxmlformats.org/officeDocument/2006/relationships/slide" Target="slides/slide60.xml"/><Relationship Id="rId4" Type="http://schemas.openxmlformats.org/officeDocument/2006/relationships/slide" Target="slides/slide18.xml"/><Relationship Id="rId9" Type="http://schemas.openxmlformats.org/officeDocument/2006/relationships/slide" Target="slides/slide31.xml"/><Relationship Id="rId14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6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6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59338"/>
            <a:ext cx="5207000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fld id="{5192847A-7BCD-49F6-BD24-644BC5C2B4D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4019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D5D2E22-B625-4820-956E-301134B9FF3D}" type="slidenum">
              <a:rPr lang="pt-BR" smtClean="0"/>
              <a:pPr/>
              <a:t>2</a:t>
            </a:fld>
            <a:endParaRPr lang="pt-BR" smtClean="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BCA507D2-8676-42D3-8FF5-74D9A4A49C17}" type="slidenum">
              <a:rPr lang="pt-BR" sz="1300"/>
              <a:pPr algn="r"/>
              <a:t>31</a:t>
            </a:fld>
            <a:endParaRPr lang="pt-BR" sz="13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389630BB-23E6-4633-A0A0-D676859EB701}" type="slidenum">
              <a:rPr lang="pt-BR" sz="1300"/>
              <a:pPr algn="r"/>
              <a:t>32</a:t>
            </a:fld>
            <a:endParaRPr lang="pt-BR" sz="13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  <p:sp>
        <p:nvSpPr>
          <p:cNvPr id="102404" name="Espaço Reservado para Número de Slide 3"/>
          <p:cNvSpPr txBox="1">
            <a:spLocks noGrp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CC2F9F2B-7894-4B6D-9C77-3291DF76B7D9}" type="slidenum">
              <a:rPr lang="pt-BR" sz="1300"/>
              <a:pPr algn="r"/>
              <a:t>34</a:t>
            </a:fld>
            <a:endParaRPr lang="pt-BR"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044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  <p:sp>
        <p:nvSpPr>
          <p:cNvPr id="104452" name="Espaço Reservado para Número de Slide 3"/>
          <p:cNvSpPr txBox="1">
            <a:spLocks noGrp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521C23D3-7D8C-4388-8393-A1A6B992CB07}" type="slidenum">
              <a:rPr lang="pt-BR" sz="1300"/>
              <a:pPr algn="r"/>
              <a:t>35</a:t>
            </a:fld>
            <a:endParaRPr lang="pt-BR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0649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  <p:sp>
        <p:nvSpPr>
          <p:cNvPr id="106500" name="Espaço Reservado para Número de Slide 3"/>
          <p:cNvSpPr txBox="1">
            <a:spLocks noGrp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53D34E96-552E-42AE-B5EF-049480C782AE}" type="slidenum">
              <a:rPr lang="pt-BR" sz="1300"/>
              <a:pPr algn="r"/>
              <a:t>36</a:t>
            </a:fld>
            <a:endParaRPr lang="pt-BR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0854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  <p:sp>
        <p:nvSpPr>
          <p:cNvPr id="108548" name="Espaço Reservado para Número de Slide 3"/>
          <p:cNvSpPr txBox="1">
            <a:spLocks noGrp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BE617C99-BA90-400C-BF63-91861EBCE191}" type="slidenum">
              <a:rPr lang="pt-BR" sz="1300"/>
              <a:pPr algn="r"/>
              <a:t>37</a:t>
            </a:fld>
            <a:endParaRPr lang="pt-BR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23BDCA2E-1FC5-4DF3-BFAC-50B622E11E78}" type="slidenum">
              <a:rPr lang="pt-BR" sz="1300"/>
              <a:pPr algn="r"/>
              <a:t>38</a:t>
            </a:fld>
            <a:endParaRPr lang="pt-BR" sz="13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08BEB359-D918-4CFF-B70C-FCF46090C8C2}" type="slidenum">
              <a:rPr lang="pt-BR" sz="1300"/>
              <a:pPr algn="r"/>
              <a:t>39</a:t>
            </a:fld>
            <a:endParaRPr lang="pt-BR" sz="13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80A125E4-EC77-4D5C-A9C9-708DCE04B61B}" type="slidenum">
              <a:rPr lang="pt-BR" sz="1300"/>
              <a:pPr algn="r"/>
              <a:t>41</a:t>
            </a:fld>
            <a:endParaRPr lang="pt-BR" sz="13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6A31EE63-7733-4A89-A18E-9D8D713DB4A3}" type="slidenum">
              <a:rPr lang="pt-BR" sz="1300"/>
              <a:pPr algn="r"/>
              <a:t>42</a:t>
            </a:fld>
            <a:endParaRPr lang="pt-BR" sz="13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D5D2E22-B625-4820-956E-301134B9FF3D}" type="slidenum">
              <a:rPr lang="pt-BR" smtClean="0"/>
              <a:pPr/>
              <a:t>3</a:t>
            </a:fld>
            <a:endParaRPr lang="pt-BR" smtClean="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AC4DA0FD-142C-4FBC-A9A6-34C7AAF3AF64}" type="slidenum">
              <a:rPr lang="pt-BR" sz="1300"/>
              <a:pPr algn="r"/>
              <a:t>48</a:t>
            </a:fld>
            <a:endParaRPr lang="pt-BR" sz="13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4D5BB911-C61D-4527-BAFC-83F4BA52454E}" type="slidenum">
              <a:rPr lang="pt-BR" sz="1300"/>
              <a:pPr algn="r"/>
              <a:t>49</a:t>
            </a:fld>
            <a:endParaRPr lang="pt-BR" sz="13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9156C2FD-09D1-4578-9C7F-360E96EADB17}" type="slidenum">
              <a:rPr lang="pt-BR" sz="1300"/>
              <a:pPr algn="r"/>
              <a:t>50</a:t>
            </a:fld>
            <a:endParaRPr lang="pt-BR" sz="13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AF030061-F2E8-4FA5-81E0-C13681F681EC}" type="slidenum">
              <a:rPr lang="pt-BR" sz="1300"/>
              <a:pPr algn="r"/>
              <a:t>59</a:t>
            </a:fld>
            <a:endParaRPr lang="pt-BR" sz="13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979E2BD2-F898-4CF3-B5E1-46A4129CEE8C}" type="slidenum">
              <a:rPr lang="pt-BR" sz="1300"/>
              <a:pPr algn="r"/>
              <a:t>60</a:t>
            </a:fld>
            <a:endParaRPr lang="pt-BR" sz="13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081596B-7849-4885-ACE7-1EF93182EEE0}" type="slidenum">
              <a:rPr lang="pt-BR" smtClean="0"/>
              <a:pPr/>
              <a:t>15</a:t>
            </a:fld>
            <a:endParaRPr lang="pt-BR" smtClean="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6763"/>
            <a:ext cx="5114925" cy="38369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1747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1660A1-FB50-4259-BD15-1A1C2C430686}" type="slidenum">
              <a:rPr lang="pt-BR"/>
              <a:pPr/>
              <a:t>80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B7DAC91-20B1-4EB5-9823-6D0B9D9E8F3B}" type="slidenum">
              <a:rPr lang="pt-BR" smtClean="0"/>
              <a:pPr/>
              <a:t>81</a:t>
            </a:fld>
            <a:endParaRPr lang="pt-BR" smtClean="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AD8EF52-C096-4849-9D51-0B4B9F976C87}" type="slidenum">
              <a:rPr lang="pt-BR" smtClean="0"/>
              <a:pPr/>
              <a:t>18</a:t>
            </a:fld>
            <a:endParaRPr lang="pt-BR" smtClean="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3096B9B-1D58-4FAA-8380-072167CE9294}" type="slidenum">
              <a:rPr lang="pt-BR" smtClean="0"/>
              <a:pPr/>
              <a:t>27</a:t>
            </a:fld>
            <a:endParaRPr lang="pt-BR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BE13491-DCCD-45C1-8165-0DA571A06B8B}" type="slidenum">
              <a:rPr lang="pt-BR" smtClean="0"/>
              <a:pPr/>
              <a:t>28</a:t>
            </a:fld>
            <a:endParaRPr lang="pt-BR" smtClean="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79B4D20C-A450-4BE2-9182-F7C75447EB0E}" type="slidenum">
              <a:rPr lang="pt-BR" sz="1300"/>
              <a:pPr algn="r"/>
              <a:t>29</a:t>
            </a:fld>
            <a:endParaRPr lang="pt-BR" sz="13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4024313" y="9720263"/>
            <a:ext cx="3078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8E00A860-876B-4971-ADDA-704934C765DF}" type="slidenum">
              <a:rPr lang="pt-BR" sz="1300"/>
              <a:pPr algn="r"/>
              <a:t>30</a:t>
            </a:fld>
            <a:endParaRPr lang="pt-BR" sz="13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714348" y="1500174"/>
            <a:ext cx="7815290" cy="798509"/>
          </a:xfrm>
          <a:prstGeom prst="rect">
            <a:avLst/>
          </a:prstGeom>
        </p:spPr>
        <p:txBody>
          <a:bodyPr/>
          <a:lstStyle>
            <a:lvl1pPr>
              <a:defRPr sz="4200" b="1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pt-BR" dirty="0" smtClean="0"/>
              <a:t>Título</a:t>
            </a:r>
            <a:endParaRPr lang="pt-BR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9" y="2500306"/>
            <a:ext cx="7786742" cy="3143272"/>
          </a:xfrm>
          <a:prstGeom prst="rect">
            <a:avLst/>
          </a:prstGeom>
        </p:spPr>
        <p:txBody>
          <a:bodyPr/>
          <a:lstStyle>
            <a:lvl1pPr algn="ctr">
              <a:buNone/>
              <a:defRPr sz="400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pt-BR" dirty="0" smtClean="0"/>
              <a:t>Conteúdo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padr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1071538" y="1714488"/>
            <a:ext cx="7429552" cy="1214446"/>
          </a:xfrm>
          <a:prstGeom prst="rect">
            <a:avLst/>
          </a:prstGeom>
        </p:spPr>
        <p:txBody>
          <a:bodyPr/>
          <a:lstStyle>
            <a:lvl1pPr>
              <a:buNone/>
              <a:defRPr sz="2800" baseline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None/>
              <a:defRPr sz="24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None/>
              <a:defRPr sz="22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None/>
              <a:defRPr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None/>
              <a:defRPr sz="18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pt-BR" dirty="0" smtClean="0"/>
              <a:t>Curso:</a:t>
            </a:r>
            <a:endParaRPr lang="pt-BR" dirty="0"/>
          </a:p>
        </p:txBody>
      </p:sp>
      <p:sp>
        <p:nvSpPr>
          <p:cNvPr id="9" name="Espaço Reservado para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1538" y="3000372"/>
            <a:ext cx="7429552" cy="1071570"/>
          </a:xfrm>
          <a:prstGeom prst="rect">
            <a:avLst/>
          </a:prstGeom>
        </p:spPr>
        <p:txBody>
          <a:bodyPr/>
          <a:lstStyle>
            <a:lvl1pPr>
              <a:buNone/>
              <a:defRPr sz="2800" baseline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None/>
              <a:defRPr sz="24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None/>
              <a:defRPr sz="22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None/>
              <a:defRPr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None/>
              <a:defRPr sz="18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pt-BR" dirty="0" smtClean="0"/>
              <a:t>Disciplina:</a:t>
            </a:r>
            <a:endParaRPr lang="pt-BR" dirty="0"/>
          </a:p>
        </p:txBody>
      </p:sp>
      <p:sp>
        <p:nvSpPr>
          <p:cNvPr id="10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1538" y="4143380"/>
            <a:ext cx="7429552" cy="1285884"/>
          </a:xfrm>
          <a:prstGeom prst="rect">
            <a:avLst/>
          </a:prstGeom>
        </p:spPr>
        <p:txBody>
          <a:bodyPr/>
          <a:lstStyle>
            <a:lvl1pPr>
              <a:buNone/>
              <a:defRPr sz="2800" baseline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None/>
              <a:defRPr sz="24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None/>
              <a:defRPr sz="22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None/>
              <a:defRPr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None/>
              <a:defRPr sz="18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pt-BR" dirty="0" smtClean="0"/>
              <a:t>Professor:</a:t>
            </a: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ide_padr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285720" y="5572140"/>
            <a:ext cx="5000634" cy="357178"/>
          </a:xfrm>
          <a:prstGeom prst="rect">
            <a:avLst/>
          </a:prstGeom>
        </p:spPr>
        <p:txBody>
          <a:bodyPr/>
          <a:lstStyle>
            <a:lvl1pPr>
              <a:buNone/>
              <a:defRPr sz="1600" baseline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None/>
              <a:defRPr sz="24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None/>
              <a:defRPr sz="22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None/>
              <a:defRPr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None/>
              <a:defRPr sz="18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pt-BR" dirty="0" smtClean="0"/>
              <a:t>Curso:</a:t>
            </a:r>
            <a:endParaRPr lang="pt-BR" dirty="0"/>
          </a:p>
        </p:txBody>
      </p:sp>
      <p:sp>
        <p:nvSpPr>
          <p:cNvPr id="9" name="Espaço Reservado para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285720" y="5929330"/>
            <a:ext cx="5000660" cy="357190"/>
          </a:xfrm>
          <a:prstGeom prst="rect">
            <a:avLst/>
          </a:prstGeom>
        </p:spPr>
        <p:txBody>
          <a:bodyPr/>
          <a:lstStyle>
            <a:lvl1pPr>
              <a:buNone/>
              <a:defRPr sz="1600" baseline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None/>
              <a:defRPr sz="24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None/>
              <a:defRPr sz="22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None/>
              <a:defRPr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None/>
              <a:defRPr sz="18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pt-BR" dirty="0" smtClean="0"/>
              <a:t>Disciplina:</a:t>
            </a:r>
            <a:endParaRPr lang="pt-BR" dirty="0"/>
          </a:p>
        </p:txBody>
      </p:sp>
      <p:sp>
        <p:nvSpPr>
          <p:cNvPr id="10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285720" y="6286520"/>
            <a:ext cx="5000660" cy="428628"/>
          </a:xfrm>
          <a:prstGeom prst="rect">
            <a:avLst/>
          </a:prstGeom>
        </p:spPr>
        <p:txBody>
          <a:bodyPr/>
          <a:lstStyle>
            <a:lvl1pPr>
              <a:buNone/>
              <a:defRPr sz="1600" baseline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None/>
              <a:defRPr sz="24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None/>
              <a:defRPr sz="22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None/>
              <a:defRPr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None/>
              <a:defRPr sz="18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pt-BR" dirty="0" smtClean="0"/>
              <a:t>Professor: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929322" y="6357958"/>
            <a:ext cx="12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Slide</a:t>
            </a:r>
            <a:r>
              <a:rPr lang="pt-BR" sz="1400" b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A5ADF039-53B1-4658-9CD2-00DE97FC5093}" type="slidenum">
              <a:rPr lang="pt-BR" sz="1400" b="1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‹nº›</a:t>
            </a:fld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_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Faculdade-Impacta-Tecnologi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43240" y="1643050"/>
            <a:ext cx="2971800" cy="2971800"/>
          </a:xfrm>
          <a:prstGeom prst="rect">
            <a:avLst/>
          </a:prstGeom>
        </p:spPr>
      </p:pic>
      <p:cxnSp>
        <p:nvCxnSpPr>
          <p:cNvPr id="4" name="Conector reto 3"/>
          <p:cNvCxnSpPr/>
          <p:nvPr/>
        </p:nvCxnSpPr>
        <p:spPr>
          <a:xfrm>
            <a:off x="1214414" y="4572008"/>
            <a:ext cx="6929486" cy="1588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0070C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0" y="1052736"/>
            <a:ext cx="9144000" cy="720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688" y="260350"/>
            <a:ext cx="8797925" cy="922338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388" y="1916832"/>
            <a:ext cx="8785225" cy="475138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0" y="1844824"/>
            <a:ext cx="6858016" cy="1588"/>
          </a:xfrm>
          <a:prstGeom prst="line">
            <a:avLst/>
          </a:prstGeom>
          <a:ln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688" y="260350"/>
            <a:ext cx="8797925" cy="922338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388" y="1340768"/>
            <a:ext cx="8785225" cy="475138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9A50A3-9EC4-4835-BFB2-48F802AA8598}" type="datetimeFigureOut">
              <a:rPr lang="pt-BR" smtClean="0"/>
              <a:t>12/02/2014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F670E5-7BDB-4BCF-8146-5940B1B29B8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9A50A3-9EC4-4835-BFB2-48F802AA8598}" type="datetimeFigureOut">
              <a:rPr lang="pt-BR" smtClean="0"/>
              <a:t>12/02/2014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F670E5-7BDB-4BCF-8146-5940B1B29B8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aculdade-Impacta-Tecnologia_horizontal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282" y="214291"/>
            <a:ext cx="2576065" cy="785818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0" y="1214422"/>
            <a:ext cx="6858016" cy="1588"/>
          </a:xfrm>
          <a:prstGeom prst="line">
            <a:avLst/>
          </a:prstGeom>
          <a:ln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logo_impacta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53300" y="4800600"/>
            <a:ext cx="1790700" cy="2057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1.docx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2.docx"/><Relationship Id="rId5" Type="http://schemas.openxmlformats.org/officeDocument/2006/relationships/oleObject" Target="../embeddings/oleObject3.bin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6.png"/><Relationship Id="rId7" Type="http://schemas.openxmlformats.org/officeDocument/2006/relationships/image" Target="../media/image23.emf"/><Relationship Id="rId12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emf"/><Relationship Id="rId11" Type="http://schemas.openxmlformats.org/officeDocument/2006/relationships/image" Target="../media/image17.wmf"/><Relationship Id="rId5" Type="http://schemas.openxmlformats.org/officeDocument/2006/relationships/image" Target="../media/image21.png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-128.ibm.com/developerworks/rational/library/360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mailto:otakai@gmail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mtClean="0"/>
              <a:t>Modelagem dos Processos de Negócio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mtClean="0"/>
              <a:t>Introdução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51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Elementos da </a:t>
            </a:r>
            <a:br>
              <a:rPr lang="pt-BR" dirty="0" smtClean="0"/>
            </a:br>
            <a:r>
              <a:rPr lang="pt-BR" dirty="0" smtClean="0"/>
              <a:t>Arquitetura de Negócio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Cenário Operacional</a:t>
            </a:r>
          </a:p>
          <a:p>
            <a:pPr lvl="1"/>
            <a:r>
              <a:rPr lang="pt-BR" sz="1800" dirty="0" smtClean="0"/>
              <a:t>Local onde se desenrolam as operações</a:t>
            </a:r>
          </a:p>
          <a:p>
            <a:pPr lvl="1"/>
            <a:r>
              <a:rPr lang="pt-BR" sz="1800" dirty="0" smtClean="0"/>
              <a:t>Existe alguém responsável por orquestrar as operações dentro de um cenário</a:t>
            </a:r>
          </a:p>
          <a:p>
            <a:r>
              <a:rPr lang="pt-BR" sz="2000" dirty="0" smtClean="0"/>
              <a:t>Nó Operacional</a:t>
            </a:r>
          </a:p>
          <a:p>
            <a:pPr lvl="1"/>
            <a:r>
              <a:rPr lang="pt-BR" sz="1800" dirty="0" smtClean="0"/>
              <a:t>Entidades, preferencialmente abstratas, que atuam no Cenário Operacional</a:t>
            </a:r>
          </a:p>
          <a:p>
            <a:pPr lvl="1"/>
            <a:r>
              <a:rPr lang="pt-BR" sz="1800" dirty="0" smtClean="0"/>
              <a:t>Possuem autonomia e respondem por suas ações</a:t>
            </a:r>
          </a:p>
          <a:p>
            <a:r>
              <a:rPr lang="pt-BR" sz="2000" dirty="0" smtClean="0"/>
              <a:t>Capacidade ou Subcapacidade Operacional</a:t>
            </a:r>
          </a:p>
          <a:p>
            <a:pPr lvl="1"/>
            <a:r>
              <a:rPr lang="pt-BR" sz="1800" dirty="0" smtClean="0"/>
              <a:t>Capacidade de um ou mais Nós Operacionais em prestar um serviço ou de produzir um resultado</a:t>
            </a:r>
          </a:p>
          <a:p>
            <a:r>
              <a:rPr lang="pt-BR" sz="2000" dirty="0" smtClean="0"/>
              <a:t>Processo Operacional</a:t>
            </a:r>
          </a:p>
          <a:p>
            <a:pPr lvl="1"/>
            <a:r>
              <a:rPr lang="pt-BR" sz="1800" dirty="0" smtClean="0"/>
              <a:t>Processos que atendem a um evento operacional e que compõem uma capacidade</a:t>
            </a:r>
          </a:p>
          <a:p>
            <a:r>
              <a:rPr lang="pt-BR" sz="2000" dirty="0" smtClean="0"/>
              <a:t>Tarefa</a:t>
            </a:r>
          </a:p>
          <a:p>
            <a:pPr lvl="1"/>
            <a:r>
              <a:rPr lang="pt-BR" sz="1800" dirty="0" smtClean="0"/>
              <a:t>Detalhes de um Processo Operacional</a:t>
            </a:r>
          </a:p>
          <a:p>
            <a:endParaRPr lang="pt-BR" sz="2000" dirty="0" smtClean="0"/>
          </a:p>
          <a:p>
            <a:pPr lvl="1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53093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388" y="1340768"/>
            <a:ext cx="8785225" cy="5256584"/>
          </a:xfrm>
        </p:spPr>
        <p:txBody>
          <a:bodyPr/>
          <a:lstStyle/>
          <a:p>
            <a:r>
              <a:rPr lang="pt-BR" sz="2000" dirty="0" smtClean="0"/>
              <a:t>Cenário: Contratação de Colaboradores</a:t>
            </a:r>
          </a:p>
          <a:p>
            <a:pPr lvl="1"/>
            <a:r>
              <a:rPr lang="pt-BR" sz="1800" dirty="0" smtClean="0"/>
              <a:t>Nó Operacional: Área de RH</a:t>
            </a:r>
          </a:p>
          <a:p>
            <a:pPr lvl="2"/>
            <a:r>
              <a:rPr lang="pt-BR" sz="1600" dirty="0" smtClean="0"/>
              <a:t>Capacidade Operacional:  Recrutamento</a:t>
            </a:r>
          </a:p>
          <a:p>
            <a:pPr lvl="3"/>
            <a:r>
              <a:rPr lang="pt-BR" sz="1400" dirty="0" smtClean="0"/>
              <a:t>Processo Operacional: Receber Indicação Candidatos</a:t>
            </a:r>
          </a:p>
          <a:p>
            <a:pPr lvl="3"/>
            <a:r>
              <a:rPr lang="pt-BR" sz="1400" dirty="0" smtClean="0"/>
              <a:t>Processo Operacional : Receber Necessidades</a:t>
            </a:r>
          </a:p>
          <a:p>
            <a:pPr lvl="3"/>
            <a:r>
              <a:rPr lang="pt-BR" sz="1400" dirty="0" smtClean="0"/>
              <a:t>Processo Operacional : Avaliar Realocação de Colaboradores</a:t>
            </a:r>
          </a:p>
          <a:p>
            <a:pPr lvl="3"/>
            <a:r>
              <a:rPr lang="pt-BR" sz="1400" dirty="0" smtClean="0"/>
              <a:t>Processo Operacional : Avaliar Banco de Currículos</a:t>
            </a:r>
          </a:p>
          <a:p>
            <a:pPr lvl="3"/>
            <a:r>
              <a:rPr lang="pt-BR" sz="1400" dirty="0" smtClean="0"/>
              <a:t>…</a:t>
            </a:r>
          </a:p>
          <a:p>
            <a:pPr lvl="2"/>
            <a:r>
              <a:rPr lang="pt-BR" sz="1600" dirty="0" smtClean="0"/>
              <a:t>Capacidade Operacional: Seleção</a:t>
            </a:r>
          </a:p>
          <a:p>
            <a:pPr lvl="3"/>
            <a:r>
              <a:rPr lang="pt-BR" sz="1400" dirty="0" smtClean="0"/>
              <a:t>…</a:t>
            </a:r>
          </a:p>
          <a:p>
            <a:pPr lvl="2"/>
            <a:r>
              <a:rPr lang="pt-BR" sz="1600" dirty="0" smtClean="0"/>
              <a:t>Capacidade Operacional: Contratação</a:t>
            </a:r>
          </a:p>
          <a:p>
            <a:pPr lvl="3"/>
            <a:r>
              <a:rPr lang="pt-BR" sz="1400" dirty="0" smtClean="0"/>
              <a:t>…</a:t>
            </a:r>
          </a:p>
          <a:p>
            <a:pPr lvl="1"/>
            <a:r>
              <a:rPr lang="pt-BR" sz="1800" dirty="0" smtClean="0"/>
              <a:t>Nó Operacional: Área de Treinamentos</a:t>
            </a:r>
          </a:p>
          <a:p>
            <a:pPr lvl="2"/>
            <a:r>
              <a:rPr lang="pt-BR" sz="1600" dirty="0" smtClean="0"/>
              <a:t>Capacidade Operacional: Treinamento			⁞</a:t>
            </a:r>
          </a:p>
          <a:p>
            <a:pPr lvl="1"/>
            <a:r>
              <a:rPr lang="pt-BR" sz="1800" dirty="0" smtClean="0"/>
              <a:t>Nó Operacional: Área que Demanda RH</a:t>
            </a:r>
          </a:p>
          <a:p>
            <a:pPr lvl="2"/>
            <a:r>
              <a:rPr lang="pt-BR" sz="1600" dirty="0" smtClean="0"/>
              <a:t>Capacidade Operacional: Planejamento de Necessidades		⁞</a:t>
            </a:r>
          </a:p>
          <a:p>
            <a:pPr lvl="1"/>
            <a:r>
              <a:rPr lang="pt-BR" sz="1800" dirty="0" smtClean="0"/>
              <a:t>Nó Operacional: </a:t>
            </a:r>
            <a:r>
              <a:rPr lang="pt-BR" sz="1800" dirty="0" err="1" smtClean="0"/>
              <a:t>Head</a:t>
            </a:r>
            <a:r>
              <a:rPr lang="pt-BR" sz="1800" dirty="0" smtClean="0"/>
              <a:t> Hunter (Externo)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ela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23305"/>
              </p:ext>
            </p:extLst>
          </p:nvPr>
        </p:nvGraphicFramePr>
        <p:xfrm>
          <a:off x="323529" y="1638982"/>
          <a:ext cx="8598676" cy="4958371"/>
        </p:xfrm>
        <a:graphic>
          <a:graphicData uri="http://schemas.openxmlformats.org/drawingml/2006/table">
            <a:tbl>
              <a:tblPr/>
              <a:tblGrid>
                <a:gridCol w="1009854"/>
                <a:gridCol w="1078377"/>
                <a:gridCol w="1448389"/>
                <a:gridCol w="1265514"/>
                <a:gridCol w="1265514"/>
                <a:gridCol w="1265514"/>
                <a:gridCol w="1265514"/>
              </a:tblGrid>
              <a:tr h="384795">
                <a:tc>
                  <a:txBody>
                    <a:bodyPr/>
                    <a:lstStyle/>
                    <a:p>
                      <a:pPr algn="l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Capacidades Operacionais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169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Nós Operacionais Abstratos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Nós Operacionais Reais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Planejamento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Recrutamento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Seleção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Contratação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Treinamento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57169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Área de RH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Setor de RH Estratégico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69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Área de Treinamentos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Universidade Corporativa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6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Área que Demanda RH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Engenharia de Sistemas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6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Produção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6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Negócios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6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Head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Hunter (externo)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Interpessoal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6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Vagas e Alocações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dirty="0" smtClean="0"/>
              <a:t>Alocação de Capacidades aos Nós Operacionais Reais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4355976" y="2710650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6" name="Elipse 5"/>
          <p:cNvSpPr/>
          <p:nvPr/>
        </p:nvSpPr>
        <p:spPr>
          <a:xfrm>
            <a:off x="5652120" y="2710650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7" name="Elipse 6"/>
          <p:cNvSpPr/>
          <p:nvPr/>
        </p:nvSpPr>
        <p:spPr>
          <a:xfrm>
            <a:off x="6876256" y="2710650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8" name="Elipse 7"/>
          <p:cNvSpPr/>
          <p:nvPr/>
        </p:nvSpPr>
        <p:spPr>
          <a:xfrm>
            <a:off x="8172400" y="3281577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9" name="Elipse 8"/>
          <p:cNvSpPr/>
          <p:nvPr/>
        </p:nvSpPr>
        <p:spPr>
          <a:xfrm>
            <a:off x="2915816" y="3847420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1" name="Elipse 10"/>
          <p:cNvSpPr/>
          <p:nvPr/>
        </p:nvSpPr>
        <p:spPr>
          <a:xfrm>
            <a:off x="2915816" y="3281577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2" name="Elipse 11"/>
          <p:cNvSpPr/>
          <p:nvPr/>
        </p:nvSpPr>
        <p:spPr>
          <a:xfrm>
            <a:off x="2915816" y="2710650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29" name="Elipse 28"/>
          <p:cNvSpPr/>
          <p:nvPr/>
        </p:nvSpPr>
        <p:spPr>
          <a:xfrm>
            <a:off x="4355976" y="5561984"/>
            <a:ext cx="360000" cy="36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58" name="Explosão 1 57"/>
          <p:cNvSpPr/>
          <p:nvPr/>
        </p:nvSpPr>
        <p:spPr>
          <a:xfrm>
            <a:off x="2483768" y="1052736"/>
            <a:ext cx="540000" cy="540000"/>
          </a:xfrm>
          <a:prstGeom prst="irregularSeal1">
            <a:avLst/>
          </a:prstGeom>
          <a:solidFill>
            <a:schemeClr val="accent4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3036567" y="1124744"/>
            <a:ext cx="5639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Cenário Operacional: </a:t>
            </a:r>
            <a:r>
              <a:rPr lang="pt-BR" dirty="0" smtClean="0"/>
              <a:t>Contratação </a:t>
            </a:r>
            <a:r>
              <a:rPr lang="pt-BR" dirty="0"/>
              <a:t>de Colaboradores</a:t>
            </a:r>
          </a:p>
        </p:txBody>
      </p:sp>
      <p:sp>
        <p:nvSpPr>
          <p:cNvPr id="39" name="Elipse 38"/>
          <p:cNvSpPr/>
          <p:nvPr/>
        </p:nvSpPr>
        <p:spPr>
          <a:xfrm>
            <a:off x="2915816" y="4416670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40" name="Elipse 39"/>
          <p:cNvSpPr/>
          <p:nvPr/>
        </p:nvSpPr>
        <p:spPr>
          <a:xfrm>
            <a:off x="2915816" y="4985920"/>
            <a:ext cx="360000" cy="36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41" name="Elipse 40"/>
          <p:cNvSpPr/>
          <p:nvPr/>
        </p:nvSpPr>
        <p:spPr>
          <a:xfrm>
            <a:off x="4355976" y="6124400"/>
            <a:ext cx="360000" cy="36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grpSp>
        <p:nvGrpSpPr>
          <p:cNvPr id="53" name="Grupo 52"/>
          <p:cNvGrpSpPr/>
          <p:nvPr/>
        </p:nvGrpSpPr>
        <p:grpSpPr>
          <a:xfrm>
            <a:off x="4283968" y="3121544"/>
            <a:ext cx="519516" cy="2444426"/>
            <a:chOff x="4283968" y="3121544"/>
            <a:chExt cx="519516" cy="2444426"/>
          </a:xfrm>
        </p:grpSpPr>
        <p:sp>
          <p:nvSpPr>
            <p:cNvPr id="45" name="Seta para cima e para baixo 44"/>
            <p:cNvSpPr/>
            <p:nvPr/>
          </p:nvSpPr>
          <p:spPr>
            <a:xfrm>
              <a:off x="4297685" y="3121544"/>
              <a:ext cx="484632" cy="2155775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Chave esquerda 46"/>
            <p:cNvSpPr/>
            <p:nvPr/>
          </p:nvSpPr>
          <p:spPr>
            <a:xfrm rot="5400000">
              <a:off x="4433701" y="5196187"/>
              <a:ext cx="220050" cy="519516"/>
            </a:xfrm>
            <a:prstGeom prst="leftBrace">
              <a:avLst>
                <a:gd name="adj1" fmla="val 36361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3203848" y="2636912"/>
            <a:ext cx="1127486" cy="2851334"/>
            <a:chOff x="3203848" y="2636912"/>
            <a:chExt cx="1127486" cy="2851334"/>
          </a:xfrm>
        </p:grpSpPr>
        <p:sp>
          <p:nvSpPr>
            <p:cNvPr id="46" name="Chave direita 45"/>
            <p:cNvSpPr/>
            <p:nvPr/>
          </p:nvSpPr>
          <p:spPr>
            <a:xfrm>
              <a:off x="3203848" y="2636912"/>
              <a:ext cx="333791" cy="2851334"/>
            </a:xfrm>
            <a:prstGeom prst="rightBrace">
              <a:avLst>
                <a:gd name="adj1" fmla="val 42576"/>
                <a:gd name="adj2" fmla="val 884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Seta para a esquerda e para a direita 47"/>
            <p:cNvSpPr/>
            <p:nvPr/>
          </p:nvSpPr>
          <p:spPr>
            <a:xfrm>
              <a:off x="3609647" y="2648334"/>
              <a:ext cx="721687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0" name="Seta para a esquerda e para a direita 49"/>
          <p:cNvSpPr/>
          <p:nvPr/>
        </p:nvSpPr>
        <p:spPr>
          <a:xfrm>
            <a:off x="4752228" y="2636912"/>
            <a:ext cx="865703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Seta para a esquerda e para a direita 50"/>
          <p:cNvSpPr/>
          <p:nvPr/>
        </p:nvSpPr>
        <p:spPr>
          <a:xfrm>
            <a:off x="6055402" y="2636912"/>
            <a:ext cx="793695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 para a esquerda e para a direita 48"/>
          <p:cNvSpPr/>
          <p:nvPr/>
        </p:nvSpPr>
        <p:spPr>
          <a:xfrm rot="1539991">
            <a:off x="7236812" y="2890637"/>
            <a:ext cx="949483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30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Alguns Direcionadores</a:t>
            </a:r>
            <a:endParaRPr lang="pt-BR" dirty="0"/>
          </a:p>
        </p:txBody>
      </p:sp>
      <p:sp>
        <p:nvSpPr>
          <p:cNvPr id="9" name="Elipse 4"/>
          <p:cNvSpPr/>
          <p:nvPr/>
        </p:nvSpPr>
        <p:spPr>
          <a:xfrm>
            <a:off x="4067944" y="908720"/>
            <a:ext cx="1260141" cy="1018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400" kern="1200" dirty="0" smtClean="0"/>
              <a:t>Cenários Operacionais</a:t>
            </a:r>
            <a:endParaRPr lang="pt-BR" sz="1400" kern="1200" dirty="0"/>
          </a:p>
        </p:txBody>
      </p:sp>
      <p:sp>
        <p:nvSpPr>
          <p:cNvPr id="25" name="Elipse 12"/>
          <p:cNvSpPr/>
          <p:nvPr/>
        </p:nvSpPr>
        <p:spPr>
          <a:xfrm>
            <a:off x="4067944" y="5215129"/>
            <a:ext cx="1260140" cy="10182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21590" tIns="21590" rIns="21590" bIns="2159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400" kern="1200" dirty="0" smtClean="0"/>
              <a:t>Processos Operacionais</a:t>
            </a:r>
            <a:endParaRPr lang="pt-BR" sz="1400" kern="1200" dirty="0"/>
          </a:p>
        </p:txBody>
      </p:sp>
      <p:grpSp>
        <p:nvGrpSpPr>
          <p:cNvPr id="65" name="Grupo 64"/>
          <p:cNvGrpSpPr/>
          <p:nvPr/>
        </p:nvGrpSpPr>
        <p:grpSpPr>
          <a:xfrm>
            <a:off x="4067944" y="2018461"/>
            <a:ext cx="1260140" cy="1343963"/>
            <a:chOff x="4067944" y="2018461"/>
            <a:chExt cx="1018234" cy="1343963"/>
          </a:xfrm>
        </p:grpSpPr>
        <p:sp>
          <p:nvSpPr>
            <p:cNvPr id="33" name="Elipse 4"/>
            <p:cNvSpPr/>
            <p:nvPr/>
          </p:nvSpPr>
          <p:spPr>
            <a:xfrm>
              <a:off x="4067944" y="2344190"/>
              <a:ext cx="1018234" cy="101823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kern="1200" dirty="0" smtClean="0"/>
                <a:t>Nós Operacionais</a:t>
              </a:r>
              <a:endParaRPr lang="pt-BR" sz="1400" kern="1200" dirty="0"/>
            </a:p>
          </p:txBody>
        </p:sp>
        <p:sp>
          <p:nvSpPr>
            <p:cNvPr id="47" name="Seta para baixo 46"/>
            <p:cNvSpPr/>
            <p:nvPr/>
          </p:nvSpPr>
          <p:spPr>
            <a:xfrm>
              <a:off x="4716016" y="2018461"/>
              <a:ext cx="273563" cy="23422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Seta para baixo 48"/>
          <p:cNvSpPr/>
          <p:nvPr/>
        </p:nvSpPr>
        <p:spPr>
          <a:xfrm flipV="1">
            <a:off x="4226429" y="2018461"/>
            <a:ext cx="273563" cy="234223"/>
          </a:xfrm>
          <a:prstGeom prst="down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6" name="Grupo 65"/>
          <p:cNvGrpSpPr/>
          <p:nvPr/>
        </p:nvGrpSpPr>
        <p:grpSpPr>
          <a:xfrm>
            <a:off x="4067944" y="3453930"/>
            <a:ext cx="1260140" cy="1343963"/>
            <a:chOff x="4067944" y="3453930"/>
            <a:chExt cx="1018234" cy="1343963"/>
          </a:xfrm>
        </p:grpSpPr>
        <p:sp>
          <p:nvSpPr>
            <p:cNvPr id="29" name="Elipse 8"/>
            <p:cNvSpPr/>
            <p:nvPr/>
          </p:nvSpPr>
          <p:spPr>
            <a:xfrm>
              <a:off x="4067944" y="3779659"/>
              <a:ext cx="1018234" cy="101823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kern="1200" dirty="0" smtClean="0"/>
                <a:t>Capacidades Operacionais</a:t>
              </a:r>
              <a:endParaRPr lang="pt-BR" sz="1400" kern="1200" dirty="0"/>
            </a:p>
          </p:txBody>
        </p:sp>
        <p:sp>
          <p:nvSpPr>
            <p:cNvPr id="52" name="Seta para baixo 51"/>
            <p:cNvSpPr/>
            <p:nvPr/>
          </p:nvSpPr>
          <p:spPr>
            <a:xfrm>
              <a:off x="4716016" y="3453930"/>
              <a:ext cx="273563" cy="23422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3" name="Seta para baixo 52"/>
          <p:cNvSpPr/>
          <p:nvPr/>
        </p:nvSpPr>
        <p:spPr>
          <a:xfrm flipV="1">
            <a:off x="4226429" y="3453930"/>
            <a:ext cx="273563" cy="234223"/>
          </a:xfrm>
          <a:prstGeom prst="down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Seta para baixo 54"/>
          <p:cNvSpPr/>
          <p:nvPr/>
        </p:nvSpPr>
        <p:spPr>
          <a:xfrm>
            <a:off x="4874501" y="4889399"/>
            <a:ext cx="273563" cy="2342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Seta para baixo 55"/>
          <p:cNvSpPr/>
          <p:nvPr/>
        </p:nvSpPr>
        <p:spPr>
          <a:xfrm flipV="1">
            <a:off x="4226429" y="4889399"/>
            <a:ext cx="273563" cy="2342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7" name="Grupo 66"/>
          <p:cNvGrpSpPr/>
          <p:nvPr/>
        </p:nvGrpSpPr>
        <p:grpSpPr>
          <a:xfrm>
            <a:off x="323528" y="908720"/>
            <a:ext cx="3600400" cy="3889173"/>
            <a:chOff x="323528" y="908720"/>
            <a:chExt cx="3600400" cy="3889173"/>
          </a:xfrm>
        </p:grpSpPr>
        <p:sp>
          <p:nvSpPr>
            <p:cNvPr id="62" name="Nuvem 61"/>
            <p:cNvSpPr/>
            <p:nvPr/>
          </p:nvSpPr>
          <p:spPr>
            <a:xfrm>
              <a:off x="323528" y="1628800"/>
              <a:ext cx="3066965" cy="2357982"/>
            </a:xfrm>
            <a:prstGeom prst="cloud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Descrição dos Cenários </a:t>
              </a:r>
            </a:p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=&gt; </a:t>
              </a:r>
            </a:p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 Nós Operacionais</a:t>
              </a: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X</a:t>
              </a:r>
              <a:endParaRPr lang="pt-B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Capacidades</a:t>
              </a:r>
              <a:endParaRPr lang="pt-B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X </a:t>
              </a:r>
            </a:p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Papéis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Chave esquerda 62"/>
            <p:cNvSpPr/>
            <p:nvPr/>
          </p:nvSpPr>
          <p:spPr>
            <a:xfrm>
              <a:off x="3563888" y="908720"/>
              <a:ext cx="360040" cy="3889173"/>
            </a:xfrm>
            <a:prstGeom prst="leftBrace">
              <a:avLst>
                <a:gd name="adj1" fmla="val 47134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8" name="Grupo 67"/>
          <p:cNvGrpSpPr/>
          <p:nvPr/>
        </p:nvGrpSpPr>
        <p:grpSpPr>
          <a:xfrm>
            <a:off x="5436096" y="3789040"/>
            <a:ext cx="2808312" cy="2414871"/>
            <a:chOff x="5148064" y="3789040"/>
            <a:chExt cx="2808312" cy="2414871"/>
          </a:xfrm>
        </p:grpSpPr>
        <p:sp>
          <p:nvSpPr>
            <p:cNvPr id="60" name="Nuvem 59"/>
            <p:cNvSpPr/>
            <p:nvPr/>
          </p:nvSpPr>
          <p:spPr>
            <a:xfrm>
              <a:off x="5652120" y="4221088"/>
              <a:ext cx="2304256" cy="1512168"/>
            </a:xfrm>
            <a:prstGeom prst="cloud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Iteração visando Alta </a:t>
              </a:r>
              <a:r>
                <a:rPr lang="pt-BR" sz="1400" dirty="0">
                  <a:solidFill>
                    <a:schemeClr val="tx1"/>
                  </a:solidFill>
                </a:rPr>
                <a:t>Coesão e Baixo </a:t>
              </a:r>
              <a:r>
                <a:rPr lang="pt-BR" sz="1400" dirty="0" smtClean="0">
                  <a:solidFill>
                    <a:schemeClr val="tx1"/>
                  </a:solidFill>
                </a:rPr>
                <a:t>Acoplamento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64" name="Chave esquerda 63"/>
            <p:cNvSpPr/>
            <p:nvPr/>
          </p:nvSpPr>
          <p:spPr>
            <a:xfrm flipH="1">
              <a:off x="5148064" y="3789040"/>
              <a:ext cx="360040" cy="2414871"/>
            </a:xfrm>
            <a:prstGeom prst="leftBrace">
              <a:avLst>
                <a:gd name="adj1" fmla="val 47134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9" name="Seta para a direita listrada 68"/>
          <p:cNvSpPr/>
          <p:nvPr/>
        </p:nvSpPr>
        <p:spPr>
          <a:xfrm>
            <a:off x="2339752" y="5423064"/>
            <a:ext cx="1194432" cy="598224"/>
          </a:xfrm>
          <a:prstGeom prst="striped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bg1"/>
                </a:solidFill>
              </a:rPr>
              <a:t>Critérios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6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49" grpId="0" animBg="1"/>
      <p:bldP spid="53" grpId="0" animBg="1"/>
      <p:bldP spid="55" grpId="0" animBg="1"/>
      <p:bldP spid="56" grpId="0" animBg="1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Modelagem dos Processos de </a:t>
            </a:r>
            <a:r>
              <a:rPr lang="pt-BR" dirty="0" smtClean="0"/>
              <a:t>Negócio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Critérios </a:t>
            </a:r>
            <a:r>
              <a:rPr lang="pt-BR" dirty="0" smtClean="0"/>
              <a:t>Nível de Processos Operacionais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55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pSp>
        <p:nvGrpSpPr>
          <p:cNvPr id="33799" name="Group 5"/>
          <p:cNvGrpSpPr>
            <a:grpSpLocks/>
          </p:cNvGrpSpPr>
          <p:nvPr/>
        </p:nvGrpSpPr>
        <p:grpSpPr bwMode="auto">
          <a:xfrm>
            <a:off x="3487604" y="2968740"/>
            <a:ext cx="1850391" cy="1299265"/>
            <a:chOff x="4401" y="2209"/>
            <a:chExt cx="3891" cy="2669"/>
          </a:xfrm>
        </p:grpSpPr>
        <p:sp>
          <p:nvSpPr>
            <p:cNvPr id="33803" name="AutoShape 42"/>
            <p:cNvSpPr>
              <a:spLocks noChangeArrowheads="1"/>
            </p:cNvSpPr>
            <p:nvPr/>
          </p:nvSpPr>
          <p:spPr bwMode="auto">
            <a:xfrm>
              <a:off x="5769" y="3463"/>
              <a:ext cx="721" cy="721"/>
            </a:xfrm>
            <a:prstGeom prst="sun">
              <a:avLst>
                <a:gd name="adj" fmla="val 25000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pt-BR">
                <a:cs typeface="Arial" pitchFamily="34" charset="0"/>
              </a:endParaRPr>
            </a:p>
          </p:txBody>
        </p:sp>
        <p:grpSp>
          <p:nvGrpSpPr>
            <p:cNvPr id="33804" name="Group 31"/>
            <p:cNvGrpSpPr>
              <a:grpSpLocks/>
            </p:cNvGrpSpPr>
            <p:nvPr/>
          </p:nvGrpSpPr>
          <p:grpSpPr bwMode="auto">
            <a:xfrm>
              <a:off x="6921" y="3542"/>
              <a:ext cx="471" cy="578"/>
              <a:chOff x="6810" y="3580"/>
              <a:chExt cx="522" cy="644"/>
            </a:xfrm>
          </p:grpSpPr>
          <p:sp>
            <p:nvSpPr>
              <p:cNvPr id="33830" name="Freeform 41"/>
              <p:cNvSpPr>
                <a:spLocks/>
              </p:cNvSpPr>
              <p:nvPr/>
            </p:nvSpPr>
            <p:spPr bwMode="auto">
              <a:xfrm rot="-444792">
                <a:off x="6929" y="3580"/>
                <a:ext cx="379" cy="541"/>
              </a:xfrm>
              <a:custGeom>
                <a:avLst/>
                <a:gdLst>
                  <a:gd name="T0" fmla="*/ 0 w 540"/>
                  <a:gd name="T1" fmla="*/ 0 h 540"/>
                  <a:gd name="T2" fmla="*/ 44 w 540"/>
                  <a:gd name="T3" fmla="*/ 364 h 540"/>
                  <a:gd name="T4" fmla="*/ 131 w 540"/>
                  <a:gd name="T5" fmla="*/ 544 h 540"/>
                  <a:gd name="T6" fmla="*/ 0 60000 65536"/>
                  <a:gd name="T7" fmla="*/ 0 60000 65536"/>
                  <a:gd name="T8" fmla="*/ 0 60000 65536"/>
                  <a:gd name="T9" fmla="*/ 0 w 540"/>
                  <a:gd name="T10" fmla="*/ 0 h 540"/>
                  <a:gd name="T11" fmla="*/ 540 w 540"/>
                  <a:gd name="T12" fmla="*/ 540 h 5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0" h="540">
                    <a:moveTo>
                      <a:pt x="0" y="0"/>
                    </a:moveTo>
                    <a:cubicBezTo>
                      <a:pt x="45" y="135"/>
                      <a:pt x="90" y="270"/>
                      <a:pt x="180" y="360"/>
                    </a:cubicBezTo>
                    <a:cubicBezTo>
                      <a:pt x="270" y="450"/>
                      <a:pt x="405" y="495"/>
                      <a:pt x="540" y="54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31" name="Freeform 40"/>
              <p:cNvSpPr>
                <a:spLocks/>
              </p:cNvSpPr>
              <p:nvPr/>
            </p:nvSpPr>
            <p:spPr bwMode="auto">
              <a:xfrm>
                <a:off x="6828" y="4082"/>
                <a:ext cx="504" cy="112"/>
              </a:xfrm>
              <a:custGeom>
                <a:avLst/>
                <a:gdLst>
                  <a:gd name="T0" fmla="*/ 0 w 504"/>
                  <a:gd name="T1" fmla="*/ 112 h 112"/>
                  <a:gd name="T2" fmla="*/ 114 w 504"/>
                  <a:gd name="T3" fmla="*/ 37 h 112"/>
                  <a:gd name="T4" fmla="*/ 294 w 504"/>
                  <a:gd name="T5" fmla="*/ 4 h 112"/>
                  <a:gd name="T6" fmla="*/ 504 w 504"/>
                  <a:gd name="T7" fmla="*/ 61 h 1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4"/>
                  <a:gd name="T13" fmla="*/ 0 h 112"/>
                  <a:gd name="T14" fmla="*/ 504 w 504"/>
                  <a:gd name="T15" fmla="*/ 112 h 1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4" h="112">
                    <a:moveTo>
                      <a:pt x="0" y="112"/>
                    </a:moveTo>
                    <a:cubicBezTo>
                      <a:pt x="19" y="99"/>
                      <a:pt x="65" y="55"/>
                      <a:pt x="114" y="37"/>
                    </a:cubicBezTo>
                    <a:cubicBezTo>
                      <a:pt x="163" y="19"/>
                      <a:pt x="229" y="0"/>
                      <a:pt x="294" y="4"/>
                    </a:cubicBezTo>
                    <a:cubicBezTo>
                      <a:pt x="359" y="8"/>
                      <a:pt x="460" y="49"/>
                      <a:pt x="504" y="61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32" name="Freeform 39"/>
              <p:cNvSpPr>
                <a:spLocks/>
              </p:cNvSpPr>
              <p:nvPr/>
            </p:nvSpPr>
            <p:spPr bwMode="auto">
              <a:xfrm>
                <a:off x="6820" y="3719"/>
                <a:ext cx="117" cy="445"/>
              </a:xfrm>
              <a:custGeom>
                <a:avLst/>
                <a:gdLst>
                  <a:gd name="T0" fmla="*/ 117 w 117"/>
                  <a:gd name="T1" fmla="*/ 0 h 445"/>
                  <a:gd name="T2" fmla="*/ 29 w 117"/>
                  <a:gd name="T3" fmla="*/ 138 h 445"/>
                  <a:gd name="T4" fmla="*/ 2 w 117"/>
                  <a:gd name="T5" fmla="*/ 287 h 445"/>
                  <a:gd name="T6" fmla="*/ 17 w 117"/>
                  <a:gd name="T7" fmla="*/ 388 h 445"/>
                  <a:gd name="T8" fmla="*/ 41 w 117"/>
                  <a:gd name="T9" fmla="*/ 445 h 4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"/>
                  <a:gd name="T16" fmla="*/ 0 h 445"/>
                  <a:gd name="T17" fmla="*/ 117 w 117"/>
                  <a:gd name="T18" fmla="*/ 445 h 4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" h="445">
                    <a:moveTo>
                      <a:pt x="117" y="0"/>
                    </a:moveTo>
                    <a:cubicBezTo>
                      <a:pt x="102" y="23"/>
                      <a:pt x="48" y="90"/>
                      <a:pt x="29" y="138"/>
                    </a:cubicBezTo>
                    <a:cubicBezTo>
                      <a:pt x="10" y="186"/>
                      <a:pt x="4" y="245"/>
                      <a:pt x="2" y="287"/>
                    </a:cubicBezTo>
                    <a:cubicBezTo>
                      <a:pt x="0" y="329"/>
                      <a:pt x="11" y="362"/>
                      <a:pt x="17" y="388"/>
                    </a:cubicBezTo>
                    <a:cubicBezTo>
                      <a:pt x="23" y="414"/>
                      <a:pt x="36" y="433"/>
                      <a:pt x="41" y="44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33833" name="Group 36"/>
              <p:cNvGrpSpPr>
                <a:grpSpLocks/>
              </p:cNvGrpSpPr>
              <p:nvPr/>
            </p:nvGrpSpPr>
            <p:grpSpPr bwMode="auto">
              <a:xfrm rot="300000">
                <a:off x="6810" y="3824"/>
                <a:ext cx="91" cy="235"/>
                <a:chOff x="6828" y="3824"/>
                <a:chExt cx="91" cy="235"/>
              </a:xfrm>
            </p:grpSpPr>
            <p:sp>
              <p:nvSpPr>
                <p:cNvPr id="33838" name="Freeform 38"/>
                <p:cNvSpPr>
                  <a:spLocks/>
                </p:cNvSpPr>
                <p:nvPr/>
              </p:nvSpPr>
              <p:spPr bwMode="auto">
                <a:xfrm>
                  <a:off x="6859" y="3824"/>
                  <a:ext cx="60" cy="235"/>
                </a:xfrm>
                <a:custGeom>
                  <a:avLst/>
                  <a:gdLst>
                    <a:gd name="T0" fmla="*/ 17 w 60"/>
                    <a:gd name="T1" fmla="*/ 0 h 235"/>
                    <a:gd name="T2" fmla="*/ 57 w 60"/>
                    <a:gd name="T3" fmla="*/ 128 h 235"/>
                    <a:gd name="T4" fmla="*/ 0 w 60"/>
                    <a:gd name="T5" fmla="*/ 235 h 235"/>
                    <a:gd name="T6" fmla="*/ 0 60000 65536"/>
                    <a:gd name="T7" fmla="*/ 0 60000 65536"/>
                    <a:gd name="T8" fmla="*/ 0 60000 65536"/>
                    <a:gd name="T9" fmla="*/ 0 w 60"/>
                    <a:gd name="T10" fmla="*/ 0 h 235"/>
                    <a:gd name="T11" fmla="*/ 60 w 60"/>
                    <a:gd name="T12" fmla="*/ 235 h 2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0" h="235">
                      <a:moveTo>
                        <a:pt x="17" y="0"/>
                      </a:moveTo>
                      <a:cubicBezTo>
                        <a:pt x="24" y="21"/>
                        <a:pt x="60" y="89"/>
                        <a:pt x="57" y="128"/>
                      </a:cubicBezTo>
                      <a:cubicBezTo>
                        <a:pt x="54" y="167"/>
                        <a:pt x="12" y="213"/>
                        <a:pt x="0" y="23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3839" name="Freeform 37"/>
                <p:cNvSpPr>
                  <a:spLocks/>
                </p:cNvSpPr>
                <p:nvPr/>
              </p:nvSpPr>
              <p:spPr bwMode="auto">
                <a:xfrm>
                  <a:off x="6828" y="3892"/>
                  <a:ext cx="30" cy="99"/>
                </a:xfrm>
                <a:custGeom>
                  <a:avLst/>
                  <a:gdLst>
                    <a:gd name="T0" fmla="*/ 21 w 30"/>
                    <a:gd name="T1" fmla="*/ 0 h 99"/>
                    <a:gd name="T2" fmla="*/ 21 w 30"/>
                    <a:gd name="T3" fmla="*/ 87 h 99"/>
                    <a:gd name="T4" fmla="*/ 0 w 30"/>
                    <a:gd name="T5" fmla="*/ 51 h 99"/>
                    <a:gd name="T6" fmla="*/ 21 w 30"/>
                    <a:gd name="T7" fmla="*/ 0 h 9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0"/>
                    <a:gd name="T13" fmla="*/ 0 h 99"/>
                    <a:gd name="T14" fmla="*/ 30 w 30"/>
                    <a:gd name="T15" fmla="*/ 99 h 9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0" h="99">
                      <a:moveTo>
                        <a:pt x="21" y="0"/>
                      </a:moveTo>
                      <a:cubicBezTo>
                        <a:pt x="30" y="31"/>
                        <a:pt x="28" y="43"/>
                        <a:pt x="21" y="87"/>
                      </a:cubicBezTo>
                      <a:cubicBezTo>
                        <a:pt x="15" y="99"/>
                        <a:pt x="17" y="90"/>
                        <a:pt x="0" y="51"/>
                      </a:cubicBezTo>
                      <a:cubicBezTo>
                        <a:pt x="4" y="18"/>
                        <a:pt x="8" y="29"/>
                        <a:pt x="2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3834" name="Freeform 35"/>
              <p:cNvSpPr>
                <a:spLocks/>
              </p:cNvSpPr>
              <p:nvPr/>
            </p:nvSpPr>
            <p:spPr bwMode="auto">
              <a:xfrm>
                <a:off x="7265" y="4056"/>
                <a:ext cx="46" cy="108"/>
              </a:xfrm>
              <a:custGeom>
                <a:avLst/>
                <a:gdLst>
                  <a:gd name="T0" fmla="*/ 22 w 46"/>
                  <a:gd name="T1" fmla="*/ 108 h 108"/>
                  <a:gd name="T2" fmla="*/ 4 w 46"/>
                  <a:gd name="T3" fmla="*/ 39 h 108"/>
                  <a:gd name="T4" fmla="*/ 46 w 46"/>
                  <a:gd name="T5" fmla="*/ 0 h 108"/>
                  <a:gd name="T6" fmla="*/ 0 60000 65536"/>
                  <a:gd name="T7" fmla="*/ 0 60000 65536"/>
                  <a:gd name="T8" fmla="*/ 0 60000 65536"/>
                  <a:gd name="T9" fmla="*/ 0 w 46"/>
                  <a:gd name="T10" fmla="*/ 0 h 108"/>
                  <a:gd name="T11" fmla="*/ 46 w 46"/>
                  <a:gd name="T12" fmla="*/ 108 h 1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6" h="108">
                    <a:moveTo>
                      <a:pt x="22" y="108"/>
                    </a:moveTo>
                    <a:cubicBezTo>
                      <a:pt x="19" y="97"/>
                      <a:pt x="0" y="57"/>
                      <a:pt x="4" y="39"/>
                    </a:cubicBezTo>
                    <a:cubicBezTo>
                      <a:pt x="8" y="21"/>
                      <a:pt x="37" y="8"/>
                      <a:pt x="46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35" name="Freeform 34"/>
              <p:cNvSpPr>
                <a:spLocks/>
              </p:cNvSpPr>
              <p:nvPr/>
            </p:nvSpPr>
            <p:spPr bwMode="auto">
              <a:xfrm>
                <a:off x="6861" y="3615"/>
                <a:ext cx="78" cy="99"/>
              </a:xfrm>
              <a:custGeom>
                <a:avLst/>
                <a:gdLst>
                  <a:gd name="T0" fmla="*/ 78 w 78"/>
                  <a:gd name="T1" fmla="*/ 99 h 99"/>
                  <a:gd name="T2" fmla="*/ 27 w 78"/>
                  <a:gd name="T3" fmla="*/ 57 h 99"/>
                  <a:gd name="T4" fmla="*/ 0 w 78"/>
                  <a:gd name="T5" fmla="*/ 0 h 99"/>
                  <a:gd name="T6" fmla="*/ 0 60000 65536"/>
                  <a:gd name="T7" fmla="*/ 0 60000 65536"/>
                  <a:gd name="T8" fmla="*/ 0 60000 65536"/>
                  <a:gd name="T9" fmla="*/ 0 w 78"/>
                  <a:gd name="T10" fmla="*/ 0 h 99"/>
                  <a:gd name="T11" fmla="*/ 78 w 78"/>
                  <a:gd name="T12" fmla="*/ 99 h 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8" h="99">
                    <a:moveTo>
                      <a:pt x="78" y="99"/>
                    </a:moveTo>
                    <a:cubicBezTo>
                      <a:pt x="70" y="92"/>
                      <a:pt x="40" y="74"/>
                      <a:pt x="27" y="57"/>
                    </a:cubicBezTo>
                    <a:cubicBezTo>
                      <a:pt x="14" y="40"/>
                      <a:pt x="6" y="12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36" name="Freeform 33"/>
              <p:cNvSpPr>
                <a:spLocks/>
              </p:cNvSpPr>
              <p:nvPr/>
            </p:nvSpPr>
            <p:spPr bwMode="auto">
              <a:xfrm>
                <a:off x="6840" y="3628"/>
                <a:ext cx="96" cy="86"/>
              </a:xfrm>
              <a:custGeom>
                <a:avLst/>
                <a:gdLst>
                  <a:gd name="T0" fmla="*/ 96 w 96"/>
                  <a:gd name="T1" fmla="*/ 86 h 86"/>
                  <a:gd name="T2" fmla="*/ 27 w 96"/>
                  <a:gd name="T3" fmla="*/ 57 h 86"/>
                  <a:gd name="T4" fmla="*/ 0 w 96"/>
                  <a:gd name="T5" fmla="*/ 0 h 86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86"/>
                  <a:gd name="T11" fmla="*/ 96 w 96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86">
                    <a:moveTo>
                      <a:pt x="96" y="86"/>
                    </a:moveTo>
                    <a:cubicBezTo>
                      <a:pt x="85" y="82"/>
                      <a:pt x="43" y="71"/>
                      <a:pt x="27" y="57"/>
                    </a:cubicBezTo>
                    <a:cubicBezTo>
                      <a:pt x="11" y="43"/>
                      <a:pt x="6" y="12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37" name="Freeform 32"/>
              <p:cNvSpPr>
                <a:spLocks/>
              </p:cNvSpPr>
              <p:nvPr/>
            </p:nvSpPr>
            <p:spPr bwMode="auto">
              <a:xfrm>
                <a:off x="6837" y="4163"/>
                <a:ext cx="39" cy="61"/>
              </a:xfrm>
              <a:custGeom>
                <a:avLst/>
                <a:gdLst>
                  <a:gd name="T0" fmla="*/ 39 w 39"/>
                  <a:gd name="T1" fmla="*/ 0 h 61"/>
                  <a:gd name="T2" fmla="*/ 12 w 39"/>
                  <a:gd name="T3" fmla="*/ 28 h 61"/>
                  <a:gd name="T4" fmla="*/ 0 w 39"/>
                  <a:gd name="T5" fmla="*/ 61 h 61"/>
                  <a:gd name="T6" fmla="*/ 0 60000 65536"/>
                  <a:gd name="T7" fmla="*/ 0 60000 65536"/>
                  <a:gd name="T8" fmla="*/ 0 60000 65536"/>
                  <a:gd name="T9" fmla="*/ 0 w 39"/>
                  <a:gd name="T10" fmla="*/ 0 h 61"/>
                  <a:gd name="T11" fmla="*/ 39 w 39"/>
                  <a:gd name="T12" fmla="*/ 61 h 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" h="61">
                    <a:moveTo>
                      <a:pt x="39" y="0"/>
                    </a:moveTo>
                    <a:cubicBezTo>
                      <a:pt x="35" y="5"/>
                      <a:pt x="19" y="18"/>
                      <a:pt x="12" y="28"/>
                    </a:cubicBezTo>
                    <a:cubicBezTo>
                      <a:pt x="5" y="38"/>
                      <a:pt x="2" y="54"/>
                      <a:pt x="0" y="61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05" name="Group 20"/>
            <p:cNvGrpSpPr>
              <a:grpSpLocks/>
            </p:cNvGrpSpPr>
            <p:nvPr/>
          </p:nvGrpSpPr>
          <p:grpSpPr bwMode="auto">
            <a:xfrm rot="19925249" flipH="1">
              <a:off x="5301" y="4300"/>
              <a:ext cx="471" cy="578"/>
              <a:chOff x="6810" y="3580"/>
              <a:chExt cx="522" cy="644"/>
            </a:xfrm>
          </p:grpSpPr>
          <p:sp>
            <p:nvSpPr>
              <p:cNvPr id="33820" name="Freeform 30"/>
              <p:cNvSpPr>
                <a:spLocks/>
              </p:cNvSpPr>
              <p:nvPr/>
            </p:nvSpPr>
            <p:spPr bwMode="auto">
              <a:xfrm rot="-444792">
                <a:off x="6929" y="3580"/>
                <a:ext cx="379" cy="541"/>
              </a:xfrm>
              <a:custGeom>
                <a:avLst/>
                <a:gdLst>
                  <a:gd name="T0" fmla="*/ 0 w 540"/>
                  <a:gd name="T1" fmla="*/ 0 h 540"/>
                  <a:gd name="T2" fmla="*/ 44 w 540"/>
                  <a:gd name="T3" fmla="*/ 364 h 540"/>
                  <a:gd name="T4" fmla="*/ 131 w 540"/>
                  <a:gd name="T5" fmla="*/ 544 h 540"/>
                  <a:gd name="T6" fmla="*/ 0 60000 65536"/>
                  <a:gd name="T7" fmla="*/ 0 60000 65536"/>
                  <a:gd name="T8" fmla="*/ 0 60000 65536"/>
                  <a:gd name="T9" fmla="*/ 0 w 540"/>
                  <a:gd name="T10" fmla="*/ 0 h 540"/>
                  <a:gd name="T11" fmla="*/ 540 w 540"/>
                  <a:gd name="T12" fmla="*/ 540 h 5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0" h="540">
                    <a:moveTo>
                      <a:pt x="0" y="0"/>
                    </a:moveTo>
                    <a:cubicBezTo>
                      <a:pt x="45" y="135"/>
                      <a:pt x="90" y="270"/>
                      <a:pt x="180" y="360"/>
                    </a:cubicBezTo>
                    <a:cubicBezTo>
                      <a:pt x="270" y="450"/>
                      <a:pt x="405" y="495"/>
                      <a:pt x="540" y="54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21" name="Freeform 29"/>
              <p:cNvSpPr>
                <a:spLocks/>
              </p:cNvSpPr>
              <p:nvPr/>
            </p:nvSpPr>
            <p:spPr bwMode="auto">
              <a:xfrm>
                <a:off x="6828" y="4082"/>
                <a:ext cx="504" cy="112"/>
              </a:xfrm>
              <a:custGeom>
                <a:avLst/>
                <a:gdLst>
                  <a:gd name="T0" fmla="*/ 0 w 504"/>
                  <a:gd name="T1" fmla="*/ 112 h 112"/>
                  <a:gd name="T2" fmla="*/ 114 w 504"/>
                  <a:gd name="T3" fmla="*/ 37 h 112"/>
                  <a:gd name="T4" fmla="*/ 294 w 504"/>
                  <a:gd name="T5" fmla="*/ 4 h 112"/>
                  <a:gd name="T6" fmla="*/ 504 w 504"/>
                  <a:gd name="T7" fmla="*/ 61 h 1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4"/>
                  <a:gd name="T13" fmla="*/ 0 h 112"/>
                  <a:gd name="T14" fmla="*/ 504 w 504"/>
                  <a:gd name="T15" fmla="*/ 112 h 1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4" h="112">
                    <a:moveTo>
                      <a:pt x="0" y="112"/>
                    </a:moveTo>
                    <a:cubicBezTo>
                      <a:pt x="19" y="99"/>
                      <a:pt x="65" y="55"/>
                      <a:pt x="114" y="37"/>
                    </a:cubicBezTo>
                    <a:cubicBezTo>
                      <a:pt x="163" y="19"/>
                      <a:pt x="229" y="0"/>
                      <a:pt x="294" y="4"/>
                    </a:cubicBezTo>
                    <a:cubicBezTo>
                      <a:pt x="359" y="8"/>
                      <a:pt x="460" y="49"/>
                      <a:pt x="504" y="61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22" name="Freeform 28"/>
              <p:cNvSpPr>
                <a:spLocks/>
              </p:cNvSpPr>
              <p:nvPr/>
            </p:nvSpPr>
            <p:spPr bwMode="auto">
              <a:xfrm>
                <a:off x="6820" y="3719"/>
                <a:ext cx="117" cy="445"/>
              </a:xfrm>
              <a:custGeom>
                <a:avLst/>
                <a:gdLst>
                  <a:gd name="T0" fmla="*/ 117 w 117"/>
                  <a:gd name="T1" fmla="*/ 0 h 445"/>
                  <a:gd name="T2" fmla="*/ 29 w 117"/>
                  <a:gd name="T3" fmla="*/ 138 h 445"/>
                  <a:gd name="T4" fmla="*/ 2 w 117"/>
                  <a:gd name="T5" fmla="*/ 287 h 445"/>
                  <a:gd name="T6" fmla="*/ 17 w 117"/>
                  <a:gd name="T7" fmla="*/ 388 h 445"/>
                  <a:gd name="T8" fmla="*/ 41 w 117"/>
                  <a:gd name="T9" fmla="*/ 445 h 4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"/>
                  <a:gd name="T16" fmla="*/ 0 h 445"/>
                  <a:gd name="T17" fmla="*/ 117 w 117"/>
                  <a:gd name="T18" fmla="*/ 445 h 4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" h="445">
                    <a:moveTo>
                      <a:pt x="117" y="0"/>
                    </a:moveTo>
                    <a:cubicBezTo>
                      <a:pt x="102" y="23"/>
                      <a:pt x="48" y="90"/>
                      <a:pt x="29" y="138"/>
                    </a:cubicBezTo>
                    <a:cubicBezTo>
                      <a:pt x="10" y="186"/>
                      <a:pt x="4" y="245"/>
                      <a:pt x="2" y="287"/>
                    </a:cubicBezTo>
                    <a:cubicBezTo>
                      <a:pt x="0" y="329"/>
                      <a:pt x="11" y="362"/>
                      <a:pt x="17" y="388"/>
                    </a:cubicBezTo>
                    <a:cubicBezTo>
                      <a:pt x="23" y="414"/>
                      <a:pt x="36" y="433"/>
                      <a:pt x="41" y="44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33823" name="Group 25"/>
              <p:cNvGrpSpPr>
                <a:grpSpLocks/>
              </p:cNvGrpSpPr>
              <p:nvPr/>
            </p:nvGrpSpPr>
            <p:grpSpPr bwMode="auto">
              <a:xfrm rot="300000">
                <a:off x="6810" y="3824"/>
                <a:ext cx="91" cy="235"/>
                <a:chOff x="6828" y="3824"/>
                <a:chExt cx="91" cy="235"/>
              </a:xfrm>
            </p:grpSpPr>
            <p:sp>
              <p:nvSpPr>
                <p:cNvPr id="33828" name="Freeform 27"/>
                <p:cNvSpPr>
                  <a:spLocks/>
                </p:cNvSpPr>
                <p:nvPr/>
              </p:nvSpPr>
              <p:spPr bwMode="auto">
                <a:xfrm>
                  <a:off x="6859" y="3824"/>
                  <a:ext cx="60" cy="235"/>
                </a:xfrm>
                <a:custGeom>
                  <a:avLst/>
                  <a:gdLst>
                    <a:gd name="T0" fmla="*/ 17 w 60"/>
                    <a:gd name="T1" fmla="*/ 0 h 235"/>
                    <a:gd name="T2" fmla="*/ 57 w 60"/>
                    <a:gd name="T3" fmla="*/ 128 h 235"/>
                    <a:gd name="T4" fmla="*/ 0 w 60"/>
                    <a:gd name="T5" fmla="*/ 235 h 235"/>
                    <a:gd name="T6" fmla="*/ 0 60000 65536"/>
                    <a:gd name="T7" fmla="*/ 0 60000 65536"/>
                    <a:gd name="T8" fmla="*/ 0 60000 65536"/>
                    <a:gd name="T9" fmla="*/ 0 w 60"/>
                    <a:gd name="T10" fmla="*/ 0 h 235"/>
                    <a:gd name="T11" fmla="*/ 60 w 60"/>
                    <a:gd name="T12" fmla="*/ 235 h 2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0" h="235">
                      <a:moveTo>
                        <a:pt x="17" y="0"/>
                      </a:moveTo>
                      <a:cubicBezTo>
                        <a:pt x="24" y="21"/>
                        <a:pt x="60" y="89"/>
                        <a:pt x="57" y="128"/>
                      </a:cubicBezTo>
                      <a:cubicBezTo>
                        <a:pt x="54" y="167"/>
                        <a:pt x="12" y="213"/>
                        <a:pt x="0" y="23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3829" name="Freeform 26"/>
                <p:cNvSpPr>
                  <a:spLocks/>
                </p:cNvSpPr>
                <p:nvPr/>
              </p:nvSpPr>
              <p:spPr bwMode="auto">
                <a:xfrm>
                  <a:off x="6828" y="3892"/>
                  <a:ext cx="30" cy="99"/>
                </a:xfrm>
                <a:custGeom>
                  <a:avLst/>
                  <a:gdLst>
                    <a:gd name="T0" fmla="*/ 21 w 30"/>
                    <a:gd name="T1" fmla="*/ 0 h 99"/>
                    <a:gd name="T2" fmla="*/ 21 w 30"/>
                    <a:gd name="T3" fmla="*/ 87 h 99"/>
                    <a:gd name="T4" fmla="*/ 0 w 30"/>
                    <a:gd name="T5" fmla="*/ 51 h 99"/>
                    <a:gd name="T6" fmla="*/ 21 w 30"/>
                    <a:gd name="T7" fmla="*/ 0 h 9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0"/>
                    <a:gd name="T13" fmla="*/ 0 h 99"/>
                    <a:gd name="T14" fmla="*/ 30 w 30"/>
                    <a:gd name="T15" fmla="*/ 99 h 9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0" h="99">
                      <a:moveTo>
                        <a:pt x="21" y="0"/>
                      </a:moveTo>
                      <a:cubicBezTo>
                        <a:pt x="30" y="31"/>
                        <a:pt x="28" y="43"/>
                        <a:pt x="21" y="87"/>
                      </a:cubicBezTo>
                      <a:cubicBezTo>
                        <a:pt x="15" y="99"/>
                        <a:pt x="17" y="90"/>
                        <a:pt x="0" y="51"/>
                      </a:cubicBezTo>
                      <a:cubicBezTo>
                        <a:pt x="4" y="18"/>
                        <a:pt x="8" y="29"/>
                        <a:pt x="2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3824" name="Freeform 24"/>
              <p:cNvSpPr>
                <a:spLocks/>
              </p:cNvSpPr>
              <p:nvPr/>
            </p:nvSpPr>
            <p:spPr bwMode="auto">
              <a:xfrm>
                <a:off x="7265" y="4056"/>
                <a:ext cx="46" cy="108"/>
              </a:xfrm>
              <a:custGeom>
                <a:avLst/>
                <a:gdLst>
                  <a:gd name="T0" fmla="*/ 22 w 46"/>
                  <a:gd name="T1" fmla="*/ 108 h 108"/>
                  <a:gd name="T2" fmla="*/ 4 w 46"/>
                  <a:gd name="T3" fmla="*/ 39 h 108"/>
                  <a:gd name="T4" fmla="*/ 46 w 46"/>
                  <a:gd name="T5" fmla="*/ 0 h 108"/>
                  <a:gd name="T6" fmla="*/ 0 60000 65536"/>
                  <a:gd name="T7" fmla="*/ 0 60000 65536"/>
                  <a:gd name="T8" fmla="*/ 0 60000 65536"/>
                  <a:gd name="T9" fmla="*/ 0 w 46"/>
                  <a:gd name="T10" fmla="*/ 0 h 108"/>
                  <a:gd name="T11" fmla="*/ 46 w 46"/>
                  <a:gd name="T12" fmla="*/ 108 h 1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6" h="108">
                    <a:moveTo>
                      <a:pt x="22" y="108"/>
                    </a:moveTo>
                    <a:cubicBezTo>
                      <a:pt x="19" y="97"/>
                      <a:pt x="0" y="57"/>
                      <a:pt x="4" y="39"/>
                    </a:cubicBezTo>
                    <a:cubicBezTo>
                      <a:pt x="8" y="21"/>
                      <a:pt x="37" y="8"/>
                      <a:pt x="46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25" name="Freeform 23"/>
              <p:cNvSpPr>
                <a:spLocks/>
              </p:cNvSpPr>
              <p:nvPr/>
            </p:nvSpPr>
            <p:spPr bwMode="auto">
              <a:xfrm>
                <a:off x="6861" y="3615"/>
                <a:ext cx="78" cy="99"/>
              </a:xfrm>
              <a:custGeom>
                <a:avLst/>
                <a:gdLst>
                  <a:gd name="T0" fmla="*/ 78 w 78"/>
                  <a:gd name="T1" fmla="*/ 99 h 99"/>
                  <a:gd name="T2" fmla="*/ 27 w 78"/>
                  <a:gd name="T3" fmla="*/ 57 h 99"/>
                  <a:gd name="T4" fmla="*/ 0 w 78"/>
                  <a:gd name="T5" fmla="*/ 0 h 99"/>
                  <a:gd name="T6" fmla="*/ 0 60000 65536"/>
                  <a:gd name="T7" fmla="*/ 0 60000 65536"/>
                  <a:gd name="T8" fmla="*/ 0 60000 65536"/>
                  <a:gd name="T9" fmla="*/ 0 w 78"/>
                  <a:gd name="T10" fmla="*/ 0 h 99"/>
                  <a:gd name="T11" fmla="*/ 78 w 78"/>
                  <a:gd name="T12" fmla="*/ 99 h 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8" h="99">
                    <a:moveTo>
                      <a:pt x="78" y="99"/>
                    </a:moveTo>
                    <a:cubicBezTo>
                      <a:pt x="70" y="92"/>
                      <a:pt x="40" y="74"/>
                      <a:pt x="27" y="57"/>
                    </a:cubicBezTo>
                    <a:cubicBezTo>
                      <a:pt x="14" y="40"/>
                      <a:pt x="6" y="12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26" name="Freeform 22"/>
              <p:cNvSpPr>
                <a:spLocks/>
              </p:cNvSpPr>
              <p:nvPr/>
            </p:nvSpPr>
            <p:spPr bwMode="auto">
              <a:xfrm>
                <a:off x="6840" y="3628"/>
                <a:ext cx="96" cy="86"/>
              </a:xfrm>
              <a:custGeom>
                <a:avLst/>
                <a:gdLst>
                  <a:gd name="T0" fmla="*/ 96 w 96"/>
                  <a:gd name="T1" fmla="*/ 86 h 86"/>
                  <a:gd name="T2" fmla="*/ 27 w 96"/>
                  <a:gd name="T3" fmla="*/ 57 h 86"/>
                  <a:gd name="T4" fmla="*/ 0 w 96"/>
                  <a:gd name="T5" fmla="*/ 0 h 86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86"/>
                  <a:gd name="T11" fmla="*/ 96 w 96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86">
                    <a:moveTo>
                      <a:pt x="96" y="86"/>
                    </a:moveTo>
                    <a:cubicBezTo>
                      <a:pt x="85" y="82"/>
                      <a:pt x="43" y="71"/>
                      <a:pt x="27" y="57"/>
                    </a:cubicBezTo>
                    <a:cubicBezTo>
                      <a:pt x="11" y="43"/>
                      <a:pt x="6" y="12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827" name="Freeform 21"/>
              <p:cNvSpPr>
                <a:spLocks/>
              </p:cNvSpPr>
              <p:nvPr/>
            </p:nvSpPr>
            <p:spPr bwMode="auto">
              <a:xfrm>
                <a:off x="6837" y="4163"/>
                <a:ext cx="39" cy="61"/>
              </a:xfrm>
              <a:custGeom>
                <a:avLst/>
                <a:gdLst>
                  <a:gd name="T0" fmla="*/ 39 w 39"/>
                  <a:gd name="T1" fmla="*/ 0 h 61"/>
                  <a:gd name="T2" fmla="*/ 12 w 39"/>
                  <a:gd name="T3" fmla="*/ 28 h 61"/>
                  <a:gd name="T4" fmla="*/ 0 w 39"/>
                  <a:gd name="T5" fmla="*/ 61 h 61"/>
                  <a:gd name="T6" fmla="*/ 0 60000 65536"/>
                  <a:gd name="T7" fmla="*/ 0 60000 65536"/>
                  <a:gd name="T8" fmla="*/ 0 60000 65536"/>
                  <a:gd name="T9" fmla="*/ 0 w 39"/>
                  <a:gd name="T10" fmla="*/ 0 h 61"/>
                  <a:gd name="T11" fmla="*/ 39 w 39"/>
                  <a:gd name="T12" fmla="*/ 61 h 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" h="61">
                    <a:moveTo>
                      <a:pt x="39" y="0"/>
                    </a:moveTo>
                    <a:cubicBezTo>
                      <a:pt x="35" y="5"/>
                      <a:pt x="19" y="18"/>
                      <a:pt x="12" y="28"/>
                    </a:cubicBezTo>
                    <a:cubicBezTo>
                      <a:pt x="5" y="38"/>
                      <a:pt x="2" y="54"/>
                      <a:pt x="0" y="61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3806" name="Group 9"/>
            <p:cNvGrpSpPr>
              <a:grpSpLocks/>
            </p:cNvGrpSpPr>
            <p:nvPr/>
          </p:nvGrpSpPr>
          <p:grpSpPr bwMode="auto">
            <a:xfrm rot="3192569" flipH="1">
              <a:off x="5174" y="2876"/>
              <a:ext cx="471" cy="578"/>
              <a:chOff x="6810" y="3580"/>
              <a:chExt cx="522" cy="644"/>
            </a:xfrm>
          </p:grpSpPr>
          <p:sp>
            <p:nvSpPr>
              <p:cNvPr id="33810" name="Freeform 19"/>
              <p:cNvSpPr>
                <a:spLocks/>
              </p:cNvSpPr>
              <p:nvPr/>
            </p:nvSpPr>
            <p:spPr bwMode="auto">
              <a:xfrm rot="-444792">
                <a:off x="6929" y="3580"/>
                <a:ext cx="379" cy="541"/>
              </a:xfrm>
              <a:custGeom>
                <a:avLst/>
                <a:gdLst>
                  <a:gd name="T0" fmla="*/ 0 w 540"/>
                  <a:gd name="T1" fmla="*/ 0 h 540"/>
                  <a:gd name="T2" fmla="*/ 44 w 540"/>
                  <a:gd name="T3" fmla="*/ 364 h 540"/>
                  <a:gd name="T4" fmla="*/ 131 w 540"/>
                  <a:gd name="T5" fmla="*/ 544 h 540"/>
                  <a:gd name="T6" fmla="*/ 0 60000 65536"/>
                  <a:gd name="T7" fmla="*/ 0 60000 65536"/>
                  <a:gd name="T8" fmla="*/ 0 60000 65536"/>
                  <a:gd name="T9" fmla="*/ 0 w 540"/>
                  <a:gd name="T10" fmla="*/ 0 h 540"/>
                  <a:gd name="T11" fmla="*/ 540 w 540"/>
                  <a:gd name="T12" fmla="*/ 540 h 5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0" h="540">
                    <a:moveTo>
                      <a:pt x="0" y="0"/>
                    </a:moveTo>
                    <a:cubicBezTo>
                      <a:pt x="45" y="135"/>
                      <a:pt x="90" y="270"/>
                      <a:pt x="180" y="360"/>
                    </a:cubicBezTo>
                    <a:cubicBezTo>
                      <a:pt x="270" y="450"/>
                      <a:pt x="405" y="495"/>
                      <a:pt x="540" y="54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pt-BR"/>
              </a:p>
            </p:txBody>
          </p:sp>
          <p:sp>
            <p:nvSpPr>
              <p:cNvPr id="33811" name="Freeform 18"/>
              <p:cNvSpPr>
                <a:spLocks/>
              </p:cNvSpPr>
              <p:nvPr/>
            </p:nvSpPr>
            <p:spPr bwMode="auto">
              <a:xfrm>
                <a:off x="6828" y="4082"/>
                <a:ext cx="504" cy="112"/>
              </a:xfrm>
              <a:custGeom>
                <a:avLst/>
                <a:gdLst>
                  <a:gd name="T0" fmla="*/ 0 w 504"/>
                  <a:gd name="T1" fmla="*/ 112 h 112"/>
                  <a:gd name="T2" fmla="*/ 114 w 504"/>
                  <a:gd name="T3" fmla="*/ 37 h 112"/>
                  <a:gd name="T4" fmla="*/ 294 w 504"/>
                  <a:gd name="T5" fmla="*/ 4 h 112"/>
                  <a:gd name="T6" fmla="*/ 504 w 504"/>
                  <a:gd name="T7" fmla="*/ 61 h 1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4"/>
                  <a:gd name="T13" fmla="*/ 0 h 112"/>
                  <a:gd name="T14" fmla="*/ 504 w 504"/>
                  <a:gd name="T15" fmla="*/ 112 h 1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4" h="112">
                    <a:moveTo>
                      <a:pt x="0" y="112"/>
                    </a:moveTo>
                    <a:cubicBezTo>
                      <a:pt x="19" y="99"/>
                      <a:pt x="65" y="55"/>
                      <a:pt x="114" y="37"/>
                    </a:cubicBezTo>
                    <a:cubicBezTo>
                      <a:pt x="163" y="19"/>
                      <a:pt x="229" y="0"/>
                      <a:pt x="294" y="4"/>
                    </a:cubicBezTo>
                    <a:cubicBezTo>
                      <a:pt x="359" y="8"/>
                      <a:pt x="460" y="49"/>
                      <a:pt x="504" y="61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pt-BR"/>
              </a:p>
            </p:txBody>
          </p:sp>
          <p:sp>
            <p:nvSpPr>
              <p:cNvPr id="33812" name="Freeform 17"/>
              <p:cNvSpPr>
                <a:spLocks/>
              </p:cNvSpPr>
              <p:nvPr/>
            </p:nvSpPr>
            <p:spPr bwMode="auto">
              <a:xfrm>
                <a:off x="6820" y="3719"/>
                <a:ext cx="117" cy="445"/>
              </a:xfrm>
              <a:custGeom>
                <a:avLst/>
                <a:gdLst>
                  <a:gd name="T0" fmla="*/ 117 w 117"/>
                  <a:gd name="T1" fmla="*/ 0 h 445"/>
                  <a:gd name="T2" fmla="*/ 29 w 117"/>
                  <a:gd name="T3" fmla="*/ 138 h 445"/>
                  <a:gd name="T4" fmla="*/ 2 w 117"/>
                  <a:gd name="T5" fmla="*/ 287 h 445"/>
                  <a:gd name="T6" fmla="*/ 17 w 117"/>
                  <a:gd name="T7" fmla="*/ 388 h 445"/>
                  <a:gd name="T8" fmla="*/ 41 w 117"/>
                  <a:gd name="T9" fmla="*/ 445 h 4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"/>
                  <a:gd name="T16" fmla="*/ 0 h 445"/>
                  <a:gd name="T17" fmla="*/ 117 w 117"/>
                  <a:gd name="T18" fmla="*/ 445 h 4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" h="445">
                    <a:moveTo>
                      <a:pt x="117" y="0"/>
                    </a:moveTo>
                    <a:cubicBezTo>
                      <a:pt x="102" y="23"/>
                      <a:pt x="48" y="90"/>
                      <a:pt x="29" y="138"/>
                    </a:cubicBezTo>
                    <a:cubicBezTo>
                      <a:pt x="10" y="186"/>
                      <a:pt x="4" y="245"/>
                      <a:pt x="2" y="287"/>
                    </a:cubicBezTo>
                    <a:cubicBezTo>
                      <a:pt x="0" y="329"/>
                      <a:pt x="11" y="362"/>
                      <a:pt x="17" y="388"/>
                    </a:cubicBezTo>
                    <a:cubicBezTo>
                      <a:pt x="23" y="414"/>
                      <a:pt x="36" y="433"/>
                      <a:pt x="41" y="44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pt-BR"/>
              </a:p>
            </p:txBody>
          </p:sp>
          <p:grpSp>
            <p:nvGrpSpPr>
              <p:cNvPr id="33813" name="Group 14"/>
              <p:cNvGrpSpPr>
                <a:grpSpLocks/>
              </p:cNvGrpSpPr>
              <p:nvPr/>
            </p:nvGrpSpPr>
            <p:grpSpPr bwMode="auto">
              <a:xfrm rot="300000">
                <a:off x="6810" y="3824"/>
                <a:ext cx="91" cy="235"/>
                <a:chOff x="6828" y="3824"/>
                <a:chExt cx="91" cy="235"/>
              </a:xfrm>
            </p:grpSpPr>
            <p:sp>
              <p:nvSpPr>
                <p:cNvPr id="33818" name="Freeform 16"/>
                <p:cNvSpPr>
                  <a:spLocks/>
                </p:cNvSpPr>
                <p:nvPr/>
              </p:nvSpPr>
              <p:spPr bwMode="auto">
                <a:xfrm>
                  <a:off x="6859" y="3824"/>
                  <a:ext cx="60" cy="235"/>
                </a:xfrm>
                <a:custGeom>
                  <a:avLst/>
                  <a:gdLst>
                    <a:gd name="T0" fmla="*/ 17 w 60"/>
                    <a:gd name="T1" fmla="*/ 0 h 235"/>
                    <a:gd name="T2" fmla="*/ 57 w 60"/>
                    <a:gd name="T3" fmla="*/ 128 h 235"/>
                    <a:gd name="T4" fmla="*/ 0 w 60"/>
                    <a:gd name="T5" fmla="*/ 235 h 235"/>
                    <a:gd name="T6" fmla="*/ 0 60000 65536"/>
                    <a:gd name="T7" fmla="*/ 0 60000 65536"/>
                    <a:gd name="T8" fmla="*/ 0 60000 65536"/>
                    <a:gd name="T9" fmla="*/ 0 w 60"/>
                    <a:gd name="T10" fmla="*/ 0 h 235"/>
                    <a:gd name="T11" fmla="*/ 60 w 60"/>
                    <a:gd name="T12" fmla="*/ 235 h 2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0" h="235">
                      <a:moveTo>
                        <a:pt x="17" y="0"/>
                      </a:moveTo>
                      <a:cubicBezTo>
                        <a:pt x="24" y="21"/>
                        <a:pt x="60" y="89"/>
                        <a:pt x="57" y="128"/>
                      </a:cubicBezTo>
                      <a:cubicBezTo>
                        <a:pt x="54" y="167"/>
                        <a:pt x="12" y="213"/>
                        <a:pt x="0" y="23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10800000" vert="eaVert"/>
                <a:lstStyle/>
                <a:p>
                  <a:endParaRPr lang="pt-BR"/>
                </a:p>
              </p:txBody>
            </p:sp>
            <p:sp>
              <p:nvSpPr>
                <p:cNvPr id="33819" name="Freeform 15"/>
                <p:cNvSpPr>
                  <a:spLocks/>
                </p:cNvSpPr>
                <p:nvPr/>
              </p:nvSpPr>
              <p:spPr bwMode="auto">
                <a:xfrm>
                  <a:off x="6828" y="3892"/>
                  <a:ext cx="30" cy="99"/>
                </a:xfrm>
                <a:custGeom>
                  <a:avLst/>
                  <a:gdLst>
                    <a:gd name="T0" fmla="*/ 21 w 30"/>
                    <a:gd name="T1" fmla="*/ 0 h 99"/>
                    <a:gd name="T2" fmla="*/ 21 w 30"/>
                    <a:gd name="T3" fmla="*/ 87 h 99"/>
                    <a:gd name="T4" fmla="*/ 0 w 30"/>
                    <a:gd name="T5" fmla="*/ 51 h 99"/>
                    <a:gd name="T6" fmla="*/ 21 w 30"/>
                    <a:gd name="T7" fmla="*/ 0 h 9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0"/>
                    <a:gd name="T13" fmla="*/ 0 h 99"/>
                    <a:gd name="T14" fmla="*/ 30 w 30"/>
                    <a:gd name="T15" fmla="*/ 99 h 9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0" h="99">
                      <a:moveTo>
                        <a:pt x="21" y="0"/>
                      </a:moveTo>
                      <a:cubicBezTo>
                        <a:pt x="30" y="31"/>
                        <a:pt x="28" y="43"/>
                        <a:pt x="21" y="87"/>
                      </a:cubicBezTo>
                      <a:cubicBezTo>
                        <a:pt x="15" y="99"/>
                        <a:pt x="17" y="90"/>
                        <a:pt x="0" y="51"/>
                      </a:cubicBezTo>
                      <a:cubicBezTo>
                        <a:pt x="4" y="18"/>
                        <a:pt x="8" y="29"/>
                        <a:pt x="2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10800000" vert="eaVert"/>
                <a:lstStyle/>
                <a:p>
                  <a:endParaRPr lang="pt-BR"/>
                </a:p>
              </p:txBody>
            </p:sp>
          </p:grpSp>
          <p:sp>
            <p:nvSpPr>
              <p:cNvPr id="33814" name="Freeform 13"/>
              <p:cNvSpPr>
                <a:spLocks/>
              </p:cNvSpPr>
              <p:nvPr/>
            </p:nvSpPr>
            <p:spPr bwMode="auto">
              <a:xfrm>
                <a:off x="7265" y="4056"/>
                <a:ext cx="46" cy="108"/>
              </a:xfrm>
              <a:custGeom>
                <a:avLst/>
                <a:gdLst>
                  <a:gd name="T0" fmla="*/ 22 w 46"/>
                  <a:gd name="T1" fmla="*/ 108 h 108"/>
                  <a:gd name="T2" fmla="*/ 4 w 46"/>
                  <a:gd name="T3" fmla="*/ 39 h 108"/>
                  <a:gd name="T4" fmla="*/ 46 w 46"/>
                  <a:gd name="T5" fmla="*/ 0 h 108"/>
                  <a:gd name="T6" fmla="*/ 0 60000 65536"/>
                  <a:gd name="T7" fmla="*/ 0 60000 65536"/>
                  <a:gd name="T8" fmla="*/ 0 60000 65536"/>
                  <a:gd name="T9" fmla="*/ 0 w 46"/>
                  <a:gd name="T10" fmla="*/ 0 h 108"/>
                  <a:gd name="T11" fmla="*/ 46 w 46"/>
                  <a:gd name="T12" fmla="*/ 108 h 1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6" h="108">
                    <a:moveTo>
                      <a:pt x="22" y="108"/>
                    </a:moveTo>
                    <a:cubicBezTo>
                      <a:pt x="19" y="97"/>
                      <a:pt x="0" y="57"/>
                      <a:pt x="4" y="39"/>
                    </a:cubicBezTo>
                    <a:cubicBezTo>
                      <a:pt x="8" y="21"/>
                      <a:pt x="37" y="8"/>
                      <a:pt x="46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pt-BR"/>
              </a:p>
            </p:txBody>
          </p:sp>
          <p:sp>
            <p:nvSpPr>
              <p:cNvPr id="33815" name="Freeform 12"/>
              <p:cNvSpPr>
                <a:spLocks/>
              </p:cNvSpPr>
              <p:nvPr/>
            </p:nvSpPr>
            <p:spPr bwMode="auto">
              <a:xfrm>
                <a:off x="6861" y="3615"/>
                <a:ext cx="78" cy="99"/>
              </a:xfrm>
              <a:custGeom>
                <a:avLst/>
                <a:gdLst>
                  <a:gd name="T0" fmla="*/ 78 w 78"/>
                  <a:gd name="T1" fmla="*/ 99 h 99"/>
                  <a:gd name="T2" fmla="*/ 27 w 78"/>
                  <a:gd name="T3" fmla="*/ 57 h 99"/>
                  <a:gd name="T4" fmla="*/ 0 w 78"/>
                  <a:gd name="T5" fmla="*/ 0 h 99"/>
                  <a:gd name="T6" fmla="*/ 0 60000 65536"/>
                  <a:gd name="T7" fmla="*/ 0 60000 65536"/>
                  <a:gd name="T8" fmla="*/ 0 60000 65536"/>
                  <a:gd name="T9" fmla="*/ 0 w 78"/>
                  <a:gd name="T10" fmla="*/ 0 h 99"/>
                  <a:gd name="T11" fmla="*/ 78 w 78"/>
                  <a:gd name="T12" fmla="*/ 99 h 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8" h="99">
                    <a:moveTo>
                      <a:pt x="78" y="99"/>
                    </a:moveTo>
                    <a:cubicBezTo>
                      <a:pt x="70" y="92"/>
                      <a:pt x="40" y="74"/>
                      <a:pt x="27" y="57"/>
                    </a:cubicBezTo>
                    <a:cubicBezTo>
                      <a:pt x="14" y="40"/>
                      <a:pt x="6" y="12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pt-BR"/>
              </a:p>
            </p:txBody>
          </p:sp>
          <p:sp>
            <p:nvSpPr>
              <p:cNvPr id="33816" name="Freeform 11"/>
              <p:cNvSpPr>
                <a:spLocks/>
              </p:cNvSpPr>
              <p:nvPr/>
            </p:nvSpPr>
            <p:spPr bwMode="auto">
              <a:xfrm>
                <a:off x="6840" y="3628"/>
                <a:ext cx="96" cy="86"/>
              </a:xfrm>
              <a:custGeom>
                <a:avLst/>
                <a:gdLst>
                  <a:gd name="T0" fmla="*/ 96 w 96"/>
                  <a:gd name="T1" fmla="*/ 86 h 86"/>
                  <a:gd name="T2" fmla="*/ 27 w 96"/>
                  <a:gd name="T3" fmla="*/ 57 h 86"/>
                  <a:gd name="T4" fmla="*/ 0 w 96"/>
                  <a:gd name="T5" fmla="*/ 0 h 86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86"/>
                  <a:gd name="T11" fmla="*/ 96 w 96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86">
                    <a:moveTo>
                      <a:pt x="96" y="86"/>
                    </a:moveTo>
                    <a:cubicBezTo>
                      <a:pt x="85" y="82"/>
                      <a:pt x="43" y="71"/>
                      <a:pt x="27" y="57"/>
                    </a:cubicBezTo>
                    <a:cubicBezTo>
                      <a:pt x="11" y="43"/>
                      <a:pt x="6" y="12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pt-BR"/>
              </a:p>
            </p:txBody>
          </p:sp>
          <p:sp>
            <p:nvSpPr>
              <p:cNvPr id="33817" name="Freeform 10"/>
              <p:cNvSpPr>
                <a:spLocks/>
              </p:cNvSpPr>
              <p:nvPr/>
            </p:nvSpPr>
            <p:spPr bwMode="auto">
              <a:xfrm>
                <a:off x="6837" y="4163"/>
                <a:ext cx="39" cy="61"/>
              </a:xfrm>
              <a:custGeom>
                <a:avLst/>
                <a:gdLst>
                  <a:gd name="T0" fmla="*/ 39 w 39"/>
                  <a:gd name="T1" fmla="*/ 0 h 61"/>
                  <a:gd name="T2" fmla="*/ 12 w 39"/>
                  <a:gd name="T3" fmla="*/ 28 h 61"/>
                  <a:gd name="T4" fmla="*/ 0 w 39"/>
                  <a:gd name="T5" fmla="*/ 61 h 61"/>
                  <a:gd name="T6" fmla="*/ 0 60000 65536"/>
                  <a:gd name="T7" fmla="*/ 0 60000 65536"/>
                  <a:gd name="T8" fmla="*/ 0 60000 65536"/>
                  <a:gd name="T9" fmla="*/ 0 w 39"/>
                  <a:gd name="T10" fmla="*/ 0 h 61"/>
                  <a:gd name="T11" fmla="*/ 39 w 39"/>
                  <a:gd name="T12" fmla="*/ 61 h 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" h="61">
                    <a:moveTo>
                      <a:pt x="39" y="0"/>
                    </a:moveTo>
                    <a:cubicBezTo>
                      <a:pt x="35" y="5"/>
                      <a:pt x="19" y="18"/>
                      <a:pt x="12" y="28"/>
                    </a:cubicBezTo>
                    <a:cubicBezTo>
                      <a:pt x="5" y="38"/>
                      <a:pt x="2" y="54"/>
                      <a:pt x="0" y="61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pt-BR"/>
              </a:p>
            </p:txBody>
          </p:sp>
        </p:grpSp>
        <p:sp>
          <p:nvSpPr>
            <p:cNvPr id="33807" name="AutoShape 8" descr="Confetes grandes"/>
            <p:cNvSpPr>
              <a:spLocks noChangeArrowheads="1"/>
            </p:cNvSpPr>
            <p:nvPr/>
          </p:nvSpPr>
          <p:spPr bwMode="auto">
            <a:xfrm>
              <a:off x="7212" y="3002"/>
              <a:ext cx="1080" cy="540"/>
            </a:xfrm>
            <a:prstGeom prst="cloudCallout">
              <a:avLst>
                <a:gd name="adj1" fmla="val -30093"/>
                <a:gd name="adj2" fmla="val 138148"/>
              </a:avLst>
            </a:prstGeom>
            <a:pattFill prst="lgConfetti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pt-BR">
                <a:cs typeface="Arial" pitchFamily="34" charset="0"/>
              </a:endParaRPr>
            </a:p>
          </p:txBody>
        </p:sp>
        <p:sp>
          <p:nvSpPr>
            <p:cNvPr id="33808" name="AutoShape 7" descr="Telhas"/>
            <p:cNvSpPr>
              <a:spLocks noChangeArrowheads="1"/>
            </p:cNvSpPr>
            <p:nvPr/>
          </p:nvSpPr>
          <p:spPr bwMode="auto">
            <a:xfrm>
              <a:off x="5121" y="2209"/>
              <a:ext cx="1080" cy="540"/>
            </a:xfrm>
            <a:prstGeom prst="cloudCallout">
              <a:avLst>
                <a:gd name="adj1" fmla="val -53611"/>
                <a:gd name="adj2" fmla="val 106481"/>
              </a:avLst>
            </a:prstGeom>
            <a:pattFill prst="shingle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pt-BR">
                <a:cs typeface="Arial" pitchFamily="34" charset="0"/>
              </a:endParaRPr>
            </a:p>
          </p:txBody>
        </p:sp>
        <p:sp>
          <p:nvSpPr>
            <p:cNvPr id="33809" name="AutoShape 6" descr="Tijolo na horizontal"/>
            <p:cNvSpPr>
              <a:spLocks noChangeArrowheads="1"/>
            </p:cNvSpPr>
            <p:nvPr/>
          </p:nvSpPr>
          <p:spPr bwMode="auto">
            <a:xfrm>
              <a:off x="4401" y="3940"/>
              <a:ext cx="1080" cy="540"/>
            </a:xfrm>
            <a:prstGeom prst="cloudCallout">
              <a:avLst>
                <a:gd name="adj1" fmla="val 40741"/>
                <a:gd name="adj2" fmla="val 131296"/>
              </a:avLst>
            </a:prstGeom>
            <a:pattFill prst="horzBrick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pt-BR">
                <a:cs typeface="Arial" pitchFamily="34" charset="0"/>
              </a:endParaRPr>
            </a:p>
          </p:txBody>
        </p:sp>
      </p:grpSp>
      <p:sp>
        <p:nvSpPr>
          <p:cNvPr id="33800" name="Text Box 4"/>
          <p:cNvSpPr txBox="1">
            <a:spLocks noChangeArrowheads="1"/>
          </p:cNvSpPr>
          <p:nvPr/>
        </p:nvSpPr>
        <p:spPr bwMode="auto">
          <a:xfrm>
            <a:off x="4327708" y="2924944"/>
            <a:ext cx="290464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pt-BR" sz="1200">
                <a:latin typeface="Verdana" pitchFamily="34" charset="0"/>
                <a:ea typeface="Times New Roman" pitchFamily="18" charset="0"/>
                <a:cs typeface="Arial" pitchFamily="34" charset="0"/>
              </a:rPr>
              <a:t>A</a:t>
            </a:r>
            <a:endParaRPr lang="pt-BR"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33801" name="Text Box 3"/>
          <p:cNvSpPr txBox="1">
            <a:spLocks noChangeArrowheads="1"/>
          </p:cNvSpPr>
          <p:nvPr/>
        </p:nvSpPr>
        <p:spPr bwMode="auto">
          <a:xfrm>
            <a:off x="5316403" y="3316564"/>
            <a:ext cx="290464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pt-BR" sz="1200">
                <a:latin typeface="Verdana" pitchFamily="34" charset="0"/>
                <a:ea typeface="Times New Roman" pitchFamily="18" charset="0"/>
                <a:cs typeface="Arial" pitchFamily="34" charset="0"/>
              </a:rPr>
              <a:t>B</a:t>
            </a:r>
            <a:endParaRPr lang="pt-BR"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33802" name="Text Box 2"/>
          <p:cNvSpPr txBox="1">
            <a:spLocks noChangeArrowheads="1"/>
          </p:cNvSpPr>
          <p:nvPr/>
        </p:nvSpPr>
        <p:spPr bwMode="auto">
          <a:xfrm>
            <a:off x="3213283" y="3810374"/>
            <a:ext cx="292068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pt-BR" sz="1200">
                <a:latin typeface="Verdana" pitchFamily="34" charset="0"/>
                <a:ea typeface="Times New Roman" pitchFamily="18" charset="0"/>
                <a:cs typeface="Arial" pitchFamily="34" charset="0"/>
              </a:rPr>
              <a:t>C</a:t>
            </a:r>
            <a:endParaRPr lang="pt-BR"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33798" name="Retângulo 48"/>
          <p:cNvSpPr>
            <a:spLocks noChangeArrowheads="1"/>
          </p:cNvSpPr>
          <p:nvPr/>
        </p:nvSpPr>
        <p:spPr bwMode="auto">
          <a:xfrm>
            <a:off x="2124075" y="4329881"/>
            <a:ext cx="4572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400" i="1" dirty="0"/>
              <a:t>Três diferentes visões (as nuvens) de um mesmo objeto em estudo (o sol no centro). </a:t>
            </a:r>
            <a:endParaRPr lang="pt-BR" sz="1400" dirty="0"/>
          </a:p>
        </p:txBody>
      </p:sp>
      <p:sp>
        <p:nvSpPr>
          <p:cNvPr id="33795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Perspectivas</a:t>
            </a:r>
          </a:p>
        </p:txBody>
      </p:sp>
      <p:sp>
        <p:nvSpPr>
          <p:cNvPr id="33796" name="Rectangle 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objeto em estudo pode ser visualizado por meio de várias perspectivas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Neutralidade Tecnológica</a:t>
            </a:r>
            <a:endParaRPr lang="pt-BR" dirty="0"/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O Modelo de Negócio não deve conter nenhum indício da tecnologia adotada para a sua implementação</a:t>
            </a:r>
          </a:p>
          <a:p>
            <a:r>
              <a:rPr lang="pt-BR" smtClean="0"/>
              <a:t>As tecnologias empregadas no ambiente não devem influenciar o Modelo de Negócio</a:t>
            </a:r>
          </a:p>
          <a:p>
            <a:r>
              <a:rPr lang="pt-BR" smtClean="0"/>
              <a:t>O único elemento ativo é o Elemento Humano</a:t>
            </a:r>
            <a:endParaRPr lang="pt-BR" dirty="0" smtClean="0"/>
          </a:p>
        </p:txBody>
      </p:sp>
      <p:sp>
        <p:nvSpPr>
          <p:cNvPr id="10" name="Retângulo de cantos arredondados 9"/>
          <p:cNvSpPr/>
          <p:nvPr/>
        </p:nvSpPr>
        <p:spPr>
          <a:xfrm rot="16200000">
            <a:off x="-424816" y="6004746"/>
            <a:ext cx="1285884" cy="454872"/>
          </a:xfrm>
          <a:prstGeom prst="roundRect">
            <a:avLst/>
          </a:prstGeom>
          <a:solidFill>
            <a:srgbClr val="009BA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Premissa</a:t>
            </a:r>
          </a:p>
        </p:txBody>
      </p:sp>
      <p:pic>
        <p:nvPicPr>
          <p:cNvPr id="1026" name="Picture 2" descr="http://t3.gstatic.com/images?q=tbn:ANd9GcRPGfmSHc4dZYRqEbLqGX-5V0xnxC9lAxHk5OlrpPd-psR6b0-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33074"/>
            <a:ext cx="3797411" cy="23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4417730" y="4431577"/>
            <a:ext cx="1440000" cy="1440000"/>
            <a:chOff x="2549682" y="4157287"/>
            <a:chExt cx="1440000" cy="1440000"/>
          </a:xfrm>
        </p:grpSpPr>
        <p:cxnSp>
          <p:nvCxnSpPr>
            <p:cNvPr id="4" name="Conector reto 3"/>
            <p:cNvCxnSpPr/>
            <p:nvPr/>
          </p:nvCxnSpPr>
          <p:spPr>
            <a:xfrm rot="2673201" flipH="1">
              <a:off x="3269681" y="4157287"/>
              <a:ext cx="1" cy="14400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rot="8073201" flipH="1">
              <a:off x="3269681" y="4157287"/>
              <a:ext cx="1" cy="14400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bMundo da Máquina de Mús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50" y="883838"/>
            <a:ext cx="4106215" cy="57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F:\Documents\PenDrive-TAKAI-CURSO\Imagens\6-CaixaAutomaticoManu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6" y="883838"/>
            <a:ext cx="4483757" cy="32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seumadruga72.files.wordpress.com/2010/10/apontador-de-lapisjpg.jpg?w=450&amp;h=33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3" y="4211477"/>
            <a:ext cx="4485600" cy="245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 Humano Ativo</a:t>
            </a:r>
          </a:p>
        </p:txBody>
      </p:sp>
    </p:spTree>
    <p:extLst>
      <p:ext uri="{BB962C8B-B14F-4D97-AF65-F5344CB8AC3E}">
        <p14:creationId xmlns:p14="http://schemas.microsoft.com/office/powerpoint/2010/main" val="3664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584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Partição por Eventos</a:t>
            </a:r>
          </a:p>
        </p:txBody>
      </p:sp>
      <p:sp>
        <p:nvSpPr>
          <p:cNvPr id="35846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Processos de Negócio são identificados através da perspectiva de Eventos de Negócio</a:t>
            </a:r>
          </a:p>
          <a:p>
            <a:pPr lvl="1"/>
            <a:r>
              <a:rPr lang="pt-BR" dirty="0" smtClean="0"/>
              <a:t>Partição por eventos (MCMENAMIN; PALMER, 1991)</a:t>
            </a:r>
          </a:p>
          <a:p>
            <a:pPr lvl="1"/>
            <a:r>
              <a:rPr lang="pt-BR" dirty="0" smtClean="0"/>
              <a:t>Eventos de Negócio são mais facilmente identificados no mundo real do que em quaisquer outras perspectivas ou visões</a:t>
            </a:r>
          </a:p>
          <a:p>
            <a:pPr lvl="1"/>
            <a:r>
              <a:rPr lang="pt-BR" dirty="0" smtClean="0"/>
              <a:t>Um Processo de Negócio é ativado devido a ocorrência de um Evento de Negócio</a:t>
            </a:r>
          </a:p>
          <a:p>
            <a:r>
              <a:rPr lang="pt-BR" dirty="0" smtClean="0"/>
              <a:t>Este método fornece um meio de separar os Processos de Negócio que, à primeira vista, parecem entrelaçados e confusos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3074">
            <a:off x="3509375" y="5097884"/>
            <a:ext cx="16287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de cantos arredondados 8"/>
          <p:cNvSpPr/>
          <p:nvPr/>
        </p:nvSpPr>
        <p:spPr>
          <a:xfrm rot="16200000">
            <a:off x="-421495" y="6015006"/>
            <a:ext cx="1285884" cy="454872"/>
          </a:xfrm>
          <a:prstGeom prst="roundRect">
            <a:avLst/>
          </a:prstGeom>
          <a:solidFill>
            <a:srgbClr val="009BA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Premissa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6741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3095971" y="2132856"/>
            <a:ext cx="2844181" cy="2535497"/>
            <a:chOff x="5940152" y="2852936"/>
            <a:chExt cx="2844181" cy="2535497"/>
          </a:xfrm>
        </p:grpSpPr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626308"/>
              <a:ext cx="2390775" cy="1762125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  <p:sp>
          <p:nvSpPr>
            <p:cNvPr id="20" name="Estrela de 6 Pontas 19"/>
            <p:cNvSpPr/>
            <p:nvPr/>
          </p:nvSpPr>
          <p:spPr>
            <a:xfrm>
              <a:off x="7545834" y="2852936"/>
              <a:ext cx="1238499" cy="1272931"/>
            </a:xfrm>
            <a:prstGeom prst="star6">
              <a:avLst/>
            </a:prstGeom>
            <a:solidFill>
              <a:srgbClr val="C0000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 smtClean="0">
                  <a:solidFill>
                    <a:srgbClr val="FFFF00"/>
                  </a:solidFill>
                </a:rPr>
                <a:t>Registrar BO</a:t>
              </a:r>
              <a:endParaRPr lang="pt-BR" sz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201025" y="142731"/>
            <a:ext cx="4133464" cy="2429556"/>
            <a:chOff x="1115615" y="2860428"/>
            <a:chExt cx="3100561" cy="174701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5" y="2860428"/>
              <a:ext cx="3100561" cy="1747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Explosão 2 4"/>
            <p:cNvSpPr/>
            <p:nvPr/>
          </p:nvSpPr>
          <p:spPr>
            <a:xfrm rot="20405897" flipH="1">
              <a:off x="2237107" y="2863218"/>
              <a:ext cx="917235" cy="720080"/>
            </a:xfrm>
            <a:prstGeom prst="irregularSeal2">
              <a:avLst/>
            </a:prstGeom>
            <a:solidFill>
              <a:srgbClr val="C0000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dirty="0" smtClean="0">
                  <a:solidFill>
                    <a:srgbClr val="FFFF00"/>
                  </a:solidFill>
                </a:rPr>
                <a:t>Evento</a:t>
              </a:r>
              <a:endParaRPr lang="pt-BR" sz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647699" y="3787290"/>
            <a:ext cx="2664296" cy="2161990"/>
            <a:chOff x="3779912" y="4507370"/>
            <a:chExt cx="2664296" cy="2161990"/>
          </a:xfrm>
        </p:grpSpPr>
        <p:sp>
          <p:nvSpPr>
            <p:cNvPr id="15" name="Elipse 14"/>
            <p:cNvSpPr/>
            <p:nvPr/>
          </p:nvSpPr>
          <p:spPr>
            <a:xfrm>
              <a:off x="3779912" y="4507370"/>
              <a:ext cx="2664296" cy="21619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515" y="4673407"/>
              <a:ext cx="1165533" cy="1430051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204" y="4661699"/>
              <a:ext cx="990600" cy="1781175"/>
            </a:xfrm>
            <a:prstGeom prst="rect">
              <a:avLst/>
            </a:prstGeom>
          </p:spPr>
        </p:pic>
      </p:grpSp>
      <p:grpSp>
        <p:nvGrpSpPr>
          <p:cNvPr id="24" name="Grupo 23"/>
          <p:cNvGrpSpPr/>
          <p:nvPr/>
        </p:nvGrpSpPr>
        <p:grpSpPr>
          <a:xfrm>
            <a:off x="1651599" y="2636912"/>
            <a:ext cx="1300356" cy="1016623"/>
            <a:chOff x="7631984" y="1561096"/>
            <a:chExt cx="1300356" cy="1016623"/>
          </a:xfrm>
        </p:grpSpPr>
        <p:sp>
          <p:nvSpPr>
            <p:cNvPr id="25" name="Seta para baixo 24"/>
            <p:cNvSpPr/>
            <p:nvPr/>
          </p:nvSpPr>
          <p:spPr>
            <a:xfrm>
              <a:off x="8033320" y="1930428"/>
              <a:ext cx="484632" cy="6472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7631984" y="1561096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Envolvidos</a:t>
              </a:r>
              <a:endParaRPr lang="pt-BR" dirty="0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4781277" y="1044225"/>
            <a:ext cx="1146468" cy="1016623"/>
            <a:chOff x="7625458" y="1561096"/>
            <a:chExt cx="1146468" cy="1016623"/>
          </a:xfrm>
        </p:grpSpPr>
        <p:sp>
          <p:nvSpPr>
            <p:cNvPr id="22" name="Seta para baixo 21"/>
            <p:cNvSpPr/>
            <p:nvPr/>
          </p:nvSpPr>
          <p:spPr>
            <a:xfrm>
              <a:off x="7956376" y="1930428"/>
              <a:ext cx="484632" cy="6472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7625458" y="1561096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Processo</a:t>
              </a:r>
              <a:endParaRPr lang="pt-BR" dirty="0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5940152" y="4709462"/>
            <a:ext cx="29093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RESUMO</a:t>
            </a:r>
            <a:r>
              <a:rPr lang="pt-BR" sz="14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 smtClean="0"/>
              <a:t>A delegacia estava preparada para  tratar o evento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 smtClean="0"/>
              <a:t>O processo só foi ativado quando um estimulo correto chegou até ele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 smtClean="0"/>
              <a:t>O estímulo continha informações sobre o evento</a:t>
            </a:r>
            <a:endParaRPr lang="pt-BR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75069"/>
            <a:ext cx="2232248" cy="274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3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/>
          <p:cNvCxnSpPr>
            <a:stCxn id="29710" idx="1"/>
          </p:cNvCxnSpPr>
          <p:nvPr/>
        </p:nvCxnSpPr>
        <p:spPr>
          <a:xfrm rot="10800000" flipH="1">
            <a:off x="4303713" y="3765550"/>
            <a:ext cx="1935162" cy="97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29711" idx="2"/>
          </p:cNvCxnSpPr>
          <p:nvPr/>
        </p:nvCxnSpPr>
        <p:spPr>
          <a:xfrm rot="10800000" flipH="1" flipV="1">
            <a:off x="4340225" y="4970463"/>
            <a:ext cx="1052513" cy="22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Pirâmide de Requisitos</a:t>
            </a:r>
            <a:endParaRPr lang="pt-BR" dirty="0" smtClean="0"/>
          </a:p>
        </p:txBody>
      </p:sp>
      <p:sp>
        <p:nvSpPr>
          <p:cNvPr id="29702" name="Rectangle 2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Precisamos entender o PROBLEMA e as NECESSIDADES do Cliente a fim de levantar as CARACTERÍSTICAS e os REQUISITOS da SOLUÇAO antes de iniciar o desenvolvimento de uma aplicação</a:t>
            </a:r>
            <a:endParaRPr lang="pt-BR" dirty="0" smtClean="0"/>
          </a:p>
        </p:txBody>
      </p:sp>
      <p:pic>
        <p:nvPicPr>
          <p:cNvPr id="29703" name="Picture 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131" y="3539345"/>
            <a:ext cx="48387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to 2"/>
          <p:cNvCxnSpPr/>
          <p:nvPr/>
        </p:nvCxnSpPr>
        <p:spPr>
          <a:xfrm flipV="1">
            <a:off x="2662238" y="3643313"/>
            <a:ext cx="1957387" cy="985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2699792" y="4854026"/>
            <a:ext cx="1093539" cy="228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está o Guarda?</a:t>
            </a:r>
            <a:endParaRPr lang="pt-BR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6156" y="836712"/>
            <a:ext cx="24003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upo 25"/>
          <p:cNvGrpSpPr/>
          <p:nvPr/>
        </p:nvGrpSpPr>
        <p:grpSpPr>
          <a:xfrm>
            <a:off x="731540" y="1844824"/>
            <a:ext cx="7344816" cy="4608512"/>
            <a:chOff x="971600" y="1196752"/>
            <a:chExt cx="7344816" cy="4608512"/>
          </a:xfrm>
        </p:grpSpPr>
        <p:grpSp>
          <p:nvGrpSpPr>
            <p:cNvPr id="25" name="Grupo 24"/>
            <p:cNvGrpSpPr/>
            <p:nvPr/>
          </p:nvGrpSpPr>
          <p:grpSpPr>
            <a:xfrm>
              <a:off x="971600" y="1772816"/>
              <a:ext cx="4320480" cy="4032448"/>
              <a:chOff x="971600" y="1772816"/>
              <a:chExt cx="4320480" cy="4032448"/>
            </a:xfrm>
          </p:grpSpPr>
          <p:sp>
            <p:nvSpPr>
              <p:cNvPr id="10" name="Elipse 9"/>
              <p:cNvSpPr/>
              <p:nvPr/>
            </p:nvSpPr>
            <p:spPr>
              <a:xfrm>
                <a:off x="971600" y="1772816"/>
                <a:ext cx="4320480" cy="4032448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pt-BR" dirty="0" smtClean="0">
                    <a:solidFill>
                      <a:schemeClr val="tx1"/>
                    </a:solidFill>
                  </a:rPr>
                  <a:t>Registrar BO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9712" y="2996952"/>
                <a:ext cx="2390775" cy="1762125"/>
              </a:xfrm>
              <a:prstGeom prst="rect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pic>
        </p:grpSp>
        <p:cxnSp>
          <p:nvCxnSpPr>
            <p:cNvPr id="20" name="Conector reto 19"/>
            <p:cNvCxnSpPr>
              <a:endCxn id="10" idx="0"/>
            </p:cNvCxnSpPr>
            <p:nvPr/>
          </p:nvCxnSpPr>
          <p:spPr>
            <a:xfrm rot="10800000" flipV="1">
              <a:off x="3131840" y="1196752"/>
              <a:ext cx="5184576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rot="10800000" flipV="1">
              <a:off x="4572000" y="2132856"/>
              <a:ext cx="3744416" cy="316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/>
          <p:cNvSpPr/>
          <p:nvPr/>
        </p:nvSpPr>
        <p:spPr>
          <a:xfrm>
            <a:off x="0" y="0"/>
            <a:ext cx="9144000" cy="6741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de cantos arredondados 29"/>
          <p:cNvSpPr/>
          <p:nvPr/>
        </p:nvSpPr>
        <p:spPr>
          <a:xfrm>
            <a:off x="827584" y="3514497"/>
            <a:ext cx="6624736" cy="3010847"/>
          </a:xfrm>
          <a:prstGeom prst="roundRect">
            <a:avLst>
              <a:gd name="adj" fmla="val 50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00219" y="6156012"/>
            <a:ext cx="596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ESCOPO DA MODELAGEM NEGÓCIO (CAPACIDADE)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923945" y="404664"/>
            <a:ext cx="746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FORA DO ESCOPO DE MODELAGEM DE NEGÓCIO (CAPACIDADE)</a:t>
            </a:r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1568872" y="4437623"/>
            <a:ext cx="1368152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1579280" y="1989200"/>
            <a:ext cx="0" cy="32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420024" y="4431351"/>
            <a:ext cx="972000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3420024" y="2492896"/>
            <a:ext cx="0" cy="1008112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3416578" y="1989200"/>
            <a:ext cx="0" cy="32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/>
          <p:cNvGrpSpPr/>
          <p:nvPr/>
        </p:nvGrpSpPr>
        <p:grpSpPr>
          <a:xfrm>
            <a:off x="993222" y="1655783"/>
            <a:ext cx="1172116" cy="1845225"/>
            <a:chOff x="993222" y="1079719"/>
            <a:chExt cx="1172116" cy="1845225"/>
          </a:xfrm>
        </p:grpSpPr>
        <p:cxnSp>
          <p:nvCxnSpPr>
            <p:cNvPr id="8" name="Conector de seta reta 7"/>
            <p:cNvCxnSpPr/>
            <p:nvPr/>
          </p:nvCxnSpPr>
          <p:spPr>
            <a:xfrm>
              <a:off x="1570100" y="1916832"/>
              <a:ext cx="0" cy="1008112"/>
            </a:xfrm>
            <a:prstGeom prst="straightConnector1">
              <a:avLst/>
            </a:prstGeom>
            <a:ln w="57150">
              <a:prstDash val="sysDash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/>
            <p:cNvSpPr txBox="1"/>
            <p:nvPr/>
          </p:nvSpPr>
          <p:spPr>
            <a:xfrm>
              <a:off x="993222" y="1079719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Estímulo</a:t>
              </a:r>
            </a:p>
            <a:p>
              <a:pPr algn="ctr"/>
              <a:r>
                <a:rPr lang="pt-BR" dirty="0" smtClean="0"/>
                <a:t>Externo 1</a:t>
              </a:r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2830520" y="162880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Estímulo</a:t>
            </a:r>
          </a:p>
          <a:p>
            <a:pPr algn="ctr"/>
            <a:r>
              <a:rPr lang="pt-BR" dirty="0" smtClean="0"/>
              <a:t>Externo 2</a:t>
            </a: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4464112" y="4431351"/>
            <a:ext cx="1080000" cy="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5652120" y="4431351"/>
            <a:ext cx="1368000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993222" y="5230941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Evento</a:t>
            </a:r>
          </a:p>
          <a:p>
            <a:pPr algn="ctr"/>
            <a:r>
              <a:rPr lang="pt-BR" dirty="0" smtClean="0"/>
              <a:t>Externo 1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830520" y="5230941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Evento</a:t>
            </a:r>
          </a:p>
          <a:p>
            <a:pPr algn="ctr"/>
            <a:r>
              <a:rPr lang="pt-BR" dirty="0" smtClean="0"/>
              <a:t>Externo 2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999523" y="5230941"/>
            <a:ext cx="132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Evento</a:t>
            </a:r>
          </a:p>
          <a:p>
            <a:pPr algn="ctr"/>
            <a:r>
              <a:rPr lang="pt-BR" dirty="0" smtClean="0"/>
              <a:t>Temporal 3</a:t>
            </a:r>
          </a:p>
        </p:txBody>
      </p:sp>
      <p:cxnSp>
        <p:nvCxnSpPr>
          <p:cNvPr id="31" name="Conector reto 30"/>
          <p:cNvCxnSpPr/>
          <p:nvPr/>
        </p:nvCxnSpPr>
        <p:spPr>
          <a:xfrm>
            <a:off x="5652120" y="1988840"/>
            <a:ext cx="0" cy="32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rot="10800000">
            <a:off x="2411760" y="2564904"/>
            <a:ext cx="0" cy="1872000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rot="10800000">
            <a:off x="2123727" y="2565112"/>
            <a:ext cx="0" cy="1872000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rot="10800000">
            <a:off x="6084169" y="2564904"/>
            <a:ext cx="0" cy="1872000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/>
          <p:cNvSpPr txBox="1"/>
          <p:nvPr/>
        </p:nvSpPr>
        <p:spPr>
          <a:xfrm>
            <a:off x="2019551" y="4617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P1</a:t>
            </a:r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3672627" y="4617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P2</a:t>
            </a:r>
            <a:endParaRPr lang="pt-BR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6102723" y="4617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P3</a:t>
            </a:r>
            <a:endParaRPr lang="pt-BR" dirty="0"/>
          </a:p>
        </p:txBody>
      </p:sp>
      <p:sp>
        <p:nvSpPr>
          <p:cNvPr id="40" name="Retângulo 39"/>
          <p:cNvSpPr/>
          <p:nvPr/>
        </p:nvSpPr>
        <p:spPr>
          <a:xfrm>
            <a:off x="2935627" y="1067019"/>
            <a:ext cx="4406400" cy="2421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2937024" y="3541584"/>
            <a:ext cx="4405003" cy="2627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1568872" y="4437112"/>
            <a:ext cx="540000" cy="0"/>
          </a:xfrm>
          <a:prstGeom prst="line">
            <a:avLst/>
          </a:prstGeom>
          <a:ln w="5715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>
            <a:off x="2136428" y="4437112"/>
            <a:ext cx="288000" cy="0"/>
          </a:xfrm>
          <a:prstGeom prst="line">
            <a:avLst/>
          </a:prstGeom>
          <a:ln w="5715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45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0"/>
            <a:ext cx="9144000" cy="6741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de cantos arredondados 29"/>
          <p:cNvSpPr/>
          <p:nvPr/>
        </p:nvSpPr>
        <p:spPr>
          <a:xfrm>
            <a:off x="827584" y="3514497"/>
            <a:ext cx="6624736" cy="3010847"/>
          </a:xfrm>
          <a:prstGeom prst="roundRect">
            <a:avLst>
              <a:gd name="adj" fmla="val 50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>
            <a:off x="1568872" y="4437623"/>
            <a:ext cx="1368152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1570100" y="2492896"/>
            <a:ext cx="0" cy="1008112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1579280" y="1989200"/>
            <a:ext cx="0" cy="32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420024" y="4431351"/>
            <a:ext cx="972000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3420024" y="2492896"/>
            <a:ext cx="0" cy="1008112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3416578" y="1989200"/>
            <a:ext cx="0" cy="32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993222" y="165578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Estímulo</a:t>
            </a:r>
          </a:p>
          <a:p>
            <a:pPr algn="ctr"/>
            <a:r>
              <a:rPr lang="pt-BR" dirty="0" smtClean="0"/>
              <a:t>Externo 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830520" y="162880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Estímulo</a:t>
            </a:r>
          </a:p>
          <a:p>
            <a:pPr algn="ctr"/>
            <a:r>
              <a:rPr lang="pt-BR" dirty="0" smtClean="0"/>
              <a:t>Externo 2</a:t>
            </a: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4464112" y="4431351"/>
            <a:ext cx="1080000" cy="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5652120" y="4431351"/>
            <a:ext cx="1368000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993222" y="5230941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Evento</a:t>
            </a:r>
          </a:p>
          <a:p>
            <a:pPr algn="ctr"/>
            <a:r>
              <a:rPr lang="pt-BR" dirty="0" smtClean="0"/>
              <a:t>Externo 1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830520" y="5230941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Evento</a:t>
            </a:r>
          </a:p>
          <a:p>
            <a:pPr algn="ctr"/>
            <a:r>
              <a:rPr lang="pt-BR" dirty="0" smtClean="0"/>
              <a:t>Externo 2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999523" y="5230941"/>
            <a:ext cx="132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Evento</a:t>
            </a:r>
          </a:p>
          <a:p>
            <a:pPr algn="ctr"/>
            <a:r>
              <a:rPr lang="pt-BR" dirty="0" smtClean="0"/>
              <a:t>Temporal 3</a:t>
            </a:r>
          </a:p>
        </p:txBody>
      </p:sp>
      <p:cxnSp>
        <p:nvCxnSpPr>
          <p:cNvPr id="31" name="Conector reto 30"/>
          <p:cNvCxnSpPr/>
          <p:nvPr/>
        </p:nvCxnSpPr>
        <p:spPr>
          <a:xfrm>
            <a:off x="5652120" y="1988840"/>
            <a:ext cx="0" cy="32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rot="10800000">
            <a:off x="2411760" y="2564904"/>
            <a:ext cx="0" cy="1872000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rot="10800000">
            <a:off x="2123727" y="2565112"/>
            <a:ext cx="0" cy="1872000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rot="10800000">
            <a:off x="6084169" y="2564904"/>
            <a:ext cx="0" cy="1872000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/>
          <p:cNvSpPr txBox="1"/>
          <p:nvPr/>
        </p:nvSpPr>
        <p:spPr>
          <a:xfrm>
            <a:off x="2019551" y="4617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P1</a:t>
            </a:r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3672627" y="4617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P2</a:t>
            </a:r>
            <a:endParaRPr lang="pt-BR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6102723" y="4617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P3</a:t>
            </a:r>
            <a:endParaRPr lang="pt-BR" dirty="0"/>
          </a:p>
        </p:txBody>
      </p:sp>
      <p:sp>
        <p:nvSpPr>
          <p:cNvPr id="38" name="Retângulo 37"/>
          <p:cNvSpPr/>
          <p:nvPr/>
        </p:nvSpPr>
        <p:spPr>
          <a:xfrm>
            <a:off x="4393627" y="1067019"/>
            <a:ext cx="2948400" cy="2421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92024" y="3541584"/>
            <a:ext cx="2950003" cy="2627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1200219" y="6156012"/>
            <a:ext cx="596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ESCOPO DA MODELAGEM NEGÓCIO (CAPACIDADE)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923945" y="404664"/>
            <a:ext cx="746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FORA DO ESCOPO DE MODELAGEM DE NEGÓCIO (CAPACIDADE)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68349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/>
          <p:cNvSpPr/>
          <p:nvPr/>
        </p:nvSpPr>
        <p:spPr>
          <a:xfrm>
            <a:off x="0" y="0"/>
            <a:ext cx="9144000" cy="6741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>
            <a:off x="1568872" y="4437623"/>
            <a:ext cx="1368152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1570100" y="2492896"/>
            <a:ext cx="0" cy="1008112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1579280" y="1989200"/>
            <a:ext cx="0" cy="32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420024" y="4431351"/>
            <a:ext cx="972000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3420024" y="2492896"/>
            <a:ext cx="0" cy="1008112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3416578" y="1989200"/>
            <a:ext cx="0" cy="32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993222" y="165578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Estímulo</a:t>
            </a:r>
          </a:p>
          <a:p>
            <a:pPr algn="ctr"/>
            <a:r>
              <a:rPr lang="pt-BR" dirty="0" smtClean="0"/>
              <a:t>Externo 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830520" y="162880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Estímulo</a:t>
            </a:r>
          </a:p>
          <a:p>
            <a:pPr algn="ctr"/>
            <a:r>
              <a:rPr lang="pt-BR" dirty="0" smtClean="0"/>
              <a:t>Externo 2</a:t>
            </a: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4464112" y="4431351"/>
            <a:ext cx="1080000" cy="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5652120" y="4431351"/>
            <a:ext cx="1368000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993222" y="5230941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Evento</a:t>
            </a:r>
          </a:p>
          <a:p>
            <a:pPr algn="ctr"/>
            <a:r>
              <a:rPr lang="pt-BR" dirty="0" smtClean="0"/>
              <a:t>Externo 1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830520" y="5230941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Evento</a:t>
            </a:r>
          </a:p>
          <a:p>
            <a:pPr algn="ctr"/>
            <a:r>
              <a:rPr lang="pt-BR" dirty="0" smtClean="0"/>
              <a:t>Externo 2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999523" y="5230941"/>
            <a:ext cx="132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Evento</a:t>
            </a:r>
          </a:p>
          <a:p>
            <a:pPr algn="ctr"/>
            <a:r>
              <a:rPr lang="pt-BR" dirty="0" smtClean="0"/>
              <a:t>Temporal 3</a:t>
            </a:r>
          </a:p>
        </p:txBody>
      </p:sp>
      <p:cxnSp>
        <p:nvCxnSpPr>
          <p:cNvPr id="31" name="Conector reto 30"/>
          <p:cNvCxnSpPr/>
          <p:nvPr/>
        </p:nvCxnSpPr>
        <p:spPr>
          <a:xfrm>
            <a:off x="5652120" y="1988840"/>
            <a:ext cx="0" cy="32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rot="10800000">
            <a:off x="2411760" y="2564904"/>
            <a:ext cx="0" cy="1872000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rot="10800000">
            <a:off x="2123727" y="2565112"/>
            <a:ext cx="0" cy="1872000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rot="10800000">
            <a:off x="6084169" y="2564904"/>
            <a:ext cx="0" cy="1872000"/>
          </a:xfrm>
          <a:prstGeom prst="straightConnector1">
            <a:avLst/>
          </a:prstGeom>
          <a:ln w="57150"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/>
          <p:cNvSpPr txBox="1"/>
          <p:nvPr/>
        </p:nvSpPr>
        <p:spPr>
          <a:xfrm>
            <a:off x="2019551" y="4617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P1</a:t>
            </a:r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3672627" y="4617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P2</a:t>
            </a:r>
            <a:endParaRPr lang="pt-BR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6102723" y="4617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P3</a:t>
            </a:r>
            <a:endParaRPr lang="pt-BR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827584" y="3513708"/>
            <a:ext cx="6624736" cy="3011636"/>
          </a:xfrm>
          <a:prstGeom prst="roundRect">
            <a:avLst>
              <a:gd name="adj" fmla="val 50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de seta reta 29"/>
          <p:cNvCxnSpPr/>
          <p:nvPr/>
        </p:nvCxnSpPr>
        <p:spPr>
          <a:xfrm>
            <a:off x="2987824" y="4437112"/>
            <a:ext cx="324000" cy="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:\Users\User\Desktop\clockk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12" y="40050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o 15"/>
          <p:cNvGrpSpPr/>
          <p:nvPr/>
        </p:nvGrpSpPr>
        <p:grpSpPr>
          <a:xfrm>
            <a:off x="2252948" y="2852936"/>
            <a:ext cx="6891052" cy="1763081"/>
            <a:chOff x="2252948" y="2852936"/>
            <a:chExt cx="6891052" cy="1763081"/>
          </a:xfrm>
        </p:grpSpPr>
        <p:sp>
          <p:nvSpPr>
            <p:cNvPr id="2" name="CaixaDeTexto 1"/>
            <p:cNvSpPr txBox="1"/>
            <p:nvPr/>
          </p:nvSpPr>
          <p:spPr>
            <a:xfrm>
              <a:off x="7612812" y="4246685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Ato Contínuo</a:t>
              </a:r>
              <a:endParaRPr lang="pt-BR" dirty="0"/>
            </a:p>
          </p:txBody>
        </p:sp>
        <p:sp>
          <p:nvSpPr>
            <p:cNvPr id="15" name="Forma livre 14"/>
            <p:cNvSpPr/>
            <p:nvPr/>
          </p:nvSpPr>
          <p:spPr>
            <a:xfrm>
              <a:off x="6415314" y="3812742"/>
              <a:ext cx="2045118" cy="585087"/>
            </a:xfrm>
            <a:custGeom>
              <a:avLst/>
              <a:gdLst>
                <a:gd name="connsiteX0" fmla="*/ 3526972 w 3526972"/>
                <a:gd name="connsiteY0" fmla="*/ 1045540 h 1161655"/>
                <a:gd name="connsiteX1" fmla="*/ 1553029 w 3526972"/>
                <a:gd name="connsiteY1" fmla="*/ 512 h 1161655"/>
                <a:gd name="connsiteX2" fmla="*/ 0 w 3526972"/>
                <a:gd name="connsiteY2" fmla="*/ 1161655 h 11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6972" h="1161655">
                  <a:moveTo>
                    <a:pt x="3526972" y="1045540"/>
                  </a:moveTo>
                  <a:cubicBezTo>
                    <a:pt x="2833915" y="513350"/>
                    <a:pt x="2140858" y="-18840"/>
                    <a:pt x="1553029" y="512"/>
                  </a:cubicBezTo>
                  <a:cubicBezTo>
                    <a:pt x="965200" y="19864"/>
                    <a:pt x="482600" y="590759"/>
                    <a:pt x="0" y="1161655"/>
                  </a:cubicBezTo>
                </a:path>
              </a:pathLst>
            </a:custGeom>
            <a:ln w="317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orma livre 38"/>
            <p:cNvSpPr/>
            <p:nvPr/>
          </p:nvSpPr>
          <p:spPr>
            <a:xfrm>
              <a:off x="4011014" y="3275893"/>
              <a:ext cx="4467322" cy="1088648"/>
            </a:xfrm>
            <a:custGeom>
              <a:avLst/>
              <a:gdLst>
                <a:gd name="connsiteX0" fmla="*/ 3526972 w 3526972"/>
                <a:gd name="connsiteY0" fmla="*/ 1045540 h 1161655"/>
                <a:gd name="connsiteX1" fmla="*/ 1553029 w 3526972"/>
                <a:gd name="connsiteY1" fmla="*/ 512 h 1161655"/>
                <a:gd name="connsiteX2" fmla="*/ 0 w 3526972"/>
                <a:gd name="connsiteY2" fmla="*/ 1161655 h 1161655"/>
                <a:gd name="connsiteX0" fmla="*/ 3459532 w 3459532"/>
                <a:gd name="connsiteY0" fmla="*/ 1045104 h 1088648"/>
                <a:gd name="connsiteX1" fmla="*/ 1485589 w 3459532"/>
                <a:gd name="connsiteY1" fmla="*/ 76 h 1088648"/>
                <a:gd name="connsiteX2" fmla="*/ 0 w 3459532"/>
                <a:gd name="connsiteY2" fmla="*/ 1088648 h 10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9532" h="1088648">
                  <a:moveTo>
                    <a:pt x="3459532" y="1045104"/>
                  </a:moveTo>
                  <a:cubicBezTo>
                    <a:pt x="2766475" y="512914"/>
                    <a:pt x="2062178" y="-7181"/>
                    <a:pt x="1485589" y="76"/>
                  </a:cubicBezTo>
                  <a:cubicBezTo>
                    <a:pt x="909000" y="7333"/>
                    <a:pt x="482600" y="517752"/>
                    <a:pt x="0" y="1088648"/>
                  </a:cubicBezTo>
                </a:path>
              </a:pathLst>
            </a:custGeom>
            <a:ln w="317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orma livre 40"/>
            <p:cNvSpPr/>
            <p:nvPr/>
          </p:nvSpPr>
          <p:spPr>
            <a:xfrm>
              <a:off x="2252948" y="2852936"/>
              <a:ext cx="6210310" cy="1520696"/>
            </a:xfrm>
            <a:custGeom>
              <a:avLst/>
              <a:gdLst>
                <a:gd name="connsiteX0" fmla="*/ 3526972 w 3526972"/>
                <a:gd name="connsiteY0" fmla="*/ 1045540 h 1161655"/>
                <a:gd name="connsiteX1" fmla="*/ 1553029 w 3526972"/>
                <a:gd name="connsiteY1" fmla="*/ 512 h 1161655"/>
                <a:gd name="connsiteX2" fmla="*/ 0 w 3526972"/>
                <a:gd name="connsiteY2" fmla="*/ 1161655 h 1161655"/>
                <a:gd name="connsiteX0" fmla="*/ 3459532 w 3459532"/>
                <a:gd name="connsiteY0" fmla="*/ 1045104 h 1088648"/>
                <a:gd name="connsiteX1" fmla="*/ 1485589 w 3459532"/>
                <a:gd name="connsiteY1" fmla="*/ 76 h 1088648"/>
                <a:gd name="connsiteX2" fmla="*/ 0 w 3459532"/>
                <a:gd name="connsiteY2" fmla="*/ 1088648 h 10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9532" h="1088648">
                  <a:moveTo>
                    <a:pt x="3459532" y="1045104"/>
                  </a:moveTo>
                  <a:cubicBezTo>
                    <a:pt x="2766475" y="512914"/>
                    <a:pt x="2062178" y="-7181"/>
                    <a:pt x="1485589" y="76"/>
                  </a:cubicBezTo>
                  <a:cubicBezTo>
                    <a:pt x="909000" y="7333"/>
                    <a:pt x="482600" y="517752"/>
                    <a:pt x="0" y="1088648"/>
                  </a:cubicBezTo>
                </a:path>
              </a:pathLst>
            </a:custGeom>
            <a:ln w="317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1200219" y="6156012"/>
            <a:ext cx="596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ESCOPO DA MODELAGEM NEGÓCIO (CAPACIDADE)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923945" y="404664"/>
            <a:ext cx="746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FORA DO ESCOPO DE MODELAGEM DE NEGÓCIO (CAPACIDADE)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90481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Ato Contínuo 1</a:t>
            </a:r>
            <a:endParaRPr lang="pt-BR" dirty="0"/>
          </a:p>
        </p:txBody>
      </p:sp>
      <p:pic>
        <p:nvPicPr>
          <p:cNvPr id="5" name="Meu Film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23728" y="1772816"/>
            <a:ext cx="4877481" cy="3658110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2123728" y="1268760"/>
            <a:ext cx="4896000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2123728" y="1052736"/>
            <a:ext cx="0" cy="437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6998594" y="1052736"/>
            <a:ext cx="0" cy="437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2051720" y="1708428"/>
            <a:ext cx="5040560" cy="2829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051720" y="5221580"/>
            <a:ext cx="5040560" cy="2829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2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Ato contínuo 2</a:t>
            </a:r>
            <a:endParaRPr lang="pt-BR" dirty="0"/>
          </a:p>
        </p:txBody>
      </p:sp>
      <p:pic>
        <p:nvPicPr>
          <p:cNvPr id="3" name="Meu Filme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24000" y="1771200"/>
            <a:ext cx="4877481" cy="3658110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>
            <a:off x="2123728" y="1268760"/>
            <a:ext cx="4896000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/>
          <p:cNvCxnSpPr/>
          <p:nvPr/>
        </p:nvCxnSpPr>
        <p:spPr>
          <a:xfrm>
            <a:off x="2123728" y="1052736"/>
            <a:ext cx="0" cy="437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>
            <a:off x="6998594" y="1052736"/>
            <a:ext cx="0" cy="437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2051720" y="1708428"/>
            <a:ext cx="5040560" cy="2829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051720" y="5221580"/>
            <a:ext cx="5040560" cy="2829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2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Ato contínuo 3</a:t>
            </a:r>
            <a:endParaRPr lang="pt-BR" dirty="0"/>
          </a:p>
        </p:txBody>
      </p:sp>
      <p:cxnSp>
        <p:nvCxnSpPr>
          <p:cNvPr id="4" name="Conector de seta reta 3"/>
          <p:cNvCxnSpPr/>
          <p:nvPr/>
        </p:nvCxnSpPr>
        <p:spPr>
          <a:xfrm>
            <a:off x="2123728" y="1268760"/>
            <a:ext cx="4896000" cy="0"/>
          </a:xfrm>
          <a:prstGeom prst="straightConnector1">
            <a:avLst/>
          </a:prstGeom>
          <a:ln w="5715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/>
          <p:cNvCxnSpPr/>
          <p:nvPr/>
        </p:nvCxnSpPr>
        <p:spPr>
          <a:xfrm>
            <a:off x="2123728" y="1052736"/>
            <a:ext cx="0" cy="437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>
            <a:off x="6998594" y="1052736"/>
            <a:ext cx="0" cy="437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eu Film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24000" y="1771200"/>
            <a:ext cx="4878000" cy="3658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051720" y="1708428"/>
            <a:ext cx="5040560" cy="2829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51720" y="5221580"/>
            <a:ext cx="5040560" cy="2829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3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789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Eventos</a:t>
            </a:r>
          </a:p>
        </p:txBody>
      </p:sp>
      <p:sp>
        <p:nvSpPr>
          <p:cNvPr id="3789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esquecemos os grandes acontecimentos</a:t>
            </a:r>
          </a:p>
          <a:p>
            <a:pPr lvl="1">
              <a:spcAft>
                <a:spcPts val="0"/>
              </a:spcAft>
            </a:pPr>
            <a:r>
              <a:rPr lang="pt-BR" dirty="0" smtClean="0"/>
              <a:t>Formatura</a:t>
            </a:r>
          </a:p>
          <a:p>
            <a:pPr lvl="1">
              <a:spcAft>
                <a:spcPts val="0"/>
              </a:spcAft>
            </a:pPr>
            <a:r>
              <a:rPr lang="pt-BR" dirty="0" smtClean="0"/>
              <a:t>Casamento</a:t>
            </a:r>
          </a:p>
          <a:p>
            <a:pPr lvl="1">
              <a:spcAft>
                <a:spcPts val="0"/>
              </a:spcAft>
            </a:pPr>
            <a:r>
              <a:rPr lang="pt-BR" dirty="0" smtClean="0"/>
              <a:t>Nascimento do primeiro filho</a:t>
            </a:r>
          </a:p>
          <a:p>
            <a:r>
              <a:rPr lang="pt-BR" dirty="0" smtClean="0"/>
              <a:t>Cada acontecimento é chamado de Evento</a:t>
            </a:r>
          </a:p>
          <a:p>
            <a:r>
              <a:rPr lang="pt-BR" dirty="0" smtClean="0"/>
              <a:t>Eventos ocorrem a todo o momento, um após o outro:</a:t>
            </a:r>
          </a:p>
          <a:p>
            <a:pPr lvl="1"/>
            <a:r>
              <a:rPr lang="pt-BR" dirty="0" smtClean="0"/>
              <a:t>Wally (HANDFORD, 2004) acorda, toma banho, escova os dentes, penteia os cabelos, veste-se, toma o café da manhã, vai à escola, assiste às aulas etc..</a:t>
            </a:r>
          </a:p>
          <a:p>
            <a:r>
              <a:rPr lang="pt-BR" dirty="0" smtClean="0"/>
              <a:t>Não utilize verbos no infinitivo para designar Eventos, use:</a:t>
            </a:r>
          </a:p>
          <a:p>
            <a:pPr lvl="1">
              <a:spcAft>
                <a:spcPts val="0"/>
              </a:spcAft>
            </a:pPr>
            <a:r>
              <a:rPr lang="pt-BR" dirty="0" smtClean="0"/>
              <a:t>&lt;Sujeito&gt;&lt;Verbo no Presente do Indicativo&gt;: </a:t>
            </a:r>
          </a:p>
          <a:p>
            <a:pPr lvl="2">
              <a:spcAft>
                <a:spcPts val="0"/>
              </a:spcAft>
            </a:pPr>
            <a:r>
              <a:rPr lang="pt-BR" dirty="0" smtClean="0"/>
              <a:t>Wally escreve um livro       OU</a:t>
            </a:r>
          </a:p>
          <a:p>
            <a:pPr lvl="1">
              <a:spcAft>
                <a:spcPts val="0"/>
              </a:spcAft>
            </a:pPr>
            <a:r>
              <a:rPr lang="pt-BR" dirty="0" smtClean="0"/>
              <a:t>&lt;Sujeito&gt;&lt;Verbo no Pretérito Perfeito&gt;:</a:t>
            </a:r>
          </a:p>
          <a:p>
            <a:pPr lvl="2">
              <a:spcAft>
                <a:spcPts val="0"/>
              </a:spcAft>
            </a:pPr>
            <a:r>
              <a:rPr lang="pt-BR" dirty="0" smtClean="0"/>
              <a:t>Wally escreveu um livro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99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Onde está o Wally?</a:t>
            </a:r>
          </a:p>
        </p:txBody>
      </p:sp>
      <p:sp>
        <p:nvSpPr>
          <p:cNvPr id="3993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Identificar os processos de negócio</a:t>
            </a:r>
          </a:p>
          <a:p>
            <a:pPr lvl="1"/>
            <a:r>
              <a:rPr lang="pt-BR" dirty="0" smtClean="0"/>
              <a:t>Procure pelos </a:t>
            </a:r>
            <a:r>
              <a:rPr lang="pt-BR" dirty="0" err="1" smtClean="0"/>
              <a:t>Wallies</a:t>
            </a:r>
            <a:r>
              <a:rPr lang="pt-BR" dirty="0" smtClean="0"/>
              <a:t> que utilizam o negócio</a:t>
            </a:r>
          </a:p>
          <a:p>
            <a:pPr lvl="1"/>
            <a:r>
              <a:rPr lang="pt-BR" dirty="0" smtClean="0"/>
              <a:t>Identifique os eventos relevantes de cada Wally</a:t>
            </a:r>
          </a:p>
          <a:p>
            <a:r>
              <a:rPr lang="pt-BR" dirty="0" smtClean="0"/>
              <a:t>Para o negócio de uma Livraria; Onde está Wally?</a:t>
            </a:r>
          </a:p>
          <a:p>
            <a:pPr lvl="1"/>
            <a:r>
              <a:rPr lang="pt-BR" dirty="0" smtClean="0"/>
              <a:t>Cliente</a:t>
            </a:r>
          </a:p>
          <a:p>
            <a:pPr lvl="1"/>
            <a:r>
              <a:rPr lang="pt-BR" dirty="0" smtClean="0"/>
              <a:t>Fornecedor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909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Eventos Relevantes ao Negócio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Eventos que envolvem o Cliente e Relevantes ao Negócio:</a:t>
            </a:r>
          </a:p>
          <a:p>
            <a:pPr lvl="1"/>
            <a:r>
              <a:rPr lang="pt-BR" dirty="0" smtClean="0"/>
              <a:t>Cliente faz pedido de livros</a:t>
            </a:r>
          </a:p>
          <a:p>
            <a:pPr lvl="1"/>
            <a:r>
              <a:rPr lang="pt-BR" dirty="0" smtClean="0"/>
              <a:t>Livraria valida pedido</a:t>
            </a:r>
          </a:p>
          <a:p>
            <a:pPr lvl="1"/>
            <a:r>
              <a:rPr lang="pt-BR" dirty="0" smtClean="0"/>
              <a:t>Cliente efetua pagamento do pedido</a:t>
            </a:r>
          </a:p>
          <a:p>
            <a:pPr lvl="1"/>
            <a:r>
              <a:rPr lang="pt-BR" dirty="0" smtClean="0"/>
              <a:t>Livraria envia livros</a:t>
            </a:r>
          </a:p>
          <a:p>
            <a:pPr lvl="1"/>
            <a:r>
              <a:rPr lang="pt-BR" dirty="0" smtClean="0"/>
              <a:t>Cliente recebe livros</a:t>
            </a:r>
          </a:p>
          <a:p>
            <a:pPr lvl="1"/>
            <a:r>
              <a:rPr lang="pt-BR" dirty="0" smtClean="0"/>
              <a:t>Cliente cancela pedido</a:t>
            </a:r>
          </a:p>
          <a:p>
            <a:pPr lvl="1"/>
            <a:r>
              <a:rPr lang="pt-BR" dirty="0" smtClean="0"/>
              <a:t>Cliente devolve livros</a:t>
            </a:r>
          </a:p>
          <a:p>
            <a:pPr lvl="1"/>
            <a:r>
              <a:rPr lang="pt-BR" dirty="0" smtClean="0"/>
              <a:t>Livraria não recebeu o pagamento</a:t>
            </a:r>
          </a:p>
          <a:p>
            <a:pPr lvl="1"/>
            <a:r>
              <a:rPr lang="pt-BR" dirty="0" smtClean="0"/>
              <a:t>6-feira: Livraria compra livros dos Fornecedores</a:t>
            </a:r>
          </a:p>
          <a:p>
            <a:pPr lvl="1"/>
            <a:r>
              <a:rPr lang="pt-BR" dirty="0"/>
              <a:t>Fornecedor cancela </a:t>
            </a:r>
            <a:r>
              <a:rPr lang="pt-BR" dirty="0" smtClean="0"/>
              <a:t>a venda de livros</a:t>
            </a:r>
          </a:p>
          <a:p>
            <a:pPr lvl="1"/>
            <a:r>
              <a:rPr lang="pt-BR" dirty="0"/>
              <a:t>Fornecedor envia </a:t>
            </a:r>
            <a:r>
              <a:rPr lang="pt-BR" dirty="0" smtClean="0"/>
              <a:t>livros</a:t>
            </a:r>
          </a:p>
          <a:p>
            <a:pPr lvl="1"/>
            <a:r>
              <a:rPr lang="pt-BR" dirty="0"/>
              <a:t>Fornecedor não </a:t>
            </a:r>
            <a:r>
              <a:rPr lang="pt-BR" dirty="0" smtClean="0"/>
              <a:t>enviou livros</a:t>
            </a:r>
          </a:p>
          <a:p>
            <a:pPr lvl="1"/>
            <a:r>
              <a:rPr lang="pt-BR" dirty="0" smtClean="0"/>
              <a:t>Livraria não enviou livros</a:t>
            </a:r>
          </a:p>
          <a:p>
            <a:pPr lvl="1"/>
            <a:r>
              <a:rPr lang="pt-BR" dirty="0" smtClean="0"/>
              <a:t>Cliente reclama não recebimento</a:t>
            </a:r>
          </a:p>
          <a:p>
            <a:pPr lvl="1"/>
            <a:r>
              <a:rPr lang="pt-BR" dirty="0" smtClean="0"/>
              <a:t>Livraria atualiza a lista de preços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Panorama</a:t>
            </a:r>
            <a:endParaRPr lang="pt-BR" dirty="0" smtClean="0"/>
          </a:p>
        </p:txBody>
      </p:sp>
      <p:pic>
        <p:nvPicPr>
          <p:cNvPr id="42" name="Picture 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010970"/>
            <a:ext cx="4839376" cy="240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631" y="2316085"/>
            <a:ext cx="7429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CaixaDeTexto 43"/>
          <p:cNvSpPr txBox="1"/>
          <p:nvPr/>
        </p:nvSpPr>
        <p:spPr>
          <a:xfrm>
            <a:off x="6563386" y="3064394"/>
            <a:ext cx="18774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Modelagem de Processos de Negócio</a:t>
            </a:r>
            <a:endParaRPr lang="pt-BR" sz="1400" dirty="0"/>
          </a:p>
        </p:txBody>
      </p:sp>
      <p:grpSp>
        <p:nvGrpSpPr>
          <p:cNvPr id="45" name="Grupo 44"/>
          <p:cNvGrpSpPr/>
          <p:nvPr/>
        </p:nvGrpSpPr>
        <p:grpSpPr>
          <a:xfrm>
            <a:off x="4581873" y="2316085"/>
            <a:ext cx="1071127" cy="1300898"/>
            <a:chOff x="2066174" y="913007"/>
            <a:chExt cx="1071127" cy="1300898"/>
          </a:xfrm>
        </p:grpSpPr>
        <p:pic>
          <p:nvPicPr>
            <p:cNvPr id="46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387" y="913007"/>
              <a:ext cx="774700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tângulo 46"/>
            <p:cNvSpPr/>
            <p:nvPr/>
          </p:nvSpPr>
          <p:spPr>
            <a:xfrm>
              <a:off x="2066174" y="1690685"/>
              <a:ext cx="107112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400" dirty="0" smtClean="0"/>
                <a:t>Análise do </a:t>
              </a:r>
            </a:p>
            <a:p>
              <a:pPr algn="ctr"/>
              <a:r>
                <a:rPr lang="pt-BR" sz="1400" dirty="0" smtClean="0"/>
                <a:t>Problema</a:t>
              </a:r>
              <a:endParaRPr lang="pt-BR" sz="1400" dirty="0"/>
            </a:p>
          </p:txBody>
        </p:sp>
      </p:grpSp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22" y="5297248"/>
            <a:ext cx="7667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Retângulo 49"/>
          <p:cNvSpPr/>
          <p:nvPr/>
        </p:nvSpPr>
        <p:spPr>
          <a:xfrm>
            <a:off x="5793527" y="6062226"/>
            <a:ext cx="1298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400" dirty="0" err="1" smtClean="0"/>
              <a:t>Storyboarding</a:t>
            </a:r>
            <a:endParaRPr lang="pt-BR" sz="1400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62" y="5297248"/>
            <a:ext cx="776288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Retângulo 51"/>
          <p:cNvSpPr/>
          <p:nvPr/>
        </p:nvSpPr>
        <p:spPr>
          <a:xfrm>
            <a:off x="7126042" y="6074132"/>
            <a:ext cx="752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400" dirty="0" smtClean="0"/>
              <a:t>Casos </a:t>
            </a:r>
          </a:p>
          <a:p>
            <a:pPr algn="ctr"/>
            <a:r>
              <a:rPr lang="pt-BR" sz="1400" dirty="0" smtClean="0"/>
              <a:t>de Uso</a:t>
            </a:r>
            <a:endParaRPr lang="pt-BR" sz="1400" dirty="0"/>
          </a:p>
        </p:txBody>
      </p:sp>
      <p:grpSp>
        <p:nvGrpSpPr>
          <p:cNvPr id="54" name="Grupo 53"/>
          <p:cNvGrpSpPr/>
          <p:nvPr/>
        </p:nvGrpSpPr>
        <p:grpSpPr>
          <a:xfrm>
            <a:off x="5806009" y="2646389"/>
            <a:ext cx="981359" cy="1084661"/>
            <a:chOff x="5814422" y="913801"/>
            <a:chExt cx="981359" cy="1084661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6957" y="913801"/>
              <a:ext cx="776288" cy="79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Retângulo 55"/>
            <p:cNvSpPr/>
            <p:nvPr/>
          </p:nvSpPr>
          <p:spPr>
            <a:xfrm>
              <a:off x="5814422" y="1690685"/>
              <a:ext cx="9813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400" dirty="0" smtClean="0"/>
                <a:t>Entrevista</a:t>
              </a:r>
              <a:endParaRPr lang="pt-BR" sz="1400" dirty="0"/>
            </a:p>
          </p:txBody>
        </p:sp>
      </p:grpSp>
      <p:grpSp>
        <p:nvGrpSpPr>
          <p:cNvPr id="57" name="Grupo 56"/>
          <p:cNvGrpSpPr/>
          <p:nvPr/>
        </p:nvGrpSpPr>
        <p:grpSpPr>
          <a:xfrm>
            <a:off x="5697005" y="1538661"/>
            <a:ext cx="1199366" cy="1056086"/>
            <a:chOff x="6795781" y="942376"/>
            <a:chExt cx="1199366" cy="1056086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989" y="942376"/>
              <a:ext cx="742950" cy="733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Retângulo 58"/>
            <p:cNvSpPr/>
            <p:nvPr/>
          </p:nvSpPr>
          <p:spPr>
            <a:xfrm>
              <a:off x="6795781" y="1690685"/>
              <a:ext cx="11993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400" dirty="0" smtClean="0"/>
                <a:t>Questionário</a:t>
              </a:r>
              <a:endParaRPr lang="pt-BR" sz="1400" dirty="0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4427984" y="3875066"/>
            <a:ext cx="1378904" cy="1297723"/>
            <a:chOff x="8145262" y="916182"/>
            <a:chExt cx="1378904" cy="1297723"/>
          </a:xfrm>
        </p:grpSpPr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45" y="916182"/>
              <a:ext cx="795338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Retângulo 61"/>
            <p:cNvSpPr/>
            <p:nvPr/>
          </p:nvSpPr>
          <p:spPr>
            <a:xfrm>
              <a:off x="8145262" y="1690685"/>
              <a:ext cx="13789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400" dirty="0" smtClean="0"/>
                <a:t>Workshop de </a:t>
              </a:r>
            </a:p>
            <a:p>
              <a:pPr algn="ctr"/>
              <a:r>
                <a:rPr lang="pt-BR" sz="1400" dirty="0" smtClean="0"/>
                <a:t>Características</a:t>
              </a:r>
              <a:endParaRPr lang="pt-BR" sz="1400" dirty="0"/>
            </a:p>
          </p:txBody>
        </p:sp>
      </p:grpSp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13" cstate="print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722" y="3875066"/>
            <a:ext cx="7667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Retângulo 63"/>
          <p:cNvSpPr/>
          <p:nvPr/>
        </p:nvSpPr>
        <p:spPr>
          <a:xfrm>
            <a:off x="6857539" y="4640044"/>
            <a:ext cx="1289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400" dirty="0" smtClean="0"/>
              <a:t>Derivação de </a:t>
            </a:r>
          </a:p>
          <a:p>
            <a:pPr algn="ctr"/>
            <a:r>
              <a:rPr lang="pt-BR" sz="1400" dirty="0" smtClean="0"/>
              <a:t>Requisitos</a:t>
            </a:r>
            <a:endParaRPr lang="pt-BR" sz="1400" dirty="0"/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lasticWrap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024" y="4851029"/>
            <a:ext cx="795338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etângulo 65"/>
          <p:cNvSpPr/>
          <p:nvPr/>
        </p:nvSpPr>
        <p:spPr>
          <a:xfrm>
            <a:off x="7926898" y="5625532"/>
            <a:ext cx="1109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400" dirty="0" smtClean="0"/>
              <a:t>Arquitetura </a:t>
            </a:r>
          </a:p>
          <a:p>
            <a:pPr algn="ctr"/>
            <a:r>
              <a:rPr lang="pt-BR" sz="1400" dirty="0" smtClean="0"/>
              <a:t>do Sistema</a:t>
            </a:r>
            <a:endParaRPr lang="pt-BR" sz="1400" dirty="0"/>
          </a:p>
        </p:txBody>
      </p:sp>
      <p:grpSp>
        <p:nvGrpSpPr>
          <p:cNvPr id="67" name="Grupo 66"/>
          <p:cNvGrpSpPr/>
          <p:nvPr/>
        </p:nvGrpSpPr>
        <p:grpSpPr>
          <a:xfrm>
            <a:off x="251520" y="3107349"/>
            <a:ext cx="8316416" cy="1439069"/>
            <a:chOff x="323528" y="2805299"/>
            <a:chExt cx="8316416" cy="1439069"/>
          </a:xfrm>
        </p:grpSpPr>
        <p:grpSp>
          <p:nvGrpSpPr>
            <p:cNvPr id="68" name="Grupo 67"/>
            <p:cNvGrpSpPr/>
            <p:nvPr/>
          </p:nvGrpSpPr>
          <p:grpSpPr>
            <a:xfrm>
              <a:off x="323528" y="2805299"/>
              <a:ext cx="1957387" cy="1439069"/>
              <a:chOff x="827584" y="1988840"/>
              <a:chExt cx="1957387" cy="1439069"/>
            </a:xfrm>
          </p:grpSpPr>
          <p:cxnSp>
            <p:nvCxnSpPr>
              <p:cNvPr id="70" name="Conector reto 69"/>
              <p:cNvCxnSpPr/>
              <p:nvPr/>
            </p:nvCxnSpPr>
            <p:spPr>
              <a:xfrm flipV="1">
                <a:off x="827584" y="1988840"/>
                <a:ext cx="1957387" cy="9858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/>
              <p:cNvCxnSpPr/>
              <p:nvPr/>
            </p:nvCxnSpPr>
            <p:spPr>
              <a:xfrm>
                <a:off x="865138" y="3199553"/>
                <a:ext cx="1093539" cy="228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Conector reto 68"/>
            <p:cNvCxnSpPr/>
            <p:nvPr/>
          </p:nvCxnSpPr>
          <p:spPr>
            <a:xfrm flipV="1">
              <a:off x="2699792" y="3531415"/>
              <a:ext cx="5940152" cy="0"/>
            </a:xfrm>
            <a:prstGeom prst="line">
              <a:avLst/>
            </a:prstGeom>
            <a:ln w="38100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Nuvem 4"/>
          <p:cNvSpPr/>
          <p:nvPr/>
        </p:nvSpPr>
        <p:spPr>
          <a:xfrm>
            <a:off x="4042792" y="3914925"/>
            <a:ext cx="601216" cy="43531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SI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Tipos de Eventos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A maioria dos eventos que envolvem o Cliente, são eventos que queremos tratar, ou seja, são </a:t>
            </a:r>
            <a:r>
              <a:rPr lang="pt-BR" b="1" dirty="0" smtClean="0"/>
              <a:t>Eventos</a:t>
            </a:r>
            <a:r>
              <a:rPr lang="pt-BR" dirty="0" smtClean="0"/>
              <a:t> </a:t>
            </a:r>
            <a:r>
              <a:rPr lang="pt-BR" b="1" dirty="0" smtClean="0"/>
              <a:t>Externos</a:t>
            </a:r>
          </a:p>
          <a:p>
            <a:pPr lvl="1"/>
            <a:r>
              <a:rPr lang="pt-BR" dirty="0" smtClean="0"/>
              <a:t>Eventos que ocorrem independentemente da vontade do funcionário</a:t>
            </a:r>
          </a:p>
          <a:p>
            <a:pPr lvl="1"/>
            <a:r>
              <a:rPr lang="pt-BR" dirty="0" smtClean="0"/>
              <a:t>São os clientes que decidem comprar livros e não o funcionário</a:t>
            </a:r>
          </a:p>
          <a:p>
            <a:r>
              <a:rPr lang="pt-BR" dirty="0" smtClean="0"/>
              <a:t>Existem, também, eventos que precisam ser tratados internamente pelo negócio, devido à Regras de Negócio associadas à passagem do tempo. São os </a:t>
            </a:r>
            <a:r>
              <a:rPr lang="pt-BR" b="1" dirty="0" smtClean="0"/>
              <a:t>Eventos Temporais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6-feira: Livraria compra livros </a:t>
            </a:r>
            <a:r>
              <a:rPr lang="pt-BR" dirty="0"/>
              <a:t>dos </a:t>
            </a:r>
            <a:r>
              <a:rPr lang="pt-BR" dirty="0" smtClean="0"/>
              <a:t>Fornecedores</a:t>
            </a:r>
          </a:p>
          <a:p>
            <a:pPr lvl="1"/>
            <a:r>
              <a:rPr lang="pt-BR" dirty="0"/>
              <a:t>Fornecedor não </a:t>
            </a:r>
            <a:r>
              <a:rPr lang="pt-BR" dirty="0" smtClean="0"/>
              <a:t>enviou livros</a:t>
            </a:r>
          </a:p>
          <a:p>
            <a:r>
              <a:rPr lang="pt-BR" dirty="0" smtClean="0"/>
              <a:t>Por outro lado, existem eventos </a:t>
            </a:r>
            <a:r>
              <a:rPr lang="pt-BR" dirty="0"/>
              <a:t>que precisam ser </a:t>
            </a:r>
            <a:r>
              <a:rPr lang="pt-BR" dirty="0" smtClean="0"/>
              <a:t>tratados </a:t>
            </a:r>
            <a:r>
              <a:rPr lang="pt-BR" dirty="0"/>
              <a:t>internamente pelo negócio, </a:t>
            </a:r>
            <a:r>
              <a:rPr lang="pt-BR" dirty="0" smtClean="0"/>
              <a:t> mas que podem ocorrer em qualquer tempo. São os </a:t>
            </a:r>
            <a:r>
              <a:rPr lang="pt-BR" b="1" dirty="0" smtClean="0"/>
              <a:t>Eventos Extemporâneos</a:t>
            </a:r>
            <a:r>
              <a:rPr lang="pt-BR" dirty="0" smtClean="0"/>
              <a:t>:</a:t>
            </a:r>
          </a:p>
          <a:p>
            <a:pPr lvl="1"/>
            <a:r>
              <a:rPr lang="pt-BR" dirty="0"/>
              <a:t>Livraria atualiza a lista de </a:t>
            </a:r>
            <a:r>
              <a:rPr lang="pt-BR" dirty="0" smtClean="0"/>
              <a:t>preços</a:t>
            </a:r>
          </a:p>
          <a:p>
            <a:r>
              <a:rPr lang="pt-BR" dirty="0" smtClean="0"/>
              <a:t>Por fim, existem, os </a:t>
            </a:r>
            <a:r>
              <a:rPr lang="pt-BR" b="1" dirty="0" smtClean="0"/>
              <a:t>Eventos de Falha</a:t>
            </a:r>
            <a:r>
              <a:rPr lang="pt-BR" dirty="0" smtClean="0"/>
              <a:t>. São eventos que precisam ser trados pelo negócio devido a alguma falha ocorrida no tratamento de algum evento:</a:t>
            </a:r>
          </a:p>
          <a:p>
            <a:pPr lvl="1"/>
            <a:r>
              <a:rPr lang="pt-BR" dirty="0" smtClean="0"/>
              <a:t>Livraria não enviou livros</a:t>
            </a:r>
          </a:p>
          <a:p>
            <a:pPr lvl="1"/>
            <a:r>
              <a:rPr lang="pt-BR" dirty="0" smtClean="0"/>
              <a:t>Cliente reclama não recebimento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3382" name="Rectangle 19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Eventos</a:t>
            </a:r>
          </a:p>
        </p:txBody>
      </p:sp>
      <p:sp>
        <p:nvSpPr>
          <p:cNvPr id="11" name="Chave esquerda 10"/>
          <p:cNvSpPr/>
          <p:nvPr/>
        </p:nvSpPr>
        <p:spPr bwMode="auto">
          <a:xfrm rot="16200000" flipV="1">
            <a:off x="7620850" y="5562954"/>
            <a:ext cx="268595" cy="792089"/>
          </a:xfrm>
          <a:prstGeom prst="leftBrace">
            <a:avLst>
              <a:gd name="adj1" fmla="val 26303"/>
              <a:gd name="adj2" fmla="val 50000"/>
            </a:avLst>
          </a:prstGeom>
          <a:noFill/>
          <a:ln w="3175" cap="flat" cmpd="sng" algn="ctr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2" name="Conector em curva 11"/>
          <p:cNvCxnSpPr>
            <a:stCxn id="29" idx="1"/>
            <a:endCxn id="11" idx="1"/>
          </p:cNvCxnSpPr>
          <p:nvPr/>
        </p:nvCxnSpPr>
        <p:spPr bwMode="auto">
          <a:xfrm rot="16200000" flipH="1">
            <a:off x="6170971" y="4509120"/>
            <a:ext cx="12700" cy="3168351"/>
          </a:xfrm>
          <a:prstGeom prst="curvedConnector3">
            <a:avLst>
              <a:gd name="adj1" fmla="val 3861000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88120"/>
              </p:ext>
            </p:extLst>
          </p:nvPr>
        </p:nvGraphicFramePr>
        <p:xfrm>
          <a:off x="88860" y="980728"/>
          <a:ext cx="8851751" cy="4859424"/>
        </p:xfrm>
        <a:graphic>
          <a:graphicData uri="http://schemas.openxmlformats.org/drawingml/2006/table">
            <a:tbl>
              <a:tblPr firstRow="1" firstCol="1" bandRow="1"/>
              <a:tblGrid>
                <a:gridCol w="611632"/>
                <a:gridCol w="286893"/>
                <a:gridCol w="349250"/>
                <a:gridCol w="2851976"/>
                <a:gridCol w="792000"/>
                <a:gridCol w="792000"/>
                <a:gridCol w="792000"/>
                <a:gridCol w="792000"/>
                <a:gridCol w="792000"/>
                <a:gridCol w="792000"/>
              </a:tblGrid>
              <a:tr h="406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Externo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Temporal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0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1200" b="1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Capacidades</a:t>
                      </a:r>
                      <a:endParaRPr lang="pt-BR" sz="1200" b="1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Nº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Evento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Previsível</a:t>
                      </a:r>
                      <a:r>
                        <a:rPr lang="pt-BR" sz="1200" b="0" baseline="3000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*</a:t>
                      </a:r>
                      <a:endParaRPr lang="pt-BR" sz="1200" b="1" baseline="30000" dirty="0" smtClean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Não Previsível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Relativo</a:t>
                      </a:r>
                      <a:r>
                        <a:rPr lang="pt-BR" sz="1200" b="0" baseline="3000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*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Absoluto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Não </a:t>
                      </a:r>
                      <a:r>
                        <a:rPr lang="pt-BR" sz="1200" b="1" dirty="0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Evento</a:t>
                      </a:r>
                      <a:r>
                        <a:rPr lang="pt-BR" sz="1200" b="0" baseline="3000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*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Extem- </a:t>
                      </a:r>
                      <a:r>
                        <a:rPr lang="pt-BR" sz="1200" b="1" dirty="0" err="1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porâneo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row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Vender</a:t>
                      </a:r>
                      <a:r>
                        <a:rPr lang="pt-BR" sz="1200" b="1" baseline="0" dirty="0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Livros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FB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faz pedido de livros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2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Validação do pedido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(1)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3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efetua pagamento do pedido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(2)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4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Envio de livros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(3)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5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recebe livros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x(4)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6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Finalização do pedido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x(5)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FA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7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cancela pedido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(2)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8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devolve livros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(5)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9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Não recebimento do pagamento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(3)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Suprir Produtos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FB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10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6-feira: Compra de livros dos Fornecedores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11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Fornecedor envia livros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(10)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FA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12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Fornecedor cancela a venda de livros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(10)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13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Fornecedor não envia livros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(11)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baseline="0" dirty="0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Gerir o Negócio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FB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14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Atualização da lista de preços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Falha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15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Livros não enviados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(4)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16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reclama não recebimento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(4)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</a:tbl>
          </a:graphicData>
        </a:graphic>
      </p:graphicFrame>
      <p:sp>
        <p:nvSpPr>
          <p:cNvPr id="29" name="Chave esquerda 28"/>
          <p:cNvSpPr/>
          <p:nvPr/>
        </p:nvSpPr>
        <p:spPr bwMode="auto">
          <a:xfrm rot="16200000" flipV="1">
            <a:off x="4452499" y="5562954"/>
            <a:ext cx="268595" cy="792089"/>
          </a:xfrm>
          <a:prstGeom prst="leftBrace">
            <a:avLst>
              <a:gd name="adj1" fmla="val 26303"/>
              <a:gd name="adj2" fmla="val 50000"/>
            </a:avLst>
          </a:prstGeom>
          <a:noFill/>
          <a:ln w="3175" cap="flat" cmpd="sng" algn="ctr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0" y="6581001"/>
            <a:ext cx="6756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* Um evento Previsível, Relativo ou </a:t>
            </a:r>
            <a:r>
              <a:rPr lang="pt-BR" sz="1200" b="1" dirty="0" err="1" smtClean="0"/>
              <a:t>Não-Evento</a:t>
            </a:r>
            <a:r>
              <a:rPr lang="pt-BR" sz="1200" b="1" dirty="0" smtClean="0"/>
              <a:t> sempre deve referenciar um outro evento.</a:t>
            </a:r>
            <a:endParaRPr lang="pt-BR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5237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5264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Processos de Negócio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Evento de Negócio, um Processo de Negócio</a:t>
            </a:r>
          </a:p>
          <a:p>
            <a:pPr lvl="1"/>
            <a:r>
              <a:rPr lang="pt-BR" dirty="0" smtClean="0"/>
              <a:t>Identifique o Processo de Negócio (verbo no infinitivo)</a:t>
            </a:r>
          </a:p>
          <a:p>
            <a:pPr lvl="1"/>
            <a:r>
              <a:rPr lang="pt-BR" dirty="0" smtClean="0"/>
              <a:t>Identifique o Estímulo que ativa o Processo de Negócio (fluxo de dados ou a passagem do tempo)</a:t>
            </a:r>
          </a:p>
          <a:p>
            <a:pPr lvl="1"/>
            <a:r>
              <a:rPr lang="pt-BR" dirty="0" smtClean="0"/>
              <a:t>Identifique os repositórios de dados que o Processo de Negócio utiliza</a:t>
            </a:r>
          </a:p>
          <a:p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296839" y="554176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pt-BR" dirty="0" smtClean="0"/>
          </a:p>
        </p:txBody>
      </p:sp>
      <p:grpSp>
        <p:nvGrpSpPr>
          <p:cNvPr id="44" name="Group 20"/>
          <p:cNvGrpSpPr>
            <a:grpSpLocks/>
          </p:cNvGrpSpPr>
          <p:nvPr/>
        </p:nvGrpSpPr>
        <p:grpSpPr bwMode="auto">
          <a:xfrm>
            <a:off x="3979327" y="5681289"/>
            <a:ext cx="1434816" cy="412007"/>
            <a:chOff x="3960" y="4910"/>
            <a:chExt cx="1396" cy="428"/>
          </a:xfrm>
        </p:grpSpPr>
        <p:sp>
          <p:nvSpPr>
            <p:cNvPr id="62" name="Rectangle 22"/>
            <p:cNvSpPr>
              <a:spLocks noChangeArrowheads="1"/>
            </p:cNvSpPr>
            <p:nvPr/>
          </p:nvSpPr>
          <p:spPr bwMode="auto">
            <a:xfrm>
              <a:off x="3960" y="4910"/>
              <a:ext cx="179" cy="4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63" name="Rectangle 21"/>
            <p:cNvSpPr>
              <a:spLocks noChangeArrowheads="1"/>
            </p:cNvSpPr>
            <p:nvPr/>
          </p:nvSpPr>
          <p:spPr bwMode="auto">
            <a:xfrm>
              <a:off x="5177" y="4910"/>
              <a:ext cx="179" cy="4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2422301" y="4245040"/>
            <a:ext cx="3114151" cy="1111227"/>
            <a:chOff x="2177182" y="4821104"/>
            <a:chExt cx="3114151" cy="1111227"/>
          </a:xfrm>
        </p:grpSpPr>
        <p:sp>
          <p:nvSpPr>
            <p:cNvPr id="39" name="Oval 31"/>
            <p:cNvSpPr>
              <a:spLocks noChangeArrowheads="1"/>
            </p:cNvSpPr>
            <p:nvPr/>
          </p:nvSpPr>
          <p:spPr bwMode="auto">
            <a:xfrm>
              <a:off x="4289223" y="4821104"/>
              <a:ext cx="1002110" cy="932791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tIns="108000"/>
            <a:lstStyle/>
            <a:p>
              <a:pPr algn="ctr">
                <a:spcBef>
                  <a:spcPct val="20000"/>
                </a:spcBef>
                <a:buClr>
                  <a:schemeClr val="bg2"/>
                </a:buClr>
                <a:buSzPct val="75000"/>
              </a:pPr>
              <a:r>
                <a:rPr lang="pt-BR" sz="1200" dirty="0"/>
                <a:t>Anotar </a:t>
              </a:r>
              <a:r>
                <a:rPr lang="pt-BR" sz="1200" noProof="1" smtClean="0"/>
                <a:t>Pedido</a:t>
              </a:r>
              <a:endParaRPr lang="pt-BR" sz="1200" noProof="1">
                <a:solidFill>
                  <a:schemeClr val="bg1"/>
                </a:solidFill>
              </a:endParaRPr>
            </a:p>
          </p:txBody>
        </p:sp>
        <p:sp>
          <p:nvSpPr>
            <p:cNvPr id="50" name="AutoShape 5"/>
            <p:cNvSpPr>
              <a:spLocks/>
            </p:cNvSpPr>
            <p:nvPr/>
          </p:nvSpPr>
          <p:spPr bwMode="auto">
            <a:xfrm flipH="1">
              <a:off x="2177182" y="5496258"/>
              <a:ext cx="1219930" cy="436073"/>
            </a:xfrm>
            <a:prstGeom prst="accentCallout1">
              <a:avLst>
                <a:gd name="adj1" fmla="val 16479"/>
                <a:gd name="adj2" fmla="val -4015"/>
                <a:gd name="adj3" fmla="val -18871"/>
                <a:gd name="adj4" fmla="val -7544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Processo de Negócio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317823" y="5041618"/>
            <a:ext cx="3362982" cy="1051678"/>
            <a:chOff x="1072704" y="5617682"/>
            <a:chExt cx="3362982" cy="1051678"/>
          </a:xfrm>
        </p:grpSpPr>
        <p:grpSp>
          <p:nvGrpSpPr>
            <p:cNvPr id="42" name="Group 25"/>
            <p:cNvGrpSpPr>
              <a:grpSpLocks/>
            </p:cNvGrpSpPr>
            <p:nvPr/>
          </p:nvGrpSpPr>
          <p:grpSpPr bwMode="auto">
            <a:xfrm>
              <a:off x="2439175" y="6257353"/>
              <a:ext cx="1434816" cy="412007"/>
              <a:chOff x="3960" y="4910"/>
              <a:chExt cx="1396" cy="428"/>
            </a:xfrm>
          </p:grpSpPr>
          <p:sp>
            <p:nvSpPr>
              <p:cNvPr id="64" name="Rectangle 28"/>
              <p:cNvSpPr>
                <a:spLocks noChangeArrowheads="1"/>
              </p:cNvSpPr>
              <p:nvPr/>
            </p:nvSpPr>
            <p:spPr bwMode="auto">
              <a:xfrm>
                <a:off x="4113" y="4950"/>
                <a:ext cx="1080" cy="36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72000"/>
              <a:lstStyle/>
              <a:p>
                <a:pPr algn="ctr"/>
                <a:r>
                  <a:rPr lang="pt-BR" sz="1200" dirty="0">
                    <a:latin typeface="Verdana" pitchFamily="34" charset="0"/>
                    <a:ea typeface="Times New Roman" pitchFamily="18" charset="0"/>
                    <a:cs typeface="Arial" charset="0"/>
                  </a:rPr>
                  <a:t>Cliente</a:t>
                </a:r>
                <a:endParaRPr lang="pt-BR" sz="1200" dirty="0">
                  <a:ea typeface="Times New Roman" pitchFamily="18" charset="0"/>
                  <a:cs typeface="Arial" charset="0"/>
                </a:endParaRPr>
              </a:p>
            </p:txBody>
          </p:sp>
          <p:sp>
            <p:nvSpPr>
              <p:cNvPr id="65" name="Rectangle 27"/>
              <p:cNvSpPr>
                <a:spLocks noChangeArrowheads="1"/>
              </p:cNvSpPr>
              <p:nvPr/>
            </p:nvSpPr>
            <p:spPr bwMode="auto">
              <a:xfrm>
                <a:off x="3960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66" name="Rectangle 26"/>
              <p:cNvSpPr>
                <a:spLocks noChangeArrowheads="1"/>
              </p:cNvSpPr>
              <p:nvPr/>
            </p:nvSpPr>
            <p:spPr bwMode="auto">
              <a:xfrm>
                <a:off x="5177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</p:grpSp>
        <p:cxnSp>
          <p:nvCxnSpPr>
            <p:cNvPr id="43" name="AutoShape 24"/>
            <p:cNvCxnSpPr>
              <a:cxnSpLocks noChangeShapeType="1"/>
            </p:cNvCxnSpPr>
            <p:nvPr/>
          </p:nvCxnSpPr>
          <p:spPr bwMode="auto">
            <a:xfrm rot="16200000">
              <a:off x="3453979" y="5314633"/>
              <a:ext cx="678657" cy="1284756"/>
            </a:xfrm>
            <a:prstGeom prst="curvedConnector3">
              <a:avLst>
                <a:gd name="adj1" fmla="val 40000"/>
              </a:avLst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51" name="AutoShape 4"/>
            <p:cNvSpPr>
              <a:spLocks/>
            </p:cNvSpPr>
            <p:nvPr/>
          </p:nvSpPr>
          <p:spPr bwMode="auto">
            <a:xfrm flipH="1">
              <a:off x="1072704" y="6034022"/>
              <a:ext cx="996461" cy="519822"/>
            </a:xfrm>
            <a:prstGeom prst="accentCallout1">
              <a:avLst>
                <a:gd name="adj1" fmla="val 13788"/>
                <a:gd name="adj2" fmla="val -5686"/>
                <a:gd name="adj3" fmla="val 68676"/>
                <a:gd name="adj4" fmla="val -41977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Depósito de Dados</a:t>
              </a: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4350365" y="3378671"/>
            <a:ext cx="2959049" cy="866370"/>
            <a:chOff x="4105246" y="3954735"/>
            <a:chExt cx="2959049" cy="866370"/>
          </a:xfrm>
        </p:grpSpPr>
        <p:grpSp>
          <p:nvGrpSpPr>
            <p:cNvPr id="6" name="Grupo 5"/>
            <p:cNvGrpSpPr/>
            <p:nvPr/>
          </p:nvGrpSpPr>
          <p:grpSpPr>
            <a:xfrm>
              <a:off x="4105246" y="4214646"/>
              <a:ext cx="1282405" cy="606459"/>
              <a:chOff x="4105246" y="4214646"/>
              <a:chExt cx="1282405" cy="606459"/>
            </a:xfrm>
          </p:grpSpPr>
          <p:cxnSp>
            <p:nvCxnSpPr>
              <p:cNvPr id="40" name="AutoShape 30"/>
              <p:cNvCxnSpPr>
                <a:cxnSpLocks noChangeShapeType="1"/>
              </p:cNvCxnSpPr>
              <p:nvPr/>
            </p:nvCxnSpPr>
            <p:spPr bwMode="auto">
              <a:xfrm>
                <a:off x="4105246" y="4214646"/>
                <a:ext cx="685546" cy="606459"/>
              </a:xfrm>
              <a:prstGeom prst="curvedConnector2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1" name="Text Box 29"/>
              <p:cNvSpPr txBox="1">
                <a:spLocks noChangeArrowheads="1"/>
              </p:cNvSpPr>
              <p:nvPr/>
            </p:nvSpPr>
            <p:spPr bwMode="auto">
              <a:xfrm>
                <a:off x="4215954" y="4383360"/>
                <a:ext cx="1171697" cy="21431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pt-BR" sz="1200" dirty="0" smtClean="0">
                    <a:latin typeface="Verdana" pitchFamily="34" charset="0"/>
                    <a:ea typeface="Times New Roman" pitchFamily="18" charset="0"/>
                    <a:cs typeface="Arial" charset="0"/>
                  </a:rPr>
                  <a:t>pedido</a:t>
                </a:r>
                <a:endParaRPr lang="pt-BR" sz="1200" dirty="0">
                  <a:ea typeface="Times New Roman" pitchFamily="18" charset="0"/>
                  <a:cs typeface="Arial" charset="0"/>
                </a:endParaRPr>
              </a:p>
            </p:txBody>
          </p:sp>
        </p:grpSp>
        <p:sp>
          <p:nvSpPr>
            <p:cNvPr id="52" name="AutoShape 3"/>
            <p:cNvSpPr>
              <a:spLocks/>
            </p:cNvSpPr>
            <p:nvPr/>
          </p:nvSpPr>
          <p:spPr bwMode="auto">
            <a:xfrm>
              <a:off x="5769261" y="3954735"/>
              <a:ext cx="1295034" cy="519822"/>
            </a:xfrm>
            <a:prstGeom prst="accentCallout1">
              <a:avLst>
                <a:gd name="adj1" fmla="val 35776"/>
                <a:gd name="adj2" fmla="val -1678"/>
                <a:gd name="adj3" fmla="val 75847"/>
                <a:gd name="adj4" fmla="val -51958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200" dirty="0" smtClean="0">
                  <a:latin typeface="Verdana" pitchFamily="34" charset="0"/>
                  <a:ea typeface="Times New Roman" pitchFamily="18" charset="0"/>
                  <a:cs typeface="Arial" charset="0"/>
                </a:rPr>
                <a:t>Estímulo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5536451" y="4245040"/>
            <a:ext cx="3067997" cy="1848256"/>
            <a:chOff x="5291332" y="4821104"/>
            <a:chExt cx="3067997" cy="1848256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6324275" y="6257353"/>
              <a:ext cx="1434816" cy="412007"/>
              <a:chOff x="3960" y="4910"/>
              <a:chExt cx="1396" cy="428"/>
            </a:xfrm>
          </p:grpSpPr>
          <p:sp>
            <p:nvSpPr>
              <p:cNvPr id="56" name="Rectangle 11"/>
              <p:cNvSpPr>
                <a:spLocks noChangeArrowheads="1"/>
              </p:cNvSpPr>
              <p:nvPr/>
            </p:nvSpPr>
            <p:spPr bwMode="auto">
              <a:xfrm>
                <a:off x="4113" y="4950"/>
                <a:ext cx="1080" cy="36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72000"/>
              <a:lstStyle/>
              <a:p>
                <a:pPr algn="ctr"/>
                <a:r>
                  <a:rPr lang="pt-BR" sz="1200" dirty="0" smtClean="0">
                    <a:latin typeface="Verdana" pitchFamily="34" charset="0"/>
                    <a:ea typeface="Times New Roman" pitchFamily="18" charset="0"/>
                    <a:cs typeface="Arial" charset="0"/>
                  </a:rPr>
                  <a:t>Pedido</a:t>
                </a:r>
                <a:endParaRPr lang="pt-BR" sz="1200" dirty="0">
                  <a:ea typeface="Times New Roman" pitchFamily="18" charset="0"/>
                  <a:cs typeface="Arial" charset="0"/>
                </a:endParaRPr>
              </a:p>
            </p:txBody>
          </p:sp>
          <p:sp>
            <p:nvSpPr>
              <p:cNvPr id="57" name="Rectangle 10"/>
              <p:cNvSpPr>
                <a:spLocks noChangeArrowheads="1"/>
              </p:cNvSpPr>
              <p:nvPr/>
            </p:nvSpPr>
            <p:spPr bwMode="auto">
              <a:xfrm>
                <a:off x="3960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58" name="Rectangle 9"/>
              <p:cNvSpPr>
                <a:spLocks noChangeArrowheads="1"/>
              </p:cNvSpPr>
              <p:nvPr/>
            </p:nvSpPr>
            <p:spPr bwMode="auto">
              <a:xfrm>
                <a:off x="5177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</p:grpSp>
        <p:cxnSp>
          <p:nvCxnSpPr>
            <p:cNvPr id="49" name="AutoShape 7"/>
            <p:cNvCxnSpPr>
              <a:cxnSpLocks noChangeShapeType="1"/>
            </p:cNvCxnSpPr>
            <p:nvPr/>
          </p:nvCxnSpPr>
          <p:spPr bwMode="auto">
            <a:xfrm>
              <a:off x="5291332" y="5287982"/>
              <a:ext cx="1745212" cy="1007877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53" name="AutoShape 2"/>
            <p:cNvSpPr>
              <a:spLocks/>
            </p:cNvSpPr>
            <p:nvPr/>
          </p:nvSpPr>
          <p:spPr bwMode="auto">
            <a:xfrm>
              <a:off x="6879290" y="4821104"/>
              <a:ext cx="1480039" cy="519822"/>
            </a:xfrm>
            <a:prstGeom prst="accentCallout1">
              <a:avLst>
                <a:gd name="adj1" fmla="val 33333"/>
                <a:gd name="adj2" fmla="val -8333"/>
                <a:gd name="adj3" fmla="val 130093"/>
                <a:gd name="adj4" fmla="val -39583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Fluxo de Dados Não Identificado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184221" y="2875734"/>
            <a:ext cx="3325212" cy="1367468"/>
            <a:chOff x="1939102" y="3451798"/>
            <a:chExt cx="3325212" cy="1367468"/>
          </a:xfrm>
        </p:grpSpPr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3179194" y="3954735"/>
              <a:ext cx="926052" cy="51982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08000"/>
            <a:lstStyle/>
            <a:p>
              <a:pPr algn="ctr"/>
              <a:r>
                <a:rPr lang="pt-BR" sz="1200">
                  <a:latin typeface="Verdana" pitchFamily="34" charset="0"/>
                  <a:ea typeface="Times New Roman" pitchFamily="18" charset="0"/>
                  <a:cs typeface="Arial" charset="0"/>
                </a:rPr>
                <a:t>Cliente</a:t>
              </a:r>
              <a:endParaRPr lang="pt-BR" sz="1200"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 flipH="1">
              <a:off x="4339289" y="3451798"/>
              <a:ext cx="925025" cy="519822"/>
            </a:xfrm>
            <a:prstGeom prst="accentCallout1">
              <a:avLst>
                <a:gd name="adj1" fmla="val 21117"/>
                <a:gd name="adj2" fmla="val 110231"/>
                <a:gd name="adj3" fmla="val 117331"/>
                <a:gd name="adj4" fmla="val 157717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Entidade Externa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 rot="20849723">
              <a:off x="1939102" y="3593716"/>
              <a:ext cx="1655763" cy="1225550"/>
            </a:xfrm>
            <a:prstGeom prst="irregularSeal2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sz="1200" dirty="0"/>
                <a:t>Cliente </a:t>
              </a:r>
            </a:p>
            <a:p>
              <a:pPr algn="ctr"/>
              <a:r>
                <a:rPr lang="pt-BR" sz="1200" dirty="0"/>
                <a:t>faz pedido </a:t>
              </a:r>
            </a:p>
            <a:p>
              <a:pPr algn="ctr"/>
              <a:r>
                <a:rPr lang="pt-BR" sz="1200" dirty="0"/>
                <a:t>de livros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485109" y="3898493"/>
            <a:ext cx="3049233" cy="1021701"/>
            <a:chOff x="1239990" y="4474557"/>
            <a:chExt cx="3049233" cy="1021701"/>
          </a:xfrm>
        </p:grpSpPr>
        <p:grpSp>
          <p:nvGrpSpPr>
            <p:cNvPr id="5" name="Grupo 4"/>
            <p:cNvGrpSpPr/>
            <p:nvPr/>
          </p:nvGrpSpPr>
          <p:grpSpPr>
            <a:xfrm>
              <a:off x="3246761" y="4474557"/>
              <a:ext cx="1042462" cy="813424"/>
              <a:chOff x="3246761" y="4474557"/>
              <a:chExt cx="1042462" cy="813424"/>
            </a:xfrm>
          </p:grpSpPr>
          <p:cxnSp>
            <p:nvCxnSpPr>
              <p:cNvPr id="46" name="AutoShape 13"/>
              <p:cNvCxnSpPr>
                <a:cxnSpLocks noChangeShapeType="1"/>
              </p:cNvCxnSpPr>
              <p:nvPr/>
            </p:nvCxnSpPr>
            <p:spPr bwMode="auto">
              <a:xfrm rot="10800000">
                <a:off x="3642735" y="4474557"/>
                <a:ext cx="646488" cy="813424"/>
              </a:xfrm>
              <a:prstGeom prst="curvedConnector2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7" name="Text Box 12"/>
              <p:cNvSpPr txBox="1">
                <a:spLocks noChangeArrowheads="1"/>
              </p:cNvSpPr>
              <p:nvPr/>
            </p:nvSpPr>
            <p:spPr bwMode="auto">
              <a:xfrm>
                <a:off x="3246761" y="4725144"/>
                <a:ext cx="847938" cy="3600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/>
              <a:lstStyle/>
              <a:p>
                <a:pPr algn="ctr"/>
                <a:r>
                  <a:rPr lang="pt-BR" sz="1200" dirty="0" smtClean="0">
                    <a:latin typeface="Verdana" pitchFamily="34" charset="0"/>
                    <a:cs typeface="Arial" charset="0"/>
                  </a:rPr>
                  <a:t>(recusa | </a:t>
                </a:r>
              </a:p>
              <a:p>
                <a:pPr algn="ctr"/>
                <a:r>
                  <a:rPr lang="pt-BR" sz="1200" dirty="0" err="1" smtClean="0">
                    <a:latin typeface="Verdana" pitchFamily="34" charset="0"/>
                    <a:cs typeface="Arial" charset="0"/>
                  </a:rPr>
                  <a:t>nro</a:t>
                </a:r>
                <a:r>
                  <a:rPr lang="pt-BR" sz="1200" dirty="0" smtClean="0">
                    <a:latin typeface="Verdana" pitchFamily="34" charset="0"/>
                    <a:cs typeface="Arial" charset="0"/>
                  </a:rPr>
                  <a:t> pedido)</a:t>
                </a:r>
                <a:endParaRPr lang="pt-BR" sz="1200" dirty="0" smtClean="0">
                  <a:cs typeface="Arial" charset="0"/>
                </a:endParaRPr>
              </a:p>
              <a:p>
                <a:pPr algn="ctr"/>
                <a:endParaRPr lang="pt-BR" sz="1200" dirty="0">
                  <a:cs typeface="Arial" charset="0"/>
                </a:endParaRPr>
              </a:p>
            </p:txBody>
          </p:sp>
        </p:grpSp>
        <p:sp>
          <p:nvSpPr>
            <p:cNvPr id="71" name="AutoShape 4"/>
            <p:cNvSpPr>
              <a:spLocks/>
            </p:cNvSpPr>
            <p:nvPr/>
          </p:nvSpPr>
          <p:spPr bwMode="auto">
            <a:xfrm flipH="1">
              <a:off x="1239990" y="4976436"/>
              <a:ext cx="996461" cy="519822"/>
            </a:xfrm>
            <a:prstGeom prst="accentCallout1">
              <a:avLst>
                <a:gd name="adj1" fmla="val 28446"/>
                <a:gd name="adj2" fmla="val 1961"/>
                <a:gd name="adj3" fmla="val -13528"/>
                <a:gd name="adj4" fmla="val -97755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 smtClean="0">
                  <a:latin typeface="Verdana" pitchFamily="34" charset="0"/>
                  <a:ea typeface="Times New Roman" pitchFamily="18" charset="0"/>
                  <a:cs typeface="Arial" charset="0"/>
                </a:rPr>
                <a:t>Resposta</a:t>
              </a:r>
              <a:endParaRPr lang="pt-BR" sz="1200" dirty="0">
                <a:latin typeface="Verdana" pitchFamily="34" charset="0"/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4603948" y="5121036"/>
            <a:ext cx="2149423" cy="972260"/>
            <a:chOff x="4358829" y="5697100"/>
            <a:chExt cx="2149423" cy="972260"/>
          </a:xfrm>
        </p:grpSpPr>
        <p:grpSp>
          <p:nvGrpSpPr>
            <p:cNvPr id="11" name="Grupo 10"/>
            <p:cNvGrpSpPr/>
            <p:nvPr/>
          </p:nvGrpSpPr>
          <p:grpSpPr>
            <a:xfrm>
              <a:off x="4358829" y="5740676"/>
              <a:ext cx="1434816" cy="928684"/>
              <a:chOff x="4358829" y="5740676"/>
              <a:chExt cx="1434816" cy="928684"/>
            </a:xfrm>
          </p:grpSpPr>
          <p:grpSp>
            <p:nvGrpSpPr>
              <p:cNvPr id="45" name="Group 15"/>
              <p:cNvGrpSpPr>
                <a:grpSpLocks/>
              </p:cNvGrpSpPr>
              <p:nvPr/>
            </p:nvGrpSpPr>
            <p:grpSpPr bwMode="auto">
              <a:xfrm>
                <a:off x="4358829" y="6257353"/>
                <a:ext cx="1434816" cy="412007"/>
                <a:chOff x="3960" y="4910"/>
                <a:chExt cx="1396" cy="428"/>
              </a:xfrm>
            </p:grpSpPr>
            <p:sp>
              <p:nvSpPr>
                <p:cNvPr id="59" name="Rectangle 18"/>
                <p:cNvSpPr>
                  <a:spLocks noChangeArrowheads="1"/>
                </p:cNvSpPr>
                <p:nvPr/>
              </p:nvSpPr>
              <p:spPr bwMode="auto">
                <a:xfrm>
                  <a:off x="4104" y="4950"/>
                  <a:ext cx="1080" cy="360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tIns="72000"/>
                <a:lstStyle/>
                <a:p>
                  <a:pPr algn="ctr"/>
                  <a:r>
                    <a:rPr lang="pt-BR" sz="1200" dirty="0" smtClean="0">
                      <a:latin typeface="Verdana" pitchFamily="34" charset="0"/>
                      <a:ea typeface="Times New Roman" pitchFamily="18" charset="0"/>
                      <a:cs typeface="Arial" charset="0"/>
                    </a:rPr>
                    <a:t>Livro</a:t>
                  </a:r>
                  <a:endParaRPr lang="pt-BR" sz="1200" dirty="0">
                    <a:ea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60" name="Rectangle 17"/>
                <p:cNvSpPr>
                  <a:spLocks noChangeArrowheads="1"/>
                </p:cNvSpPr>
                <p:nvPr/>
              </p:nvSpPr>
              <p:spPr bwMode="auto">
                <a:xfrm>
                  <a:off x="3960" y="4910"/>
                  <a:ext cx="179" cy="42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 sz="1200"/>
                </a:p>
              </p:txBody>
            </p:sp>
            <p:sp>
              <p:nvSpPr>
                <p:cNvPr id="61" name="Rectangle 16"/>
                <p:cNvSpPr>
                  <a:spLocks noChangeArrowheads="1"/>
                </p:cNvSpPr>
                <p:nvPr/>
              </p:nvSpPr>
              <p:spPr bwMode="auto">
                <a:xfrm>
                  <a:off x="5177" y="4910"/>
                  <a:ext cx="179" cy="42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 sz="1200"/>
                </a:p>
              </p:txBody>
            </p:sp>
          </p:grpSp>
          <p:cxnSp>
            <p:nvCxnSpPr>
              <p:cNvPr id="54" name="AutoShape 14"/>
              <p:cNvCxnSpPr>
                <a:cxnSpLocks noChangeShapeType="1"/>
              </p:cNvCxnSpPr>
              <p:nvPr/>
            </p:nvCxnSpPr>
            <p:spPr bwMode="auto">
              <a:xfrm rot="16200000" flipH="1">
                <a:off x="4684276" y="5915291"/>
                <a:ext cx="549253" cy="200023"/>
              </a:xfrm>
              <a:prstGeom prst="curvedConnector3">
                <a:avLst>
                  <a:gd name="adj1" fmla="val 60000"/>
                </a:avLst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</p:cxnSp>
        </p:grpSp>
        <p:sp>
          <p:nvSpPr>
            <p:cNvPr id="77" name="AutoShape 4"/>
            <p:cNvSpPr>
              <a:spLocks/>
            </p:cNvSpPr>
            <p:nvPr/>
          </p:nvSpPr>
          <p:spPr bwMode="auto">
            <a:xfrm flipH="1">
              <a:off x="5511791" y="5697100"/>
              <a:ext cx="996461" cy="519822"/>
            </a:xfrm>
            <a:prstGeom prst="accentCallout1">
              <a:avLst>
                <a:gd name="adj1" fmla="val 13788"/>
                <a:gd name="adj2" fmla="val 105196"/>
                <a:gd name="adj3" fmla="val 117539"/>
                <a:gd name="adj4" fmla="val 124984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Depósito de Dados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CRUD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379077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pt-BR" dirty="0" smtClean="0"/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3734208" y="3930299"/>
            <a:ext cx="1434816" cy="412007"/>
            <a:chOff x="3960" y="4910"/>
            <a:chExt cx="1396" cy="428"/>
          </a:xfrm>
        </p:grpSpPr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3960" y="4910"/>
              <a:ext cx="179" cy="4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5177" y="4910"/>
              <a:ext cx="179" cy="4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2177182" y="2494050"/>
            <a:ext cx="3114151" cy="1111227"/>
            <a:chOff x="2177182" y="4821104"/>
            <a:chExt cx="3114151" cy="1111227"/>
          </a:xfrm>
        </p:grpSpPr>
        <p:sp>
          <p:nvSpPr>
            <p:cNvPr id="10" name="Oval 31"/>
            <p:cNvSpPr>
              <a:spLocks noChangeArrowheads="1"/>
            </p:cNvSpPr>
            <p:nvPr/>
          </p:nvSpPr>
          <p:spPr bwMode="auto">
            <a:xfrm>
              <a:off x="4289223" y="4821104"/>
              <a:ext cx="1002110" cy="932791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tIns="108000"/>
            <a:lstStyle/>
            <a:p>
              <a:pPr algn="ctr">
                <a:spcBef>
                  <a:spcPct val="20000"/>
                </a:spcBef>
                <a:buClr>
                  <a:schemeClr val="bg2"/>
                </a:buClr>
                <a:buSzPct val="75000"/>
              </a:pPr>
              <a:r>
                <a:rPr lang="pt-BR" sz="1200" dirty="0"/>
                <a:t>Anotar </a:t>
              </a:r>
              <a:r>
                <a:rPr lang="pt-BR" sz="1200" noProof="1" smtClean="0"/>
                <a:t>Pedido</a:t>
              </a:r>
              <a:endParaRPr lang="pt-BR" sz="1200" noProof="1">
                <a:solidFill>
                  <a:schemeClr val="bg1"/>
                </a:solidFill>
              </a:endParaRPr>
            </a:p>
          </p:txBody>
        </p:sp>
        <p:sp>
          <p:nvSpPr>
            <p:cNvPr id="11" name="AutoShape 5"/>
            <p:cNvSpPr>
              <a:spLocks/>
            </p:cNvSpPr>
            <p:nvPr/>
          </p:nvSpPr>
          <p:spPr bwMode="auto">
            <a:xfrm flipH="1">
              <a:off x="2177182" y="5496258"/>
              <a:ext cx="1219930" cy="436073"/>
            </a:xfrm>
            <a:prstGeom prst="accentCallout1">
              <a:avLst>
                <a:gd name="adj1" fmla="val 16479"/>
                <a:gd name="adj2" fmla="val -4015"/>
                <a:gd name="adj3" fmla="val -18871"/>
                <a:gd name="adj4" fmla="val -7544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Processo de Negócio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072704" y="3290628"/>
            <a:ext cx="3362982" cy="1051678"/>
            <a:chOff x="1072704" y="5617682"/>
            <a:chExt cx="3362982" cy="1051678"/>
          </a:xfrm>
        </p:grpSpPr>
        <p:grpSp>
          <p:nvGrpSpPr>
            <p:cNvPr id="13" name="Group 25"/>
            <p:cNvGrpSpPr>
              <a:grpSpLocks/>
            </p:cNvGrpSpPr>
            <p:nvPr/>
          </p:nvGrpSpPr>
          <p:grpSpPr bwMode="auto">
            <a:xfrm>
              <a:off x="2439175" y="6257353"/>
              <a:ext cx="1434816" cy="412007"/>
              <a:chOff x="3960" y="4910"/>
              <a:chExt cx="1396" cy="428"/>
            </a:xfrm>
          </p:grpSpPr>
          <p:sp>
            <p:nvSpPr>
              <p:cNvPr id="16" name="Rectangle 28"/>
              <p:cNvSpPr>
                <a:spLocks noChangeArrowheads="1"/>
              </p:cNvSpPr>
              <p:nvPr/>
            </p:nvSpPr>
            <p:spPr bwMode="auto">
              <a:xfrm>
                <a:off x="4113" y="4950"/>
                <a:ext cx="1080" cy="36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72000"/>
              <a:lstStyle/>
              <a:p>
                <a:pPr algn="ctr"/>
                <a:r>
                  <a:rPr lang="pt-BR" sz="1200" dirty="0">
                    <a:latin typeface="Verdana" pitchFamily="34" charset="0"/>
                    <a:ea typeface="Times New Roman" pitchFamily="18" charset="0"/>
                    <a:cs typeface="Arial" charset="0"/>
                  </a:rPr>
                  <a:t>Cliente</a:t>
                </a:r>
                <a:endParaRPr lang="pt-BR" sz="1200" dirty="0">
                  <a:ea typeface="Times New Roman" pitchFamily="18" charset="0"/>
                  <a:cs typeface="Arial" charset="0"/>
                </a:endParaRPr>
              </a:p>
            </p:txBody>
          </p:sp>
          <p:sp>
            <p:nvSpPr>
              <p:cNvPr id="17" name="Rectangle 27"/>
              <p:cNvSpPr>
                <a:spLocks noChangeArrowheads="1"/>
              </p:cNvSpPr>
              <p:nvPr/>
            </p:nvSpPr>
            <p:spPr bwMode="auto">
              <a:xfrm>
                <a:off x="3960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8" name="Rectangle 26"/>
              <p:cNvSpPr>
                <a:spLocks noChangeArrowheads="1"/>
              </p:cNvSpPr>
              <p:nvPr/>
            </p:nvSpPr>
            <p:spPr bwMode="auto">
              <a:xfrm>
                <a:off x="5177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</p:grpSp>
        <p:cxnSp>
          <p:nvCxnSpPr>
            <p:cNvPr id="14" name="AutoShape 24"/>
            <p:cNvCxnSpPr>
              <a:cxnSpLocks noChangeShapeType="1"/>
            </p:cNvCxnSpPr>
            <p:nvPr/>
          </p:nvCxnSpPr>
          <p:spPr bwMode="auto">
            <a:xfrm rot="16200000">
              <a:off x="3453979" y="5314633"/>
              <a:ext cx="678657" cy="1284756"/>
            </a:xfrm>
            <a:prstGeom prst="curvedConnector3">
              <a:avLst>
                <a:gd name="adj1" fmla="val 40000"/>
              </a:avLst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15" name="AutoShape 4"/>
            <p:cNvSpPr>
              <a:spLocks/>
            </p:cNvSpPr>
            <p:nvPr/>
          </p:nvSpPr>
          <p:spPr bwMode="auto">
            <a:xfrm flipH="1">
              <a:off x="1072704" y="6034022"/>
              <a:ext cx="996461" cy="519822"/>
            </a:xfrm>
            <a:prstGeom prst="accentCallout1">
              <a:avLst>
                <a:gd name="adj1" fmla="val 13788"/>
                <a:gd name="adj2" fmla="val -5686"/>
                <a:gd name="adj3" fmla="val 68676"/>
                <a:gd name="adj4" fmla="val -41977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Depósito de Dados</a:t>
              </a: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4105246" y="1627681"/>
            <a:ext cx="2959049" cy="866370"/>
            <a:chOff x="4105246" y="3954735"/>
            <a:chExt cx="2959049" cy="866370"/>
          </a:xfrm>
        </p:grpSpPr>
        <p:grpSp>
          <p:nvGrpSpPr>
            <p:cNvPr id="20" name="Grupo 19"/>
            <p:cNvGrpSpPr/>
            <p:nvPr/>
          </p:nvGrpSpPr>
          <p:grpSpPr>
            <a:xfrm>
              <a:off x="4105246" y="4214646"/>
              <a:ext cx="1282405" cy="606459"/>
              <a:chOff x="4105246" y="4214646"/>
              <a:chExt cx="1282405" cy="606459"/>
            </a:xfrm>
          </p:grpSpPr>
          <p:cxnSp>
            <p:nvCxnSpPr>
              <p:cNvPr id="22" name="AutoShape 30"/>
              <p:cNvCxnSpPr>
                <a:cxnSpLocks noChangeShapeType="1"/>
              </p:cNvCxnSpPr>
              <p:nvPr/>
            </p:nvCxnSpPr>
            <p:spPr bwMode="auto">
              <a:xfrm>
                <a:off x="4105246" y="4214646"/>
                <a:ext cx="685546" cy="606459"/>
              </a:xfrm>
              <a:prstGeom prst="curvedConnector2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3" name="Text Box 29"/>
              <p:cNvSpPr txBox="1">
                <a:spLocks noChangeArrowheads="1"/>
              </p:cNvSpPr>
              <p:nvPr/>
            </p:nvSpPr>
            <p:spPr bwMode="auto">
              <a:xfrm>
                <a:off x="4215954" y="4383360"/>
                <a:ext cx="1171697" cy="21431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pt-BR" sz="1200" dirty="0" smtClean="0">
                    <a:latin typeface="Verdana" pitchFamily="34" charset="0"/>
                    <a:ea typeface="Times New Roman" pitchFamily="18" charset="0"/>
                    <a:cs typeface="Arial" charset="0"/>
                  </a:rPr>
                  <a:t>pedido</a:t>
                </a:r>
                <a:endParaRPr lang="pt-BR" sz="1200" dirty="0">
                  <a:ea typeface="Times New Roman" pitchFamily="18" charset="0"/>
                  <a:cs typeface="Arial" charset="0"/>
                </a:endParaRPr>
              </a:p>
            </p:txBody>
          </p:sp>
        </p:grpSp>
        <p:sp>
          <p:nvSpPr>
            <p:cNvPr id="21" name="AutoShape 3"/>
            <p:cNvSpPr>
              <a:spLocks/>
            </p:cNvSpPr>
            <p:nvPr/>
          </p:nvSpPr>
          <p:spPr bwMode="auto">
            <a:xfrm>
              <a:off x="5769261" y="3954735"/>
              <a:ext cx="1295034" cy="519822"/>
            </a:xfrm>
            <a:prstGeom prst="accentCallout1">
              <a:avLst>
                <a:gd name="adj1" fmla="val 35776"/>
                <a:gd name="adj2" fmla="val -1678"/>
                <a:gd name="adj3" fmla="val 75847"/>
                <a:gd name="adj4" fmla="val -51958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200" dirty="0" smtClean="0">
                  <a:latin typeface="Verdana" pitchFamily="34" charset="0"/>
                  <a:ea typeface="Times New Roman" pitchFamily="18" charset="0"/>
                  <a:cs typeface="Arial" charset="0"/>
                </a:rPr>
                <a:t>Estímulo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291332" y="2494050"/>
            <a:ext cx="3067997" cy="1848256"/>
            <a:chOff x="5291332" y="4821104"/>
            <a:chExt cx="3067997" cy="1848256"/>
          </a:xfrm>
        </p:grpSpPr>
        <p:grpSp>
          <p:nvGrpSpPr>
            <p:cNvPr id="25" name="Group 8"/>
            <p:cNvGrpSpPr>
              <a:grpSpLocks/>
            </p:cNvGrpSpPr>
            <p:nvPr/>
          </p:nvGrpSpPr>
          <p:grpSpPr bwMode="auto">
            <a:xfrm>
              <a:off x="6324275" y="6257353"/>
              <a:ext cx="1434816" cy="412007"/>
              <a:chOff x="3960" y="4910"/>
              <a:chExt cx="1396" cy="428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4113" y="4950"/>
                <a:ext cx="1080" cy="36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72000"/>
              <a:lstStyle/>
              <a:p>
                <a:pPr algn="ctr"/>
                <a:r>
                  <a:rPr lang="pt-BR" sz="1200" dirty="0" smtClean="0">
                    <a:latin typeface="Verdana" pitchFamily="34" charset="0"/>
                    <a:ea typeface="Times New Roman" pitchFamily="18" charset="0"/>
                    <a:cs typeface="Arial" charset="0"/>
                  </a:rPr>
                  <a:t>Pedido</a:t>
                </a:r>
                <a:endParaRPr lang="pt-BR" sz="1200" dirty="0">
                  <a:ea typeface="Times New Roman" pitchFamily="18" charset="0"/>
                  <a:cs typeface="Arial" charset="0"/>
                </a:endParaRP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3960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5177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</p:grpSp>
        <p:cxnSp>
          <p:nvCxnSpPr>
            <p:cNvPr id="26" name="AutoShape 7"/>
            <p:cNvCxnSpPr>
              <a:cxnSpLocks noChangeShapeType="1"/>
            </p:cNvCxnSpPr>
            <p:nvPr/>
          </p:nvCxnSpPr>
          <p:spPr bwMode="auto">
            <a:xfrm>
              <a:off x="5291332" y="5287982"/>
              <a:ext cx="1745212" cy="1007877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7" name="AutoShape 2"/>
            <p:cNvSpPr>
              <a:spLocks/>
            </p:cNvSpPr>
            <p:nvPr/>
          </p:nvSpPr>
          <p:spPr bwMode="auto">
            <a:xfrm>
              <a:off x="6879290" y="4821104"/>
              <a:ext cx="1480039" cy="519822"/>
            </a:xfrm>
            <a:prstGeom prst="accentCallout1">
              <a:avLst>
                <a:gd name="adj1" fmla="val 33333"/>
                <a:gd name="adj2" fmla="val -8333"/>
                <a:gd name="adj3" fmla="val 130093"/>
                <a:gd name="adj4" fmla="val -39583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Fluxo de Dados Não Identificado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1939102" y="1124744"/>
            <a:ext cx="3325212" cy="1367468"/>
            <a:chOff x="1939102" y="3451798"/>
            <a:chExt cx="3325212" cy="1367468"/>
          </a:xfrm>
        </p:grpSpPr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179194" y="3954735"/>
              <a:ext cx="926052" cy="51982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08000"/>
            <a:lstStyle/>
            <a:p>
              <a:pPr algn="ctr"/>
              <a:r>
                <a:rPr lang="pt-BR" sz="1200">
                  <a:latin typeface="Verdana" pitchFamily="34" charset="0"/>
                  <a:ea typeface="Times New Roman" pitchFamily="18" charset="0"/>
                  <a:cs typeface="Arial" charset="0"/>
                </a:rPr>
                <a:t>Cliente</a:t>
              </a:r>
              <a:endParaRPr lang="pt-BR" sz="1200"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33" name="AutoShape 6"/>
            <p:cNvSpPr>
              <a:spLocks/>
            </p:cNvSpPr>
            <p:nvPr/>
          </p:nvSpPr>
          <p:spPr bwMode="auto">
            <a:xfrm flipH="1">
              <a:off x="4339289" y="3451798"/>
              <a:ext cx="925025" cy="519822"/>
            </a:xfrm>
            <a:prstGeom prst="accentCallout1">
              <a:avLst>
                <a:gd name="adj1" fmla="val 21117"/>
                <a:gd name="adj2" fmla="val 110231"/>
                <a:gd name="adj3" fmla="val 117331"/>
                <a:gd name="adj4" fmla="val 157717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Entidade Externa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34" name="AutoShape 7"/>
            <p:cNvSpPr>
              <a:spLocks noChangeArrowheads="1"/>
            </p:cNvSpPr>
            <p:nvPr/>
          </p:nvSpPr>
          <p:spPr bwMode="auto">
            <a:xfrm rot="20849723">
              <a:off x="1939102" y="3593716"/>
              <a:ext cx="1655763" cy="1225550"/>
            </a:xfrm>
            <a:prstGeom prst="irregularSeal2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sz="1200" dirty="0"/>
                <a:t>Cliente </a:t>
              </a:r>
            </a:p>
            <a:p>
              <a:pPr algn="ctr"/>
              <a:r>
                <a:rPr lang="pt-BR" sz="1200" dirty="0"/>
                <a:t>faz pedido </a:t>
              </a:r>
            </a:p>
            <a:p>
              <a:pPr algn="ctr"/>
              <a:r>
                <a:rPr lang="pt-BR" sz="1200" dirty="0"/>
                <a:t>de livros</a:t>
              </a: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1239990" y="2147503"/>
            <a:ext cx="3049233" cy="1021701"/>
            <a:chOff x="1239990" y="4474557"/>
            <a:chExt cx="3049233" cy="1021701"/>
          </a:xfrm>
        </p:grpSpPr>
        <p:grpSp>
          <p:nvGrpSpPr>
            <p:cNvPr id="36" name="Grupo 35"/>
            <p:cNvGrpSpPr/>
            <p:nvPr/>
          </p:nvGrpSpPr>
          <p:grpSpPr>
            <a:xfrm>
              <a:off x="3203848" y="4474557"/>
              <a:ext cx="1085375" cy="813424"/>
              <a:chOff x="3203848" y="4474557"/>
              <a:chExt cx="1085375" cy="813424"/>
            </a:xfrm>
          </p:grpSpPr>
          <p:cxnSp>
            <p:nvCxnSpPr>
              <p:cNvPr id="38" name="AutoShape 13"/>
              <p:cNvCxnSpPr>
                <a:cxnSpLocks noChangeShapeType="1"/>
              </p:cNvCxnSpPr>
              <p:nvPr/>
            </p:nvCxnSpPr>
            <p:spPr bwMode="auto">
              <a:xfrm rot="10800000">
                <a:off x="3642735" y="4474557"/>
                <a:ext cx="646488" cy="813424"/>
              </a:xfrm>
              <a:prstGeom prst="curvedConnector2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9" name="Text Box 12"/>
              <p:cNvSpPr txBox="1">
                <a:spLocks noChangeArrowheads="1"/>
              </p:cNvSpPr>
              <p:nvPr/>
            </p:nvSpPr>
            <p:spPr bwMode="auto">
              <a:xfrm>
                <a:off x="3203848" y="4747942"/>
                <a:ext cx="847938" cy="38929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/>
              <a:lstStyle/>
              <a:p>
                <a:pPr algn="ctr"/>
                <a:r>
                  <a:rPr lang="pt-BR" sz="1200" dirty="0" smtClean="0">
                    <a:latin typeface="Verdana" pitchFamily="34" charset="0"/>
                    <a:cs typeface="Arial" charset="0"/>
                  </a:rPr>
                  <a:t>(recusa | </a:t>
                </a:r>
              </a:p>
              <a:p>
                <a:pPr algn="ctr"/>
                <a:r>
                  <a:rPr lang="pt-BR" sz="1200" dirty="0" err="1" smtClean="0">
                    <a:latin typeface="Verdana" pitchFamily="34" charset="0"/>
                    <a:cs typeface="Arial" charset="0"/>
                  </a:rPr>
                  <a:t>nro</a:t>
                </a:r>
                <a:r>
                  <a:rPr lang="pt-BR" sz="1200" dirty="0" smtClean="0">
                    <a:latin typeface="Verdana" pitchFamily="34" charset="0"/>
                    <a:cs typeface="Arial" charset="0"/>
                  </a:rPr>
                  <a:t> pedido)</a:t>
                </a:r>
                <a:endParaRPr lang="pt-BR" sz="1200" dirty="0">
                  <a:cs typeface="Arial" charset="0"/>
                </a:endParaRPr>
              </a:p>
            </p:txBody>
          </p:sp>
        </p:grpSp>
        <p:sp>
          <p:nvSpPr>
            <p:cNvPr id="37" name="AutoShape 4"/>
            <p:cNvSpPr>
              <a:spLocks/>
            </p:cNvSpPr>
            <p:nvPr/>
          </p:nvSpPr>
          <p:spPr bwMode="auto">
            <a:xfrm flipH="1">
              <a:off x="1239990" y="4976436"/>
              <a:ext cx="996461" cy="519822"/>
            </a:xfrm>
            <a:prstGeom prst="accentCallout1">
              <a:avLst>
                <a:gd name="adj1" fmla="val 28446"/>
                <a:gd name="adj2" fmla="val 1961"/>
                <a:gd name="adj3" fmla="val 4580"/>
                <a:gd name="adj4" fmla="val -88309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 smtClean="0">
                  <a:latin typeface="Verdana" pitchFamily="34" charset="0"/>
                  <a:ea typeface="Times New Roman" pitchFamily="18" charset="0"/>
                  <a:cs typeface="Arial" charset="0"/>
                </a:rPr>
                <a:t>Resposta</a:t>
              </a:r>
              <a:endParaRPr lang="pt-BR" sz="1200" dirty="0">
                <a:latin typeface="Verdana" pitchFamily="34" charset="0"/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4358829" y="3370046"/>
            <a:ext cx="2149423" cy="972260"/>
            <a:chOff x="4358829" y="5697100"/>
            <a:chExt cx="2149423" cy="972260"/>
          </a:xfrm>
        </p:grpSpPr>
        <p:grpSp>
          <p:nvGrpSpPr>
            <p:cNvPr id="41" name="Grupo 40"/>
            <p:cNvGrpSpPr/>
            <p:nvPr/>
          </p:nvGrpSpPr>
          <p:grpSpPr>
            <a:xfrm>
              <a:off x="4358829" y="5740676"/>
              <a:ext cx="1434816" cy="928684"/>
              <a:chOff x="4358829" y="5740676"/>
              <a:chExt cx="1434816" cy="928684"/>
            </a:xfrm>
          </p:grpSpPr>
          <p:grpSp>
            <p:nvGrpSpPr>
              <p:cNvPr id="43" name="Group 15"/>
              <p:cNvGrpSpPr>
                <a:grpSpLocks/>
              </p:cNvGrpSpPr>
              <p:nvPr/>
            </p:nvGrpSpPr>
            <p:grpSpPr bwMode="auto">
              <a:xfrm>
                <a:off x="4358829" y="6257353"/>
                <a:ext cx="1434816" cy="412007"/>
                <a:chOff x="3960" y="4910"/>
                <a:chExt cx="1396" cy="428"/>
              </a:xfrm>
            </p:grpSpPr>
            <p:sp>
              <p:nvSpPr>
                <p:cNvPr id="45" name="Rectangle 18"/>
                <p:cNvSpPr>
                  <a:spLocks noChangeArrowheads="1"/>
                </p:cNvSpPr>
                <p:nvPr/>
              </p:nvSpPr>
              <p:spPr bwMode="auto">
                <a:xfrm>
                  <a:off x="4104" y="4950"/>
                  <a:ext cx="1080" cy="360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tIns="72000"/>
                <a:lstStyle/>
                <a:p>
                  <a:pPr algn="ctr"/>
                  <a:r>
                    <a:rPr lang="pt-BR" sz="1200" dirty="0" smtClean="0">
                      <a:latin typeface="Verdana" pitchFamily="34" charset="0"/>
                      <a:ea typeface="Times New Roman" pitchFamily="18" charset="0"/>
                      <a:cs typeface="Arial" charset="0"/>
                    </a:rPr>
                    <a:t>Livro</a:t>
                  </a:r>
                  <a:endParaRPr lang="pt-BR" sz="1200" dirty="0">
                    <a:ea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46" name="Rectangle 17"/>
                <p:cNvSpPr>
                  <a:spLocks noChangeArrowheads="1"/>
                </p:cNvSpPr>
                <p:nvPr/>
              </p:nvSpPr>
              <p:spPr bwMode="auto">
                <a:xfrm>
                  <a:off x="3960" y="4910"/>
                  <a:ext cx="179" cy="42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 sz="1200"/>
                </a:p>
              </p:txBody>
            </p:sp>
            <p:sp>
              <p:nvSpPr>
                <p:cNvPr id="47" name="Rectangle 16"/>
                <p:cNvSpPr>
                  <a:spLocks noChangeArrowheads="1"/>
                </p:cNvSpPr>
                <p:nvPr/>
              </p:nvSpPr>
              <p:spPr bwMode="auto">
                <a:xfrm>
                  <a:off x="5177" y="4910"/>
                  <a:ext cx="179" cy="42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 sz="1200"/>
                </a:p>
              </p:txBody>
            </p:sp>
          </p:grpSp>
          <p:cxnSp>
            <p:nvCxnSpPr>
              <p:cNvPr id="44" name="AutoShape 14"/>
              <p:cNvCxnSpPr>
                <a:cxnSpLocks noChangeShapeType="1"/>
              </p:cNvCxnSpPr>
              <p:nvPr/>
            </p:nvCxnSpPr>
            <p:spPr bwMode="auto">
              <a:xfrm rot="16200000" flipH="1">
                <a:off x="4684276" y="5915291"/>
                <a:ext cx="549253" cy="200023"/>
              </a:xfrm>
              <a:prstGeom prst="curvedConnector3">
                <a:avLst>
                  <a:gd name="adj1" fmla="val 60000"/>
                </a:avLst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</p:cxnSp>
        </p:grpSp>
        <p:sp>
          <p:nvSpPr>
            <p:cNvPr id="42" name="AutoShape 4"/>
            <p:cNvSpPr>
              <a:spLocks/>
            </p:cNvSpPr>
            <p:nvPr/>
          </p:nvSpPr>
          <p:spPr bwMode="auto">
            <a:xfrm flipH="1">
              <a:off x="5511791" y="5697100"/>
              <a:ext cx="996461" cy="519822"/>
            </a:xfrm>
            <a:prstGeom prst="accentCallout1">
              <a:avLst>
                <a:gd name="adj1" fmla="val 13788"/>
                <a:gd name="adj2" fmla="val 105196"/>
                <a:gd name="adj3" fmla="val 117539"/>
                <a:gd name="adj4" fmla="val 124984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Depósito de Dados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1619672" y="5671747"/>
            <a:ext cx="1434816" cy="412007"/>
            <a:chOff x="3563888" y="5661248"/>
            <a:chExt cx="1434816" cy="412007"/>
          </a:xfrm>
        </p:grpSpPr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3734347" y="5703673"/>
              <a:ext cx="1110030" cy="34654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72000"/>
            <a:lstStyle/>
            <a:p>
              <a:pPr algn="ctr"/>
              <a:r>
                <a:rPr lang="pt-BR" sz="1200" dirty="0" smtClean="0">
                  <a:ea typeface="Times New Roman" pitchFamily="18" charset="0"/>
                  <a:cs typeface="Arial" charset="0"/>
                </a:rPr>
                <a:t>DD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3563888" y="5661248"/>
              <a:ext cx="183977" cy="41200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0" name="Rectangle 26"/>
            <p:cNvSpPr>
              <a:spLocks noChangeArrowheads="1"/>
            </p:cNvSpPr>
            <p:nvPr/>
          </p:nvSpPr>
          <p:spPr bwMode="auto">
            <a:xfrm>
              <a:off x="4814727" y="5661248"/>
              <a:ext cx="183977" cy="41200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 sz="1200"/>
            </a:p>
          </p:txBody>
        </p:sp>
      </p:grpSp>
      <p:cxnSp>
        <p:nvCxnSpPr>
          <p:cNvPr id="52" name="AutoShape 7"/>
          <p:cNvCxnSpPr>
            <a:cxnSpLocks noChangeShapeType="1"/>
            <a:stCxn id="54" idx="2"/>
            <a:endCxn id="48" idx="0"/>
          </p:cNvCxnSpPr>
          <p:nvPr/>
        </p:nvCxnSpPr>
        <p:spPr bwMode="auto">
          <a:xfrm rot="16200000" flipH="1">
            <a:off x="1794091" y="5163116"/>
            <a:ext cx="289523" cy="8125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</p:spPr>
      </p:cxnSp>
      <p:sp>
        <p:nvSpPr>
          <p:cNvPr id="54" name="CaixaDeTexto 53"/>
          <p:cNvSpPr txBox="1"/>
          <p:nvPr/>
        </p:nvSpPr>
        <p:spPr>
          <a:xfrm>
            <a:off x="875969" y="4501319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C</a:t>
            </a:r>
            <a:r>
              <a:rPr lang="pt-BR" dirty="0" err="1" smtClean="0"/>
              <a:t>reate</a:t>
            </a:r>
            <a:r>
              <a:rPr lang="pt-BR" dirty="0" smtClean="0"/>
              <a:t>, </a:t>
            </a:r>
          </a:p>
          <a:p>
            <a:r>
              <a:rPr lang="pt-BR" b="1" dirty="0" smtClean="0"/>
              <a:t>U</a:t>
            </a:r>
            <a:r>
              <a:rPr lang="pt-BR" dirty="0" smtClean="0"/>
              <a:t>pdate ou </a:t>
            </a:r>
          </a:p>
          <a:p>
            <a:r>
              <a:rPr lang="pt-BR" b="1" dirty="0" smtClean="0"/>
              <a:t>D</a:t>
            </a:r>
            <a:r>
              <a:rPr lang="pt-BR" dirty="0" smtClean="0"/>
              <a:t>elete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2555776" y="47783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R</a:t>
            </a:r>
            <a:r>
              <a:rPr lang="pt-BR" dirty="0" err="1" smtClean="0"/>
              <a:t>ead</a:t>
            </a:r>
            <a:endParaRPr lang="pt-BR" dirty="0"/>
          </a:p>
        </p:txBody>
      </p:sp>
      <p:cxnSp>
        <p:nvCxnSpPr>
          <p:cNvPr id="57" name="AutoShape 7"/>
          <p:cNvCxnSpPr>
            <a:cxnSpLocks noChangeShapeType="1"/>
          </p:cNvCxnSpPr>
          <p:nvPr/>
        </p:nvCxnSpPr>
        <p:spPr bwMode="auto">
          <a:xfrm rot="5400000">
            <a:off x="2387734" y="5165724"/>
            <a:ext cx="618164" cy="438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576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928813"/>
            <a:ext cx="41719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Comunicação P x P Proibida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1329509" y="155836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Solução Inapropriada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928813"/>
            <a:ext cx="41719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928813"/>
            <a:ext cx="36099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Comunicação P x P Proibida</a:t>
            </a:r>
            <a:endParaRPr lang="pt-BR" dirty="0" smtClean="0"/>
          </a:p>
        </p:txBody>
      </p:sp>
      <p:sp>
        <p:nvSpPr>
          <p:cNvPr id="2" name="Retângulo 1"/>
          <p:cNvSpPr/>
          <p:nvPr/>
        </p:nvSpPr>
        <p:spPr>
          <a:xfrm>
            <a:off x="5991648" y="155836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Primeira Solução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29509" y="155836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Solução Inapropriada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928813"/>
            <a:ext cx="41719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Comunicação P x P Proibida</a:t>
            </a:r>
            <a:endParaRPr lang="pt-BR" dirty="0" smtClean="0"/>
          </a:p>
        </p:txBody>
      </p:sp>
      <p:sp>
        <p:nvSpPr>
          <p:cNvPr id="5" name="Retângulo 4"/>
          <p:cNvSpPr/>
          <p:nvPr/>
        </p:nvSpPr>
        <p:spPr>
          <a:xfrm>
            <a:off x="1329509" y="155836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Solução Inapropriada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28813"/>
            <a:ext cx="43719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928813"/>
            <a:ext cx="41719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Comunicação P x P Proibida</a:t>
            </a:r>
          </a:p>
        </p:txBody>
      </p:sp>
      <p:sp>
        <p:nvSpPr>
          <p:cNvPr id="2" name="Retângulo 1"/>
          <p:cNvSpPr/>
          <p:nvPr/>
        </p:nvSpPr>
        <p:spPr>
          <a:xfrm>
            <a:off x="5842947" y="1526659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Segunda Solução </a:t>
            </a:r>
          </a:p>
        </p:txBody>
      </p:sp>
      <p:sp>
        <p:nvSpPr>
          <p:cNvPr id="9" name="Retângulo 8"/>
          <p:cNvSpPr/>
          <p:nvPr/>
        </p:nvSpPr>
        <p:spPr>
          <a:xfrm>
            <a:off x="1329509" y="155836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Solução Inapropriada</a:t>
            </a:r>
            <a:endParaRPr lang="pt-BR" dirty="0"/>
          </a:p>
        </p:txBody>
      </p:sp>
      <p:sp>
        <p:nvSpPr>
          <p:cNvPr id="10" name="Explosão 1 9"/>
          <p:cNvSpPr/>
          <p:nvPr/>
        </p:nvSpPr>
        <p:spPr>
          <a:xfrm>
            <a:off x="7596336" y="3399531"/>
            <a:ext cx="417522" cy="47714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6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T</a:t>
            </a:r>
            <a:endParaRPr lang="pt-BR" sz="3200" dirty="0">
              <a:effectLst/>
              <a:ea typeface="Calibri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9572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DFD Essencial</a:t>
            </a:r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84" y="1032228"/>
            <a:ext cx="5349632" cy="5073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3668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3718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Descrição dos Processos de Negócio</a:t>
            </a: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251520" y="744379"/>
            <a:ext cx="8712968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Anotar Pedido</a:t>
            </a:r>
            <a:endParaRPr kumimoji="0" lang="pt-B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Evento: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Cliente faz pedido de livros.</a:t>
            </a: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Objetivo: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Anotar os pedidos realizados pelo cliente.</a:t>
            </a: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Trabalhadores Envolvidos:</a:t>
            </a: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Atendente</a:t>
            </a: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444500" marR="0" lvl="1" indent="-255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itchFamily="18" charset="2"/>
              <a:buChar char=""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Verifica se os livros contidos no pedido realizado pelo cliente podem ser atendidos.</a:t>
            </a: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901700" lvl="2" indent="-255588" eaLnBrk="0" hangingPunct="0">
              <a:buFont typeface="Courier New" pitchFamily="49" charset="0"/>
              <a:buChar char="o"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Se algum livro não puder ser atendido, informa ao cliente que o pedido foi recusado e finaliza.</a:t>
            </a: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444500" marR="0" lvl="1" indent="-255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itchFamily="18" charset="2"/>
              <a:buChar char=""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Verifica se a livraria já possui as informações do cliente.</a:t>
            </a: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901700" lvl="2" indent="-255588" eaLnBrk="0" hangingPunct="0">
              <a:buFont typeface="Courier New" pitchFamily="49" charset="0"/>
              <a:buChar char="o"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Se as informações do cliente não existirem, então elas são guardadas em Cliente, caso contrário atualiza as informações se necessário.</a:t>
            </a: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444500" marR="0" lvl="1" indent="-255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itchFamily="18" charset="2"/>
              <a:buChar char=""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Guarda o pedido do Cliente em Pedido.</a:t>
            </a:r>
          </a:p>
          <a:p>
            <a:pPr marL="444500" marR="0" lvl="1" indent="-255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itchFamily="18" charset="2"/>
              <a:buChar char=""/>
              <a:tabLst/>
            </a:pPr>
            <a:r>
              <a:rPr lang="pt-BR" sz="1200" dirty="0" smtClean="0">
                <a:latin typeface="Calibri" pitchFamily="34" charset="0"/>
                <a:cs typeface="Times New Roman" pitchFamily="18" charset="0"/>
              </a:rPr>
              <a:t>Informa ao cliente o número de seu pedido.</a:t>
            </a: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1" name="CaixaDeTexto 80"/>
          <p:cNvSpPr txBox="1"/>
          <p:nvPr/>
        </p:nvSpPr>
        <p:spPr>
          <a:xfrm>
            <a:off x="2123728" y="595101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pt-BR" dirty="0" smtClean="0"/>
          </a:p>
        </p:txBody>
      </p:sp>
      <p:grpSp>
        <p:nvGrpSpPr>
          <p:cNvPr id="82" name="Group 20"/>
          <p:cNvGrpSpPr>
            <a:grpSpLocks/>
          </p:cNvGrpSpPr>
          <p:nvPr/>
        </p:nvGrpSpPr>
        <p:grpSpPr bwMode="auto">
          <a:xfrm>
            <a:off x="3806216" y="6090539"/>
            <a:ext cx="1434816" cy="412007"/>
            <a:chOff x="3960" y="4910"/>
            <a:chExt cx="1396" cy="428"/>
          </a:xfrm>
        </p:grpSpPr>
        <p:sp>
          <p:nvSpPr>
            <p:cNvPr id="83" name="Rectangle 22"/>
            <p:cNvSpPr>
              <a:spLocks noChangeArrowheads="1"/>
            </p:cNvSpPr>
            <p:nvPr/>
          </p:nvSpPr>
          <p:spPr bwMode="auto">
            <a:xfrm>
              <a:off x="3960" y="4910"/>
              <a:ext cx="179" cy="4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84" name="Rectangle 21"/>
            <p:cNvSpPr>
              <a:spLocks noChangeArrowheads="1"/>
            </p:cNvSpPr>
            <p:nvPr/>
          </p:nvSpPr>
          <p:spPr bwMode="auto">
            <a:xfrm>
              <a:off x="5177" y="4910"/>
              <a:ext cx="179" cy="4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85" name="Grupo 84"/>
          <p:cNvGrpSpPr/>
          <p:nvPr/>
        </p:nvGrpSpPr>
        <p:grpSpPr>
          <a:xfrm>
            <a:off x="2249190" y="4654290"/>
            <a:ext cx="3114151" cy="1111227"/>
            <a:chOff x="2177182" y="4821104"/>
            <a:chExt cx="3114151" cy="1111227"/>
          </a:xfrm>
        </p:grpSpPr>
        <p:sp>
          <p:nvSpPr>
            <p:cNvPr id="86" name="Oval 31"/>
            <p:cNvSpPr>
              <a:spLocks noChangeArrowheads="1"/>
            </p:cNvSpPr>
            <p:nvPr/>
          </p:nvSpPr>
          <p:spPr bwMode="auto">
            <a:xfrm>
              <a:off x="4289223" y="4821104"/>
              <a:ext cx="1002110" cy="932791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tIns="108000"/>
            <a:lstStyle/>
            <a:p>
              <a:pPr algn="ctr">
                <a:spcBef>
                  <a:spcPct val="20000"/>
                </a:spcBef>
                <a:buClr>
                  <a:schemeClr val="bg2"/>
                </a:buClr>
                <a:buSzPct val="75000"/>
              </a:pPr>
              <a:r>
                <a:rPr lang="pt-BR" sz="1200" dirty="0"/>
                <a:t>Anotar </a:t>
              </a:r>
              <a:r>
                <a:rPr lang="pt-BR" sz="1200" noProof="1" smtClean="0"/>
                <a:t>Pedido</a:t>
              </a:r>
              <a:endParaRPr lang="pt-BR" sz="1200" noProof="1">
                <a:solidFill>
                  <a:schemeClr val="bg1"/>
                </a:solidFill>
              </a:endParaRPr>
            </a:p>
          </p:txBody>
        </p:sp>
        <p:sp>
          <p:nvSpPr>
            <p:cNvPr id="87" name="AutoShape 5"/>
            <p:cNvSpPr>
              <a:spLocks/>
            </p:cNvSpPr>
            <p:nvPr/>
          </p:nvSpPr>
          <p:spPr bwMode="auto">
            <a:xfrm flipH="1">
              <a:off x="2177182" y="5496258"/>
              <a:ext cx="1219930" cy="436073"/>
            </a:xfrm>
            <a:prstGeom prst="accentCallout1">
              <a:avLst>
                <a:gd name="adj1" fmla="val 16479"/>
                <a:gd name="adj2" fmla="val -4015"/>
                <a:gd name="adj3" fmla="val -18871"/>
                <a:gd name="adj4" fmla="val -7544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Processo de Negócio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88" name="Grupo 87"/>
          <p:cNvGrpSpPr/>
          <p:nvPr/>
        </p:nvGrpSpPr>
        <p:grpSpPr>
          <a:xfrm>
            <a:off x="1144712" y="5450868"/>
            <a:ext cx="3362982" cy="1051678"/>
            <a:chOff x="1072704" y="5617682"/>
            <a:chExt cx="3362982" cy="1051678"/>
          </a:xfrm>
        </p:grpSpPr>
        <p:grpSp>
          <p:nvGrpSpPr>
            <p:cNvPr id="89" name="Group 25"/>
            <p:cNvGrpSpPr>
              <a:grpSpLocks/>
            </p:cNvGrpSpPr>
            <p:nvPr/>
          </p:nvGrpSpPr>
          <p:grpSpPr bwMode="auto">
            <a:xfrm>
              <a:off x="2439175" y="6257353"/>
              <a:ext cx="1434816" cy="412007"/>
              <a:chOff x="3960" y="4910"/>
              <a:chExt cx="1396" cy="428"/>
            </a:xfrm>
          </p:grpSpPr>
          <p:sp>
            <p:nvSpPr>
              <p:cNvPr id="92" name="Rectangle 28"/>
              <p:cNvSpPr>
                <a:spLocks noChangeArrowheads="1"/>
              </p:cNvSpPr>
              <p:nvPr/>
            </p:nvSpPr>
            <p:spPr bwMode="auto">
              <a:xfrm>
                <a:off x="4113" y="4950"/>
                <a:ext cx="1080" cy="36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72000"/>
              <a:lstStyle/>
              <a:p>
                <a:pPr algn="ctr"/>
                <a:r>
                  <a:rPr lang="pt-BR" sz="1200" dirty="0">
                    <a:latin typeface="Verdana" pitchFamily="34" charset="0"/>
                    <a:ea typeface="Times New Roman" pitchFamily="18" charset="0"/>
                    <a:cs typeface="Arial" charset="0"/>
                  </a:rPr>
                  <a:t>Cliente</a:t>
                </a:r>
                <a:endParaRPr lang="pt-BR" sz="1200" dirty="0">
                  <a:ea typeface="Times New Roman" pitchFamily="18" charset="0"/>
                  <a:cs typeface="Arial" charset="0"/>
                </a:endParaRPr>
              </a:p>
            </p:txBody>
          </p:sp>
          <p:sp>
            <p:nvSpPr>
              <p:cNvPr id="93" name="Rectangle 27"/>
              <p:cNvSpPr>
                <a:spLocks noChangeArrowheads="1"/>
              </p:cNvSpPr>
              <p:nvPr/>
            </p:nvSpPr>
            <p:spPr bwMode="auto">
              <a:xfrm>
                <a:off x="3960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94" name="Rectangle 26"/>
              <p:cNvSpPr>
                <a:spLocks noChangeArrowheads="1"/>
              </p:cNvSpPr>
              <p:nvPr/>
            </p:nvSpPr>
            <p:spPr bwMode="auto">
              <a:xfrm>
                <a:off x="5177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</p:grpSp>
        <p:cxnSp>
          <p:nvCxnSpPr>
            <p:cNvPr id="90" name="AutoShape 24"/>
            <p:cNvCxnSpPr>
              <a:cxnSpLocks noChangeShapeType="1"/>
            </p:cNvCxnSpPr>
            <p:nvPr/>
          </p:nvCxnSpPr>
          <p:spPr bwMode="auto">
            <a:xfrm rot="16200000">
              <a:off x="3453979" y="5314633"/>
              <a:ext cx="678657" cy="1284756"/>
            </a:xfrm>
            <a:prstGeom prst="curvedConnector3">
              <a:avLst>
                <a:gd name="adj1" fmla="val 40000"/>
              </a:avLst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91" name="AutoShape 4"/>
            <p:cNvSpPr>
              <a:spLocks/>
            </p:cNvSpPr>
            <p:nvPr/>
          </p:nvSpPr>
          <p:spPr bwMode="auto">
            <a:xfrm flipH="1">
              <a:off x="1072704" y="6034022"/>
              <a:ext cx="996461" cy="519822"/>
            </a:xfrm>
            <a:prstGeom prst="accentCallout1">
              <a:avLst>
                <a:gd name="adj1" fmla="val 13788"/>
                <a:gd name="adj2" fmla="val -5686"/>
                <a:gd name="adj3" fmla="val 68676"/>
                <a:gd name="adj4" fmla="val -41977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Depósito de Dados</a:t>
              </a:r>
            </a:p>
          </p:txBody>
        </p:sp>
      </p:grpSp>
      <p:grpSp>
        <p:nvGrpSpPr>
          <p:cNvPr id="95" name="Grupo 94"/>
          <p:cNvGrpSpPr/>
          <p:nvPr/>
        </p:nvGrpSpPr>
        <p:grpSpPr>
          <a:xfrm>
            <a:off x="4177254" y="3787921"/>
            <a:ext cx="2959049" cy="866370"/>
            <a:chOff x="4105246" y="3954735"/>
            <a:chExt cx="2959049" cy="866370"/>
          </a:xfrm>
        </p:grpSpPr>
        <p:grpSp>
          <p:nvGrpSpPr>
            <p:cNvPr id="96" name="Grupo 95"/>
            <p:cNvGrpSpPr/>
            <p:nvPr/>
          </p:nvGrpSpPr>
          <p:grpSpPr>
            <a:xfrm>
              <a:off x="4105246" y="4214646"/>
              <a:ext cx="1282405" cy="606459"/>
              <a:chOff x="4105246" y="4214646"/>
              <a:chExt cx="1282405" cy="606459"/>
            </a:xfrm>
          </p:grpSpPr>
          <p:cxnSp>
            <p:nvCxnSpPr>
              <p:cNvPr id="98" name="AutoShape 30"/>
              <p:cNvCxnSpPr>
                <a:cxnSpLocks noChangeShapeType="1"/>
              </p:cNvCxnSpPr>
              <p:nvPr/>
            </p:nvCxnSpPr>
            <p:spPr bwMode="auto">
              <a:xfrm>
                <a:off x="4105246" y="4214646"/>
                <a:ext cx="685546" cy="606459"/>
              </a:xfrm>
              <a:prstGeom prst="curvedConnector2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9" name="Text Box 29"/>
              <p:cNvSpPr txBox="1">
                <a:spLocks noChangeArrowheads="1"/>
              </p:cNvSpPr>
              <p:nvPr/>
            </p:nvSpPr>
            <p:spPr bwMode="auto">
              <a:xfrm>
                <a:off x="4215954" y="4383360"/>
                <a:ext cx="1171697" cy="21431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pt-BR" sz="1200" dirty="0" smtClean="0">
                    <a:latin typeface="Verdana" pitchFamily="34" charset="0"/>
                    <a:ea typeface="Times New Roman" pitchFamily="18" charset="0"/>
                    <a:cs typeface="Arial" charset="0"/>
                  </a:rPr>
                  <a:t>pedido</a:t>
                </a:r>
                <a:endParaRPr lang="pt-BR" sz="1200" dirty="0">
                  <a:ea typeface="Times New Roman" pitchFamily="18" charset="0"/>
                  <a:cs typeface="Arial" charset="0"/>
                </a:endParaRPr>
              </a:p>
            </p:txBody>
          </p:sp>
        </p:grpSp>
        <p:sp>
          <p:nvSpPr>
            <p:cNvPr id="97" name="AutoShape 3"/>
            <p:cNvSpPr>
              <a:spLocks/>
            </p:cNvSpPr>
            <p:nvPr/>
          </p:nvSpPr>
          <p:spPr bwMode="auto">
            <a:xfrm>
              <a:off x="5769261" y="3954735"/>
              <a:ext cx="1295034" cy="519822"/>
            </a:xfrm>
            <a:prstGeom prst="accentCallout1">
              <a:avLst>
                <a:gd name="adj1" fmla="val 35776"/>
                <a:gd name="adj2" fmla="val -1678"/>
                <a:gd name="adj3" fmla="val 75847"/>
                <a:gd name="adj4" fmla="val -51958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200" dirty="0" smtClean="0">
                  <a:latin typeface="Verdana" pitchFamily="34" charset="0"/>
                  <a:ea typeface="Times New Roman" pitchFamily="18" charset="0"/>
                  <a:cs typeface="Arial" charset="0"/>
                </a:rPr>
                <a:t>Estímulo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100" name="Grupo 99"/>
          <p:cNvGrpSpPr/>
          <p:nvPr/>
        </p:nvGrpSpPr>
        <p:grpSpPr>
          <a:xfrm>
            <a:off x="5363340" y="4654290"/>
            <a:ext cx="3067997" cy="1848256"/>
            <a:chOff x="5291332" y="4821104"/>
            <a:chExt cx="3067997" cy="1848256"/>
          </a:xfrm>
        </p:grpSpPr>
        <p:grpSp>
          <p:nvGrpSpPr>
            <p:cNvPr id="101" name="Group 8"/>
            <p:cNvGrpSpPr>
              <a:grpSpLocks/>
            </p:cNvGrpSpPr>
            <p:nvPr/>
          </p:nvGrpSpPr>
          <p:grpSpPr bwMode="auto">
            <a:xfrm>
              <a:off x="6324275" y="6257353"/>
              <a:ext cx="1434816" cy="412007"/>
              <a:chOff x="3960" y="4910"/>
              <a:chExt cx="1396" cy="428"/>
            </a:xfrm>
          </p:grpSpPr>
          <p:sp>
            <p:nvSpPr>
              <p:cNvPr id="104" name="Rectangle 11"/>
              <p:cNvSpPr>
                <a:spLocks noChangeArrowheads="1"/>
              </p:cNvSpPr>
              <p:nvPr/>
            </p:nvSpPr>
            <p:spPr bwMode="auto">
              <a:xfrm>
                <a:off x="4113" y="4950"/>
                <a:ext cx="1080" cy="36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72000"/>
              <a:lstStyle/>
              <a:p>
                <a:pPr algn="ctr"/>
                <a:r>
                  <a:rPr lang="pt-BR" sz="1200" dirty="0" smtClean="0">
                    <a:latin typeface="Verdana" pitchFamily="34" charset="0"/>
                    <a:ea typeface="Times New Roman" pitchFamily="18" charset="0"/>
                    <a:cs typeface="Arial" charset="0"/>
                  </a:rPr>
                  <a:t>Pedido</a:t>
                </a:r>
                <a:endParaRPr lang="pt-BR" sz="1200" dirty="0">
                  <a:ea typeface="Times New Roman" pitchFamily="18" charset="0"/>
                  <a:cs typeface="Arial" charset="0"/>
                </a:endParaRPr>
              </a:p>
            </p:txBody>
          </p:sp>
          <p:sp>
            <p:nvSpPr>
              <p:cNvPr id="105" name="Rectangle 10"/>
              <p:cNvSpPr>
                <a:spLocks noChangeArrowheads="1"/>
              </p:cNvSpPr>
              <p:nvPr/>
            </p:nvSpPr>
            <p:spPr bwMode="auto">
              <a:xfrm>
                <a:off x="3960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  <p:sp>
            <p:nvSpPr>
              <p:cNvPr id="106" name="Rectangle 9"/>
              <p:cNvSpPr>
                <a:spLocks noChangeArrowheads="1"/>
              </p:cNvSpPr>
              <p:nvPr/>
            </p:nvSpPr>
            <p:spPr bwMode="auto">
              <a:xfrm>
                <a:off x="5177" y="4910"/>
                <a:ext cx="179" cy="42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 sz="1200"/>
              </a:p>
            </p:txBody>
          </p:sp>
        </p:grpSp>
        <p:cxnSp>
          <p:nvCxnSpPr>
            <p:cNvPr id="102" name="AutoShape 7"/>
            <p:cNvCxnSpPr>
              <a:cxnSpLocks noChangeShapeType="1"/>
            </p:cNvCxnSpPr>
            <p:nvPr/>
          </p:nvCxnSpPr>
          <p:spPr bwMode="auto">
            <a:xfrm>
              <a:off x="5291332" y="5287982"/>
              <a:ext cx="1745212" cy="1007877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103" name="AutoShape 2"/>
            <p:cNvSpPr>
              <a:spLocks/>
            </p:cNvSpPr>
            <p:nvPr/>
          </p:nvSpPr>
          <p:spPr bwMode="auto">
            <a:xfrm>
              <a:off x="6879290" y="4821104"/>
              <a:ext cx="1480039" cy="519822"/>
            </a:xfrm>
            <a:prstGeom prst="accentCallout1">
              <a:avLst>
                <a:gd name="adj1" fmla="val 33333"/>
                <a:gd name="adj2" fmla="val -8333"/>
                <a:gd name="adj3" fmla="val 130093"/>
                <a:gd name="adj4" fmla="val -39583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Fluxo de Dados Não Identificado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107" name="Grupo 106"/>
          <p:cNvGrpSpPr/>
          <p:nvPr/>
        </p:nvGrpSpPr>
        <p:grpSpPr>
          <a:xfrm>
            <a:off x="2011110" y="3284984"/>
            <a:ext cx="3325212" cy="1367468"/>
            <a:chOff x="1939102" y="3451798"/>
            <a:chExt cx="3325212" cy="1367468"/>
          </a:xfrm>
        </p:grpSpPr>
        <p:sp>
          <p:nvSpPr>
            <p:cNvPr id="108" name="Rectangle 32"/>
            <p:cNvSpPr>
              <a:spLocks noChangeArrowheads="1"/>
            </p:cNvSpPr>
            <p:nvPr/>
          </p:nvSpPr>
          <p:spPr bwMode="auto">
            <a:xfrm>
              <a:off x="3179194" y="3954735"/>
              <a:ext cx="926052" cy="51982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08000"/>
            <a:lstStyle/>
            <a:p>
              <a:pPr algn="ctr"/>
              <a:r>
                <a:rPr lang="pt-BR" sz="1200">
                  <a:latin typeface="Verdana" pitchFamily="34" charset="0"/>
                  <a:ea typeface="Times New Roman" pitchFamily="18" charset="0"/>
                  <a:cs typeface="Arial" charset="0"/>
                </a:rPr>
                <a:t>Cliente</a:t>
              </a:r>
              <a:endParaRPr lang="pt-BR" sz="1200"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109" name="AutoShape 6"/>
            <p:cNvSpPr>
              <a:spLocks/>
            </p:cNvSpPr>
            <p:nvPr/>
          </p:nvSpPr>
          <p:spPr bwMode="auto">
            <a:xfrm flipH="1">
              <a:off x="4339289" y="3451798"/>
              <a:ext cx="925025" cy="519822"/>
            </a:xfrm>
            <a:prstGeom prst="accentCallout1">
              <a:avLst>
                <a:gd name="adj1" fmla="val 21117"/>
                <a:gd name="adj2" fmla="val 110231"/>
                <a:gd name="adj3" fmla="val 117331"/>
                <a:gd name="adj4" fmla="val 157717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Entidade Externa</a:t>
              </a:r>
              <a:endParaRPr lang="pt-BR" sz="1200" dirty="0"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110" name="AutoShape 7"/>
            <p:cNvSpPr>
              <a:spLocks noChangeArrowheads="1"/>
            </p:cNvSpPr>
            <p:nvPr/>
          </p:nvSpPr>
          <p:spPr bwMode="auto">
            <a:xfrm rot="20849723">
              <a:off x="1939102" y="3593716"/>
              <a:ext cx="1655763" cy="1225550"/>
            </a:xfrm>
            <a:prstGeom prst="irregularSeal2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sz="1200" dirty="0"/>
                <a:t>Cliente </a:t>
              </a:r>
            </a:p>
            <a:p>
              <a:pPr algn="ctr"/>
              <a:r>
                <a:rPr lang="pt-BR" sz="1200" dirty="0"/>
                <a:t>faz pedido </a:t>
              </a:r>
            </a:p>
            <a:p>
              <a:pPr algn="ctr"/>
              <a:r>
                <a:rPr lang="pt-BR" sz="1200" dirty="0"/>
                <a:t>de livros</a:t>
              </a:r>
            </a:p>
          </p:txBody>
        </p:sp>
      </p:grpSp>
      <p:grpSp>
        <p:nvGrpSpPr>
          <p:cNvPr id="111" name="Grupo 110"/>
          <p:cNvGrpSpPr/>
          <p:nvPr/>
        </p:nvGrpSpPr>
        <p:grpSpPr>
          <a:xfrm>
            <a:off x="1311998" y="4307743"/>
            <a:ext cx="3049233" cy="1021701"/>
            <a:chOff x="1239990" y="4474557"/>
            <a:chExt cx="3049233" cy="1021701"/>
          </a:xfrm>
        </p:grpSpPr>
        <p:grpSp>
          <p:nvGrpSpPr>
            <p:cNvPr id="112" name="Grupo 111"/>
            <p:cNvGrpSpPr/>
            <p:nvPr/>
          </p:nvGrpSpPr>
          <p:grpSpPr>
            <a:xfrm>
              <a:off x="3203848" y="4474557"/>
              <a:ext cx="1085375" cy="813424"/>
              <a:chOff x="3203848" y="4474557"/>
              <a:chExt cx="1085375" cy="813424"/>
            </a:xfrm>
          </p:grpSpPr>
          <p:cxnSp>
            <p:nvCxnSpPr>
              <p:cNvPr id="114" name="AutoShape 13"/>
              <p:cNvCxnSpPr>
                <a:cxnSpLocks noChangeShapeType="1"/>
              </p:cNvCxnSpPr>
              <p:nvPr/>
            </p:nvCxnSpPr>
            <p:spPr bwMode="auto">
              <a:xfrm rot="10800000">
                <a:off x="3642735" y="4474557"/>
                <a:ext cx="646488" cy="813424"/>
              </a:xfrm>
              <a:prstGeom prst="curvedConnector2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15" name="Text Box 12"/>
              <p:cNvSpPr txBox="1">
                <a:spLocks noChangeArrowheads="1"/>
              </p:cNvSpPr>
              <p:nvPr/>
            </p:nvSpPr>
            <p:spPr bwMode="auto">
              <a:xfrm>
                <a:off x="3203848" y="4747942"/>
                <a:ext cx="847938" cy="38929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/>
              <a:lstStyle/>
              <a:p>
                <a:pPr algn="ctr"/>
                <a:r>
                  <a:rPr lang="pt-BR" sz="1200" dirty="0" smtClean="0">
                    <a:latin typeface="Verdana" pitchFamily="34" charset="0"/>
                    <a:cs typeface="Arial" charset="0"/>
                  </a:rPr>
                  <a:t>(recusa | </a:t>
                </a:r>
              </a:p>
              <a:p>
                <a:pPr algn="ctr"/>
                <a:r>
                  <a:rPr lang="pt-BR" sz="1200" dirty="0" err="1" smtClean="0">
                    <a:latin typeface="Verdana" pitchFamily="34" charset="0"/>
                    <a:cs typeface="Arial" charset="0"/>
                  </a:rPr>
                  <a:t>nro</a:t>
                </a:r>
                <a:r>
                  <a:rPr lang="pt-BR" sz="1200" dirty="0" smtClean="0">
                    <a:latin typeface="Verdana" pitchFamily="34" charset="0"/>
                    <a:cs typeface="Arial" charset="0"/>
                  </a:rPr>
                  <a:t> pedido)</a:t>
                </a:r>
                <a:endParaRPr lang="pt-BR" sz="1200" dirty="0">
                  <a:cs typeface="Arial" charset="0"/>
                </a:endParaRPr>
              </a:p>
            </p:txBody>
          </p:sp>
        </p:grpSp>
        <p:sp>
          <p:nvSpPr>
            <p:cNvPr id="113" name="AutoShape 4"/>
            <p:cNvSpPr>
              <a:spLocks/>
            </p:cNvSpPr>
            <p:nvPr/>
          </p:nvSpPr>
          <p:spPr bwMode="auto">
            <a:xfrm flipH="1">
              <a:off x="1239990" y="4976436"/>
              <a:ext cx="996461" cy="519822"/>
            </a:xfrm>
            <a:prstGeom prst="accentCallout1">
              <a:avLst>
                <a:gd name="adj1" fmla="val 28446"/>
                <a:gd name="adj2" fmla="val 1961"/>
                <a:gd name="adj3" fmla="val 4580"/>
                <a:gd name="adj4" fmla="val -88309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pt-BR" sz="1200" dirty="0" smtClean="0">
                  <a:latin typeface="Verdana" pitchFamily="34" charset="0"/>
                  <a:ea typeface="Times New Roman" pitchFamily="18" charset="0"/>
                  <a:cs typeface="Arial" charset="0"/>
                </a:rPr>
                <a:t>Resposta</a:t>
              </a:r>
              <a:endParaRPr lang="pt-BR" sz="1200" dirty="0">
                <a:latin typeface="Verdana" pitchFamily="34" charset="0"/>
                <a:ea typeface="Times New Roman" pitchFamily="18" charset="0"/>
                <a:cs typeface="Arial" charset="0"/>
              </a:endParaRPr>
            </a:p>
          </p:txBody>
        </p:sp>
      </p:grpSp>
      <p:grpSp>
        <p:nvGrpSpPr>
          <p:cNvPr id="116" name="Grupo 115"/>
          <p:cNvGrpSpPr/>
          <p:nvPr/>
        </p:nvGrpSpPr>
        <p:grpSpPr>
          <a:xfrm>
            <a:off x="4430837" y="5530286"/>
            <a:ext cx="2149423" cy="972260"/>
            <a:chOff x="4358829" y="5697100"/>
            <a:chExt cx="2149423" cy="972260"/>
          </a:xfrm>
        </p:grpSpPr>
        <p:grpSp>
          <p:nvGrpSpPr>
            <p:cNvPr id="117" name="Grupo 116"/>
            <p:cNvGrpSpPr/>
            <p:nvPr/>
          </p:nvGrpSpPr>
          <p:grpSpPr>
            <a:xfrm>
              <a:off x="4358829" y="5740676"/>
              <a:ext cx="1434816" cy="928684"/>
              <a:chOff x="4358829" y="5740676"/>
              <a:chExt cx="1434816" cy="928684"/>
            </a:xfrm>
          </p:grpSpPr>
          <p:grpSp>
            <p:nvGrpSpPr>
              <p:cNvPr id="119" name="Group 15"/>
              <p:cNvGrpSpPr>
                <a:grpSpLocks/>
              </p:cNvGrpSpPr>
              <p:nvPr/>
            </p:nvGrpSpPr>
            <p:grpSpPr bwMode="auto">
              <a:xfrm>
                <a:off x="4358829" y="6257353"/>
                <a:ext cx="1434816" cy="412007"/>
                <a:chOff x="3960" y="4910"/>
                <a:chExt cx="1396" cy="428"/>
              </a:xfrm>
            </p:grpSpPr>
            <p:sp>
              <p:nvSpPr>
                <p:cNvPr id="121" name="Rectangle 18"/>
                <p:cNvSpPr>
                  <a:spLocks noChangeArrowheads="1"/>
                </p:cNvSpPr>
                <p:nvPr/>
              </p:nvSpPr>
              <p:spPr bwMode="auto">
                <a:xfrm>
                  <a:off x="4104" y="4950"/>
                  <a:ext cx="1080" cy="360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tIns="72000"/>
                <a:lstStyle/>
                <a:p>
                  <a:pPr algn="ctr"/>
                  <a:r>
                    <a:rPr lang="pt-BR" sz="1200" dirty="0" smtClean="0">
                      <a:latin typeface="Verdana" pitchFamily="34" charset="0"/>
                      <a:ea typeface="Times New Roman" pitchFamily="18" charset="0"/>
                      <a:cs typeface="Arial" charset="0"/>
                    </a:rPr>
                    <a:t>Livro</a:t>
                  </a:r>
                  <a:endParaRPr lang="pt-BR" sz="1200" dirty="0">
                    <a:ea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122" name="Rectangle 17"/>
                <p:cNvSpPr>
                  <a:spLocks noChangeArrowheads="1"/>
                </p:cNvSpPr>
                <p:nvPr/>
              </p:nvSpPr>
              <p:spPr bwMode="auto">
                <a:xfrm>
                  <a:off x="3960" y="4910"/>
                  <a:ext cx="179" cy="42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 sz="1200"/>
                </a:p>
              </p:txBody>
            </p:sp>
            <p:sp>
              <p:nvSpPr>
                <p:cNvPr id="123" name="Rectangle 16"/>
                <p:cNvSpPr>
                  <a:spLocks noChangeArrowheads="1"/>
                </p:cNvSpPr>
                <p:nvPr/>
              </p:nvSpPr>
              <p:spPr bwMode="auto">
                <a:xfrm>
                  <a:off x="5177" y="4910"/>
                  <a:ext cx="179" cy="42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 sz="1200"/>
                </a:p>
              </p:txBody>
            </p:sp>
          </p:grpSp>
          <p:cxnSp>
            <p:nvCxnSpPr>
              <p:cNvPr id="120" name="AutoShape 14"/>
              <p:cNvCxnSpPr>
                <a:cxnSpLocks noChangeShapeType="1"/>
              </p:cNvCxnSpPr>
              <p:nvPr/>
            </p:nvCxnSpPr>
            <p:spPr bwMode="auto">
              <a:xfrm rot="16200000" flipH="1">
                <a:off x="4684276" y="5915291"/>
                <a:ext cx="549253" cy="200023"/>
              </a:xfrm>
              <a:prstGeom prst="curvedConnector3">
                <a:avLst>
                  <a:gd name="adj1" fmla="val 60000"/>
                </a:avLst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</p:cxnSp>
        </p:grpSp>
        <p:sp>
          <p:nvSpPr>
            <p:cNvPr id="118" name="AutoShape 4"/>
            <p:cNvSpPr>
              <a:spLocks/>
            </p:cNvSpPr>
            <p:nvPr/>
          </p:nvSpPr>
          <p:spPr bwMode="auto">
            <a:xfrm flipH="1">
              <a:off x="5511791" y="5697100"/>
              <a:ext cx="996461" cy="519822"/>
            </a:xfrm>
            <a:prstGeom prst="accentCallout1">
              <a:avLst>
                <a:gd name="adj1" fmla="val 13788"/>
                <a:gd name="adj2" fmla="val 105196"/>
                <a:gd name="adj3" fmla="val 117539"/>
                <a:gd name="adj4" fmla="val 124984"/>
              </a:avLst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200" dirty="0">
                  <a:latin typeface="Verdana" pitchFamily="34" charset="0"/>
                  <a:ea typeface="Times New Roman" pitchFamily="18" charset="0"/>
                  <a:cs typeface="Arial" charset="0"/>
                </a:rPr>
                <a:t>Depósito de Dados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Verdade Relativa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27353" y="5131058"/>
            <a:ext cx="4296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Modelo reflete apenas o Mundo conhecido pelo Especialista de Negócio</a:t>
            </a:r>
            <a:r>
              <a:rPr lang="pt-BR" dirty="0" smtClean="0"/>
              <a:t>.</a:t>
            </a:r>
          </a:p>
          <a:p>
            <a:pPr algn="ctr"/>
            <a:r>
              <a:rPr lang="pt-BR" dirty="0">
                <a:sym typeface="Symbol"/>
              </a:rPr>
              <a:t></a:t>
            </a:r>
            <a:endParaRPr lang="pt-BR" dirty="0"/>
          </a:p>
          <a:p>
            <a:pPr algn="ctr"/>
            <a:r>
              <a:rPr lang="pt-BR" dirty="0" smtClean="0"/>
              <a:t>O Analista de Negócio não deve influenciar o modelo com o seu “ideal de solução”!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74661" y="1076567"/>
            <a:ext cx="4448888" cy="2940555"/>
            <a:chOff x="35496" y="2293426"/>
            <a:chExt cx="4448888" cy="2940555"/>
          </a:xfrm>
        </p:grpSpPr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0510" y="3350953"/>
              <a:ext cx="2283192" cy="1283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CaixaDeTexto 12"/>
            <p:cNvSpPr txBox="1"/>
            <p:nvPr/>
          </p:nvSpPr>
          <p:spPr>
            <a:xfrm>
              <a:off x="1641565" y="4649206"/>
              <a:ext cx="1334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smtClean="0"/>
                <a:t>Especialista </a:t>
              </a:r>
            </a:p>
            <a:p>
              <a:pPr algn="ctr"/>
              <a:r>
                <a:rPr lang="pt-BR" sz="1600" dirty="0" smtClean="0"/>
                <a:t>de Negócio</a:t>
              </a:r>
              <a:endParaRPr lang="pt-BR" sz="1600" dirty="0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3264178" y="4649206"/>
              <a:ext cx="1220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smtClean="0"/>
                <a:t>Analista </a:t>
              </a:r>
            </a:p>
            <a:p>
              <a:pPr algn="ctr"/>
              <a:r>
                <a:rPr lang="pt-BR" sz="1600" dirty="0" smtClean="0"/>
                <a:t>de Negócio</a:t>
              </a:r>
              <a:endParaRPr lang="pt-BR" sz="1600" dirty="0"/>
            </a:p>
          </p:txBody>
        </p:sp>
        <p:sp>
          <p:nvSpPr>
            <p:cNvPr id="27" name="Texto explicativo em forma de nuvem 26"/>
            <p:cNvSpPr/>
            <p:nvPr/>
          </p:nvSpPr>
          <p:spPr>
            <a:xfrm>
              <a:off x="35496" y="2293426"/>
              <a:ext cx="1885014" cy="1412746"/>
            </a:xfrm>
            <a:prstGeom prst="cloudCallout">
              <a:avLst>
                <a:gd name="adj1" fmla="val 59245"/>
                <a:gd name="adj2" fmla="val 6763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Mundo</a:t>
              </a:r>
              <a:endParaRPr lang="pt-BR" dirty="0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4335192" y="993526"/>
            <a:ext cx="2542283" cy="2229019"/>
            <a:chOff x="4296027" y="2210385"/>
            <a:chExt cx="2542283" cy="2229019"/>
          </a:xfrm>
        </p:grpSpPr>
        <p:grpSp>
          <p:nvGrpSpPr>
            <p:cNvPr id="4" name="Grupo 3"/>
            <p:cNvGrpSpPr/>
            <p:nvPr/>
          </p:nvGrpSpPr>
          <p:grpSpPr>
            <a:xfrm>
              <a:off x="4296027" y="2293426"/>
              <a:ext cx="2542283" cy="2145978"/>
              <a:chOff x="4296027" y="2293426"/>
              <a:chExt cx="2542283" cy="2145978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3737" y="2293426"/>
                <a:ext cx="1804573" cy="2145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" name="Seta para baixo 19"/>
              <p:cNvSpPr/>
              <p:nvPr/>
            </p:nvSpPr>
            <p:spPr>
              <a:xfrm rot="3429125" flipV="1">
                <a:off x="4298313" y="3771622"/>
                <a:ext cx="484632" cy="489204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" name="CaixaDeTexto 2"/>
            <p:cNvSpPr txBox="1"/>
            <p:nvPr/>
          </p:nvSpPr>
          <p:spPr>
            <a:xfrm>
              <a:off x="5490175" y="2210385"/>
              <a:ext cx="105888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200" dirty="0" smtClean="0"/>
                <a:t>A Solução</a:t>
              </a:r>
              <a:endParaRPr lang="pt-BR" sz="1200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4335191" y="3225820"/>
            <a:ext cx="2732991" cy="2270774"/>
            <a:chOff x="4296026" y="4442679"/>
            <a:chExt cx="2732991" cy="2270774"/>
          </a:xfrm>
        </p:grpSpPr>
        <p:grpSp>
          <p:nvGrpSpPr>
            <p:cNvPr id="6" name="Grupo 5"/>
            <p:cNvGrpSpPr/>
            <p:nvPr/>
          </p:nvGrpSpPr>
          <p:grpSpPr>
            <a:xfrm>
              <a:off x="4296026" y="4442679"/>
              <a:ext cx="2732991" cy="2270774"/>
              <a:chOff x="4296026" y="4442679"/>
              <a:chExt cx="2732991" cy="2270774"/>
            </a:xfrm>
          </p:grpSpPr>
          <p:pic>
            <p:nvPicPr>
              <p:cNvPr id="410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3029" y="4634622"/>
                <a:ext cx="2185988" cy="20788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Seta para baixo 20"/>
              <p:cNvSpPr/>
              <p:nvPr/>
            </p:nvSpPr>
            <p:spPr>
              <a:xfrm rot="18170875">
                <a:off x="4298312" y="4440393"/>
                <a:ext cx="484632" cy="489204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CaixaDeTexto 13"/>
            <p:cNvSpPr txBox="1"/>
            <p:nvPr/>
          </p:nvSpPr>
          <p:spPr>
            <a:xfrm>
              <a:off x="5036891" y="4546495"/>
              <a:ext cx="17908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200" dirty="0" smtClean="0"/>
                <a:t>Seu “Ideal de Solução“</a:t>
              </a:r>
              <a:endParaRPr lang="pt-BR" sz="1200" dirty="0"/>
            </a:p>
          </p:txBody>
        </p:sp>
      </p:grpSp>
      <p:pic>
        <p:nvPicPr>
          <p:cNvPr id="15" name="Picture 3" descr="C:\Users\otakai\AppData\Local\Microsoft\Windows\Temporary Internet Files\Content.IE5\B9VOXXUS\MC900205484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73" y="1219604"/>
            <a:ext cx="1098662" cy="109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ta para baixo 15"/>
          <p:cNvSpPr/>
          <p:nvPr/>
        </p:nvSpPr>
        <p:spPr>
          <a:xfrm rot="16200000">
            <a:off x="7253685" y="1521572"/>
            <a:ext cx="484632" cy="4892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827512" y="2349368"/>
            <a:ext cx="1208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Requisitos </a:t>
            </a:r>
          </a:p>
          <a:p>
            <a:pPr algn="ctr"/>
            <a:r>
              <a:rPr lang="pt-BR" sz="1200" dirty="0" smtClean="0"/>
              <a:t>do Sistema de </a:t>
            </a:r>
          </a:p>
          <a:p>
            <a:pPr algn="ctr"/>
            <a:r>
              <a:rPr lang="pt-BR" sz="1200" dirty="0" smtClean="0"/>
              <a:t>Uma Solução</a:t>
            </a:r>
            <a:endParaRPr lang="pt-BR" sz="1200" dirty="0"/>
          </a:p>
        </p:txBody>
      </p: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82" y="2149556"/>
            <a:ext cx="906886" cy="70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58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Descrevendo Fluxo de Dados</a:t>
            </a: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4355976" y="819668"/>
            <a:ext cx="4447886" cy="2890535"/>
          </a:xfrm>
          <a:prstGeom prst="rect">
            <a:avLst/>
          </a:prstGeom>
          <a:noFill/>
          <a:ln w="25400">
            <a:solidFill>
              <a:srgbClr val="FC0128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algn="l">
              <a:defRPr/>
            </a:pP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Relatório-de-Salários</a:t>
            </a: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=</a:t>
            </a: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endParaRPr lang="pt-BR" sz="1400" dirty="0" smtClean="0"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algn="l">
              <a:defRPr/>
            </a:pPr>
            <a:r>
              <a:rPr lang="pt-BR" sz="1400" b="1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{</a:t>
            </a:r>
          </a:p>
          <a:p>
            <a:pPr algn="l">
              <a:defRPr/>
            </a:pP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Nome-da-Empresa </a:t>
            </a: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endParaRPr lang="pt-BR" sz="1400" dirty="0" smtClean="0"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algn="l">
              <a:defRPr/>
            </a:pP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Data-do-Relatório </a:t>
            </a:r>
            <a:r>
              <a:rPr lang="pt-BR" sz="1400" b="1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+ </a:t>
            </a:r>
          </a:p>
          <a:p>
            <a:pPr algn="l">
              <a:defRPr/>
            </a:pP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b="1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{</a:t>
            </a:r>
          </a:p>
          <a:p>
            <a:pPr algn="l">
              <a:defRPr/>
            </a:pP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b="1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Código-da-Categoria </a:t>
            </a: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endParaRPr lang="pt-BR" sz="1400" dirty="0" smtClean="0"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algn="l">
              <a:defRPr/>
            </a:pP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	Número-de-Empregados </a:t>
            </a: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endParaRPr lang="pt-BR" sz="1400" dirty="0" smtClean="0"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algn="l">
              <a:defRPr/>
            </a:pP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	Salário-Médio</a:t>
            </a:r>
          </a:p>
          <a:p>
            <a:pPr algn="l">
              <a:defRPr/>
            </a:pP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b="1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}</a:t>
            </a:r>
            <a:r>
              <a:rPr lang="pt-BR" sz="14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algn="l">
              <a:defRPr/>
            </a:pP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	Total-de-Empregados </a:t>
            </a: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+</a:t>
            </a: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endParaRPr lang="pt-BR" sz="1400" dirty="0" smtClean="0"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algn="l">
              <a:defRPr/>
            </a:pP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Salário-Médio-Geral</a:t>
            </a:r>
            <a:r>
              <a:rPr lang="pt-BR" sz="1400" b="1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+ </a:t>
            </a:r>
            <a:endParaRPr lang="pt-BR" sz="1400" b="1" dirty="0" smtClean="0"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algn="l">
              <a:defRPr/>
            </a:pPr>
            <a:r>
              <a:rPr lang="pt-BR" sz="1400" b="1" dirty="0"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pt-BR" sz="1400" b="1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pt-BR" sz="1400" dirty="0">
                <a:latin typeface="+mn-lt"/>
                <a:ea typeface="Arial Unicode MS" pitchFamily="34" charset="-128"/>
                <a:cs typeface="Arial Unicode MS" pitchFamily="34" charset="-128"/>
              </a:rPr>
              <a:t>Total-de-Horas-Extras</a:t>
            </a:r>
            <a:r>
              <a:rPr lang="pt-BR" sz="1400" b="1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)</a:t>
            </a:r>
          </a:p>
          <a:p>
            <a:pPr algn="l">
              <a:defRPr/>
            </a:pPr>
            <a:r>
              <a:rPr lang="pt-BR" sz="1400" b="1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}</a:t>
            </a:r>
            <a:endParaRPr lang="pt-BR" sz="1400" b="1" dirty="0"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755576" y="4987865"/>
            <a:ext cx="3394853" cy="11054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defTabSz="217488">
              <a:defRPr/>
            </a:pPr>
            <a:r>
              <a:rPr lang="pt-BR" b="1" dirty="0">
                <a:latin typeface="+mn-lt"/>
                <a:ea typeface="Arial Unicode MS" pitchFamily="34" charset="-128"/>
                <a:cs typeface="Arial Unicode MS" pitchFamily="34" charset="-128"/>
              </a:rPr>
              <a:t>Observação:	</a:t>
            </a:r>
            <a:r>
              <a:rPr lang="pt-BR" sz="16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Os 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fluxos de Dados que consultam ou atualizam depósitos </a:t>
            </a:r>
            <a:r>
              <a:rPr lang="pt-BR" sz="16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de dados </a:t>
            </a:r>
            <a:r>
              <a:rPr lang="pt-BR" sz="1600" b="1" dirty="0">
                <a:latin typeface="+mn-lt"/>
                <a:ea typeface="Arial Unicode MS" pitchFamily="34" charset="-128"/>
                <a:cs typeface="Arial Unicode MS" pitchFamily="34" charset="-128"/>
              </a:rPr>
              <a:t>não</a:t>
            </a:r>
            <a:r>
              <a:rPr lang="pt-BR" sz="1600" dirty="0">
                <a:latin typeface="+mn-lt"/>
                <a:ea typeface="Arial Unicode MS" pitchFamily="34" charset="-128"/>
                <a:cs typeface="Arial Unicode MS" pitchFamily="34" charset="-128"/>
              </a:rPr>
              <a:t> precisam ser especificados ou ter um </a:t>
            </a:r>
            <a:r>
              <a:rPr lang="pt-BR" sz="1600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nome.</a:t>
            </a:r>
            <a:endParaRPr lang="pt-BR" sz="1600" dirty="0"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4363987" y="3789040"/>
            <a:ext cx="4456484" cy="2285399"/>
            <a:chOff x="5652120" y="1340768"/>
            <a:chExt cx="2674263" cy="2285399"/>
          </a:xfrm>
        </p:grpSpPr>
        <p:graphicFrame>
          <p:nvGraphicFramePr>
            <p:cNvPr id="4" name="Group 33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29242465"/>
                </p:ext>
              </p:extLst>
            </p:nvPr>
          </p:nvGraphicFramePr>
          <p:xfrm>
            <a:off x="5652121" y="1340768"/>
            <a:ext cx="2674262" cy="1981440"/>
          </p:xfrm>
          <a:graphic>
            <a:graphicData uri="http://schemas.openxmlformats.org/drawingml/2006/table">
              <a:tbl>
                <a:tblPr>
                  <a:tableStyleId>{BC89EF96-8CEA-46FF-86C4-4CE0E7609802}</a:tableStyleId>
                </a:tblPr>
                <a:tblGrid>
                  <a:gridCol w="1038776"/>
                  <a:gridCol w="3417706"/>
                </a:tblGrid>
                <a:tr h="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dirty="0" smtClean="0">
                            <a:ln>
                              <a:noFill/>
                            </a:ln>
                            <a:effectLst/>
                          </a:rPr>
                          <a:t>*  *</a:t>
                        </a:r>
                        <a:endParaRPr kumimoji="0" lang="pt-BR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dirty="0" smtClean="0">
                            <a:ln>
                              <a:noFill/>
                            </a:ln>
                            <a:effectLst/>
                          </a:rPr>
                          <a:t>Comentário</a:t>
                        </a:r>
                        <a:endParaRPr kumimoji="0" lang="pt-BR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</a:tr>
                <a:tr h="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dirty="0" smtClean="0">
                            <a:ln>
                              <a:noFill/>
                            </a:ln>
                            <a:effectLst/>
                          </a:rPr>
                          <a:t>=</a:t>
                        </a:r>
                        <a:endParaRPr kumimoji="0" lang="pt-BR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dirty="0" smtClean="0">
                            <a:ln>
                              <a:noFill/>
                            </a:ln>
                            <a:effectLst/>
                          </a:rPr>
                          <a:t>Composto de</a:t>
                        </a:r>
                        <a:endParaRPr kumimoji="0" lang="pt-BR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</a:tr>
                <a:tr h="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smtClean="0">
                            <a:ln>
                              <a:noFill/>
                            </a:ln>
                            <a:effectLst/>
                          </a:rPr>
                          <a:t>(   )</a:t>
                        </a:r>
                        <a:endParaRPr kumimoji="0" lang="pt-BR" sz="16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dirty="0" smtClean="0">
                            <a:ln>
                              <a:noFill/>
                            </a:ln>
                            <a:effectLst/>
                          </a:rPr>
                          <a:t>Opcional</a:t>
                        </a:r>
                        <a:endParaRPr kumimoji="0" lang="pt-BR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</a:tr>
                <a:tr h="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smtClean="0">
                            <a:ln>
                              <a:noFill/>
                            </a:ln>
                            <a:effectLst/>
                          </a:rPr>
                          <a:t>+</a:t>
                        </a:r>
                        <a:endParaRPr kumimoji="0" lang="pt-BR" sz="16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dirty="0" smtClean="0">
                            <a:ln>
                              <a:noFill/>
                            </a:ln>
                            <a:effectLst/>
                          </a:rPr>
                          <a:t>Agrupamento</a:t>
                        </a:r>
                        <a:endParaRPr kumimoji="0" lang="pt-BR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</a:tr>
                <a:tr h="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smtClean="0">
                            <a:ln>
                              <a:noFill/>
                            </a:ln>
                            <a:effectLst/>
                          </a:rPr>
                          <a:t>{   }</a:t>
                        </a:r>
                        <a:endParaRPr kumimoji="0" lang="pt-BR" sz="16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dirty="0" smtClean="0">
                            <a:ln>
                              <a:noFill/>
                            </a:ln>
                            <a:effectLst/>
                          </a:rPr>
                          <a:t>Grupo de Repetição</a:t>
                        </a:r>
                        <a:endParaRPr kumimoji="0" lang="pt-BR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</a:tr>
                <a:tr h="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dirty="0" smtClean="0">
                            <a:ln>
                              <a:noFill/>
                            </a:ln>
                            <a:effectLst/>
                          </a:rPr>
                          <a:t>[  |  ]</a:t>
                        </a:r>
                        <a:endParaRPr kumimoji="0" lang="pt-BR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bg2"/>
                          </a:buClr>
                          <a:buSzPct val="75000"/>
                          <a:buFont typeface="Wingdings" pitchFamily="2" charset="2"/>
                          <a:buNone/>
                          <a:tabLst/>
                        </a:pPr>
                        <a:r>
                          <a:rPr kumimoji="0" lang="pt-BR" sz="1600" u="none" strike="noStrike" kern="1200" cap="none" normalizeH="0" baseline="0" dirty="0" smtClean="0">
                            <a:ln>
                              <a:noFill/>
                            </a:ln>
                            <a:effectLst/>
                          </a:rPr>
                          <a:t>Alternativa</a:t>
                        </a:r>
                        <a:endParaRPr kumimoji="0" lang="pt-BR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endParaRPr>
                      </a:p>
                    </a:txBody>
                    <a:tcPr marL="90000" marR="90000" marT="43200" marB="43200" anchor="ctr" horzOverflow="overflow"/>
                  </a:tc>
                </a:tr>
              </a:tbl>
            </a:graphicData>
          </a:graphic>
        </p:graphicFrame>
        <p:sp>
          <p:nvSpPr>
            <p:cNvPr id="19" name="CaixaDeTexto 18"/>
            <p:cNvSpPr txBox="1"/>
            <p:nvPr/>
          </p:nvSpPr>
          <p:spPr>
            <a:xfrm>
              <a:off x="5652120" y="3364557"/>
              <a:ext cx="26642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err="1" smtClean="0">
                  <a:cs typeface="Arial" pitchFamily="34" charset="0"/>
                </a:rPr>
                <a:t>DeMarco</a:t>
              </a:r>
              <a:r>
                <a:rPr lang="pt-BR" sz="1100" dirty="0" smtClean="0">
                  <a:cs typeface="Arial" pitchFamily="34" charset="0"/>
                </a:rPr>
                <a:t>, Tom - </a:t>
              </a:r>
              <a:r>
                <a:rPr lang="pt-BR" sz="1100" i="1" dirty="0" err="1" smtClean="0">
                  <a:cs typeface="Arial" pitchFamily="34" charset="0"/>
                </a:rPr>
                <a:t>Structured</a:t>
              </a:r>
              <a:r>
                <a:rPr lang="pt-BR" sz="1100" i="1" dirty="0" smtClean="0">
                  <a:cs typeface="Arial" pitchFamily="34" charset="0"/>
                </a:rPr>
                <a:t> </a:t>
              </a:r>
              <a:r>
                <a:rPr lang="pt-BR" sz="1100" i="1" dirty="0" err="1" smtClean="0">
                  <a:cs typeface="Arial" pitchFamily="34" charset="0"/>
                </a:rPr>
                <a:t>Analysis</a:t>
              </a:r>
              <a:r>
                <a:rPr lang="pt-BR" sz="1100" i="1" dirty="0" smtClean="0">
                  <a:cs typeface="Arial" pitchFamily="34" charset="0"/>
                </a:rPr>
                <a:t> </a:t>
              </a:r>
              <a:r>
                <a:rPr lang="pt-BR" sz="1100" i="1" dirty="0" err="1" smtClean="0">
                  <a:cs typeface="Arial" pitchFamily="34" charset="0"/>
                </a:rPr>
                <a:t>and</a:t>
              </a:r>
              <a:r>
                <a:rPr lang="pt-BR" sz="1100" i="1" dirty="0" smtClean="0">
                  <a:cs typeface="Arial" pitchFamily="34" charset="0"/>
                </a:rPr>
                <a:t> System </a:t>
              </a:r>
              <a:r>
                <a:rPr lang="pt-BR" sz="1100" i="1" dirty="0" err="1" smtClean="0">
                  <a:cs typeface="Arial" pitchFamily="34" charset="0"/>
                </a:rPr>
                <a:t>Specification</a:t>
              </a:r>
              <a:r>
                <a:rPr lang="pt-BR" sz="1100" dirty="0" smtClean="0">
                  <a:cs typeface="Arial" pitchFamily="34" charset="0"/>
                </a:rPr>
                <a:t>, 1978</a:t>
              </a:r>
              <a:endParaRPr lang="pt-BR" sz="1200" dirty="0"/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31"/>
            <a:ext cx="128016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98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6185" name="Rectangle 47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Partição por Objetos</a:t>
            </a:r>
          </a:p>
        </p:txBody>
      </p:sp>
      <p:sp>
        <p:nvSpPr>
          <p:cNvPr id="116188" name="Rectangle 47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Crie um Modelo Conceitual (Diagrama Entidade-Relacionamento ou um Diagrama de Classes em UML)</a:t>
            </a:r>
          </a:p>
          <a:p>
            <a:pPr lvl="1"/>
            <a:r>
              <a:rPr lang="pt-BR" smtClean="0"/>
              <a:t>Cada Depósito de Dados do DFD Essencial deve aparecer no Modelo Conceitual</a:t>
            </a:r>
          </a:p>
          <a:p>
            <a:pPr lvl="1"/>
            <a:r>
              <a:rPr lang="pt-BR" smtClean="0"/>
              <a:t>Cada Classe (UML) ou Tipo de Entidade (DER) deve aparecer no Modelo Conceitual</a:t>
            </a:r>
          </a:p>
          <a:p>
            <a:pPr lvl="1"/>
            <a:r>
              <a:rPr lang="pt-BR" smtClean="0"/>
              <a:t>Os principais conceitos de negócio e suas restrições estruturais devem estar presentes neste modelo</a:t>
            </a:r>
          </a:p>
        </p:txBody>
      </p:sp>
      <p:sp>
        <p:nvSpPr>
          <p:cNvPr id="40" name="Retângulo de cantos arredondados 39"/>
          <p:cNvSpPr/>
          <p:nvPr/>
        </p:nvSpPr>
        <p:spPr>
          <a:xfrm rot="16200000">
            <a:off x="-415506" y="6009876"/>
            <a:ext cx="1285884" cy="454872"/>
          </a:xfrm>
          <a:prstGeom prst="roundRect">
            <a:avLst/>
          </a:prstGeom>
          <a:solidFill>
            <a:srgbClr val="009BA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Premissa</a:t>
            </a:r>
          </a:p>
        </p:txBody>
      </p:sp>
      <p:pic>
        <p:nvPicPr>
          <p:cNvPr id="41" name="Imagem 4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19" y="3573016"/>
            <a:ext cx="4465955" cy="323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Ciclo de Vida de Entidades</a:t>
            </a:r>
          </a:p>
        </p:txBody>
      </p:sp>
      <p:sp>
        <p:nvSpPr>
          <p:cNvPr id="117767" name="Rectangle 7"/>
          <p:cNvSpPr>
            <a:spLocks noGrp="1" noChangeArrowheads="1"/>
          </p:cNvSpPr>
          <p:nvPr>
            <p:ph idx="1"/>
          </p:nvPr>
        </p:nvSpPr>
        <p:spPr>
          <a:xfrm>
            <a:off x="179387" y="1268760"/>
            <a:ext cx="8785225" cy="4751387"/>
          </a:xfrm>
        </p:spPr>
        <p:txBody>
          <a:bodyPr/>
          <a:lstStyle/>
          <a:p>
            <a:r>
              <a:rPr lang="pt-BR" dirty="0" smtClean="0"/>
              <a:t>Para os principais Tipos de Entidades ou Classes:</a:t>
            </a:r>
          </a:p>
          <a:p>
            <a:pPr lvl="1"/>
            <a:r>
              <a:rPr lang="pt-BR" dirty="0" smtClean="0"/>
              <a:t>Faça um estudo do seu ciclo de vida</a:t>
            </a:r>
          </a:p>
          <a:p>
            <a:pPr lvl="1"/>
            <a:r>
              <a:rPr lang="pt-BR" dirty="0" smtClean="0"/>
              <a:t>Utilize Diagramas de Estados da UML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755357"/>
              </p:ext>
            </p:extLst>
          </p:nvPr>
        </p:nvGraphicFramePr>
        <p:xfrm>
          <a:off x="395536" y="2348880"/>
          <a:ext cx="6624736" cy="4224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Imagem de Bitmap" r:id="rId4" imgW="5877745" imgH="5676190" progId="PBrush">
                  <p:embed/>
                </p:oleObj>
              </mc:Choice>
              <mc:Fallback>
                <p:oleObj name="Imagem de Bitmap" r:id="rId4" imgW="5877745" imgH="5676190" progId="PBrush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348880"/>
                        <a:ext cx="6624736" cy="42241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Modelagem dos Processos de Negócio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Resumo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815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Tabela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55154"/>
              </p:ext>
            </p:extLst>
          </p:nvPr>
        </p:nvGraphicFramePr>
        <p:xfrm>
          <a:off x="293460" y="1196752"/>
          <a:ext cx="8527012" cy="4859424"/>
        </p:xfrm>
        <a:graphic>
          <a:graphicData uri="http://schemas.openxmlformats.org/drawingml/2006/table">
            <a:tbl>
              <a:tblPr firstRow="1" firstCol="1" bandRow="1"/>
              <a:tblGrid>
                <a:gridCol w="286893"/>
                <a:gridCol w="286893"/>
                <a:gridCol w="349250"/>
                <a:gridCol w="2851976"/>
                <a:gridCol w="792000"/>
                <a:gridCol w="792000"/>
                <a:gridCol w="792000"/>
                <a:gridCol w="792000"/>
                <a:gridCol w="792000"/>
                <a:gridCol w="792000"/>
              </a:tblGrid>
              <a:tr h="406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Externo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Temporal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Nº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Evento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Previsível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Não Previsível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Relativo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Absoluto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Não Evento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Extem- </a:t>
                      </a:r>
                      <a:r>
                        <a:rPr lang="pt-BR" sz="1200" b="1" dirty="0" err="1" smtClean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porâneo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row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Essenciais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FB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faz pedido de livros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2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Validação do pedido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(1)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3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efetua pagamento do pedido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(2)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4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Envio de livros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(3)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5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recebe livros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x(4)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6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Finalização do pedido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x(5)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FA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7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cancela pedido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(2)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8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devolve livros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(5)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9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Não recebimento do pagamento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(3)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Apoio</a:t>
                      </a:r>
                      <a:endParaRPr lang="pt-BR" sz="1200" b="1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FB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10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6-feira: Compra de livros dos Fornecedores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11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Fornecedor envia livros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(10)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FA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12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Fornecedor cancela a venda de livros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(10)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13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Fornecedor não envia livros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(11)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Gestão</a:t>
                      </a:r>
                      <a:endParaRPr lang="pt-BR" sz="1200" b="1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FB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14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Atualização da lista de preços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Falha</a:t>
                      </a:r>
                      <a:endParaRPr lang="pt-BR" sz="1200" b="1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15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Livros não enviados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(4)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16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Cliente reclama não recebimento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x (4)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 </a:t>
                      </a:r>
                      <a:endParaRPr lang="pt-BR" sz="120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</a:tbl>
          </a:graphicData>
        </a:graphic>
      </p:graphicFrame>
      <p:sp>
        <p:nvSpPr>
          <p:cNvPr id="86" name="Título 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Resumo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89" name="Grupo 88"/>
          <p:cNvGrpSpPr/>
          <p:nvPr/>
        </p:nvGrpSpPr>
        <p:grpSpPr>
          <a:xfrm>
            <a:off x="881063" y="2026444"/>
            <a:ext cx="8183038" cy="4689524"/>
            <a:chOff x="881063" y="2026444"/>
            <a:chExt cx="8183038" cy="4689524"/>
          </a:xfrm>
        </p:grpSpPr>
        <p:grpSp>
          <p:nvGrpSpPr>
            <p:cNvPr id="45" name="Grupo 44"/>
            <p:cNvGrpSpPr/>
            <p:nvPr/>
          </p:nvGrpSpPr>
          <p:grpSpPr>
            <a:xfrm>
              <a:off x="881063" y="2026444"/>
              <a:ext cx="8183038" cy="4689524"/>
              <a:chOff x="925466" y="2195860"/>
              <a:chExt cx="8183038" cy="4689524"/>
            </a:xfrm>
          </p:grpSpPr>
          <p:cxnSp>
            <p:nvCxnSpPr>
              <p:cNvPr id="46" name="Conector reto 45"/>
              <p:cNvCxnSpPr/>
              <p:nvPr/>
            </p:nvCxnSpPr>
            <p:spPr>
              <a:xfrm>
                <a:off x="943995" y="2230264"/>
                <a:ext cx="675677" cy="1774800"/>
              </a:xfrm>
              <a:prstGeom prst="line">
                <a:avLst/>
              </a:prstGeom>
              <a:ln w="5715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>
              <a:xfrm>
                <a:off x="4112347" y="2450654"/>
                <a:ext cx="4996157" cy="4407346"/>
              </a:xfrm>
              <a:prstGeom prst="line">
                <a:avLst/>
              </a:prstGeom>
              <a:ln w="5715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>
              <a:xfrm>
                <a:off x="925466" y="2448272"/>
                <a:ext cx="694206" cy="4409728"/>
              </a:xfrm>
              <a:prstGeom prst="line">
                <a:avLst/>
              </a:prstGeom>
              <a:ln w="5715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>
              <a:xfrm>
                <a:off x="4116341" y="2195860"/>
                <a:ext cx="4992163" cy="1809204"/>
              </a:xfrm>
              <a:prstGeom prst="line">
                <a:avLst/>
              </a:prstGeom>
              <a:ln w="57150" cap="rnd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upo 49"/>
              <p:cNvGrpSpPr/>
              <p:nvPr/>
            </p:nvGrpSpPr>
            <p:grpSpPr>
              <a:xfrm>
                <a:off x="1619672" y="4005064"/>
                <a:ext cx="7488832" cy="2880320"/>
                <a:chOff x="1619672" y="4005064"/>
                <a:chExt cx="7488832" cy="2880320"/>
              </a:xfrm>
            </p:grpSpPr>
            <p:sp>
              <p:nvSpPr>
                <p:cNvPr id="52" name="CaixaDeTexto 51"/>
                <p:cNvSpPr txBox="1"/>
                <p:nvPr/>
              </p:nvSpPr>
              <p:spPr>
                <a:xfrm>
                  <a:off x="2699792" y="6237312"/>
                  <a:ext cx="18473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endParaRPr lang="pt-BR" dirty="0" smtClean="0"/>
                </a:p>
              </p:txBody>
            </p:sp>
            <p:sp>
              <p:nvSpPr>
                <p:cNvPr id="53" name="Retângulo 52"/>
                <p:cNvSpPr/>
                <p:nvPr/>
              </p:nvSpPr>
              <p:spPr>
                <a:xfrm>
                  <a:off x="1619672" y="4005064"/>
                  <a:ext cx="7488832" cy="28803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54" name="Grupo 41"/>
                <p:cNvGrpSpPr>
                  <a:grpSpLocks/>
                </p:cNvGrpSpPr>
                <p:nvPr/>
              </p:nvGrpSpPr>
              <p:grpSpPr bwMode="auto">
                <a:xfrm>
                  <a:off x="3087248" y="4074220"/>
                  <a:ext cx="5319916" cy="2714625"/>
                  <a:chOff x="2295143" y="3786190"/>
                  <a:chExt cx="5319953" cy="2714644"/>
                </a:xfrm>
              </p:grpSpPr>
              <p:sp>
                <p:nvSpPr>
                  <p:cNvPr id="55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035167" y="3786190"/>
                    <a:ext cx="926058" cy="51982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tIns="108000"/>
                  <a:lstStyle/>
                  <a:p>
                    <a:pPr algn="ctr"/>
                    <a:r>
                      <a:rPr lang="pt-BR" sz="1200">
                        <a:latin typeface="Verdana" pitchFamily="34" charset="0"/>
                        <a:ea typeface="Times New Roman" pitchFamily="18" charset="0"/>
                        <a:cs typeface="Arial" charset="0"/>
                      </a:rPr>
                      <a:t>Cliente</a:t>
                    </a:r>
                    <a:endParaRPr lang="pt-BR" sz="1200">
                      <a:ea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56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4145204" y="4652565"/>
                    <a:ext cx="1002117" cy="932798"/>
                  </a:xfrm>
                  <a:prstGeom prst="ellipse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tIns="108000"/>
                  <a:lstStyle/>
                  <a:p>
                    <a:pPr algn="ctr"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</a:pPr>
                    <a:r>
                      <a:rPr lang="pt-BR" sz="1200" dirty="0"/>
                      <a:t>Anotar </a:t>
                    </a:r>
                    <a:r>
                      <a:rPr lang="pt-BR" sz="1200" noProof="1" smtClean="0"/>
                      <a:t>Pedido</a:t>
                    </a:r>
                    <a:endParaRPr lang="pt-BR" sz="1200" noProof="1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57" name="AutoShape 3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961225" y="4046103"/>
                    <a:ext cx="685551" cy="606463"/>
                  </a:xfrm>
                  <a:prstGeom prst="curvedConnector2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</p:spPr>
              </p:cxnSp>
              <p:sp>
                <p:nvSpPr>
                  <p:cNvPr id="58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71934" y="4214818"/>
                    <a:ext cx="1171705" cy="21431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pPr algn="ctr"/>
                    <a:r>
                      <a:rPr lang="pt-BR" sz="1200" dirty="0" smtClean="0">
                        <a:latin typeface="Verdana" pitchFamily="34" charset="0"/>
                        <a:ea typeface="Times New Roman" pitchFamily="18" charset="0"/>
                        <a:cs typeface="Arial" charset="0"/>
                      </a:rPr>
                      <a:t>pedido</a:t>
                    </a:r>
                    <a:endParaRPr lang="pt-BR" sz="1200" dirty="0">
                      <a:ea typeface="Times New Roman" pitchFamily="18" charset="0"/>
                      <a:cs typeface="Arial" charset="0"/>
                    </a:endParaRPr>
                  </a:p>
                </p:txBody>
              </p:sp>
              <p:grpSp>
                <p:nvGrpSpPr>
                  <p:cNvPr id="5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2295143" y="6088824"/>
                    <a:ext cx="1434826" cy="412010"/>
                    <a:chOff x="3960" y="4910"/>
                    <a:chExt cx="1396" cy="428"/>
                  </a:xfrm>
                </p:grpSpPr>
                <p:sp>
                  <p:nvSpPr>
                    <p:cNvPr id="81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13" y="4950"/>
                      <a:ext cx="1080" cy="360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tIns="72000"/>
                    <a:lstStyle/>
                    <a:p>
                      <a:pPr algn="ctr"/>
                      <a:r>
                        <a:rPr lang="pt-BR" sz="1200" dirty="0">
                          <a:latin typeface="Verdana" pitchFamily="34" charset="0"/>
                          <a:ea typeface="Times New Roman" pitchFamily="18" charset="0"/>
                          <a:cs typeface="Arial" charset="0"/>
                        </a:rPr>
                        <a:t>Cliente</a:t>
                      </a:r>
                      <a:endParaRPr lang="pt-BR" sz="1200" dirty="0">
                        <a:ea typeface="Times New Roman" pitchFamily="18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82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0" y="4910"/>
                      <a:ext cx="179" cy="42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 sz="1200"/>
                    </a:p>
                  </p:txBody>
                </p:sp>
                <p:sp>
                  <p:nvSpPr>
                    <p:cNvPr id="83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7" y="4910"/>
                      <a:ext cx="179" cy="42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 sz="1200"/>
                    </a:p>
                  </p:txBody>
                </p:sp>
              </p:grpSp>
              <p:cxnSp>
                <p:nvCxnSpPr>
                  <p:cNvPr id="60" name="AutoShape 24"/>
                  <p:cNvCxnSpPr>
                    <a:cxnSpLocks noChangeShapeType="1"/>
                  </p:cNvCxnSpPr>
                  <p:nvPr/>
                </p:nvCxnSpPr>
                <p:spPr bwMode="auto">
                  <a:xfrm rot="-5400000">
                    <a:off x="3309954" y="5146098"/>
                    <a:ext cx="678662" cy="1284765"/>
                  </a:xfrm>
                  <a:prstGeom prst="curvedConnector3">
                    <a:avLst>
                      <a:gd name="adj1" fmla="val 40000"/>
                    </a:avLst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 type="triangle" w="med" len="med"/>
                  </a:ln>
                </p:spPr>
              </p:cxnSp>
              <p:grpSp>
                <p:nvGrpSpPr>
                  <p:cNvPr id="61" name="Group 20"/>
                  <p:cNvGrpSpPr>
                    <a:grpSpLocks/>
                  </p:cNvGrpSpPr>
                  <p:nvPr/>
                </p:nvGrpSpPr>
                <p:grpSpPr bwMode="auto">
                  <a:xfrm>
                    <a:off x="3590185" y="6088824"/>
                    <a:ext cx="1434826" cy="412010"/>
                    <a:chOff x="3960" y="4910"/>
                    <a:chExt cx="1396" cy="428"/>
                  </a:xfrm>
                </p:grpSpPr>
                <p:sp>
                  <p:nvSpPr>
                    <p:cNvPr id="79" name="Rectangle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0" y="4910"/>
                      <a:ext cx="179" cy="42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 sz="1200"/>
                    </a:p>
                  </p:txBody>
                </p:sp>
                <p:sp>
                  <p:nvSpPr>
                    <p:cNvPr id="80" name="Rectangle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7" y="4910"/>
                      <a:ext cx="179" cy="42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 sz="1200"/>
                    </a:p>
                  </p:txBody>
                </p:sp>
              </p:grpSp>
              <p:grpSp>
                <p:nvGrpSpPr>
                  <p:cNvPr id="62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4214810" y="6088824"/>
                    <a:ext cx="1434826" cy="412010"/>
                    <a:chOff x="3960" y="4910"/>
                    <a:chExt cx="1396" cy="428"/>
                  </a:xfrm>
                </p:grpSpPr>
                <p:sp>
                  <p:nvSpPr>
                    <p:cNvPr id="76" name="Rectangle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04" y="4950"/>
                      <a:ext cx="1080" cy="360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tIns="72000"/>
                    <a:lstStyle/>
                    <a:p>
                      <a:pPr algn="ctr"/>
                      <a:r>
                        <a:rPr lang="pt-BR" sz="1200" dirty="0" smtClean="0">
                          <a:latin typeface="Verdana" pitchFamily="34" charset="0"/>
                          <a:ea typeface="Times New Roman" pitchFamily="18" charset="0"/>
                          <a:cs typeface="Arial" charset="0"/>
                        </a:rPr>
                        <a:t>Livro</a:t>
                      </a:r>
                      <a:endParaRPr lang="pt-BR" sz="1200" dirty="0">
                        <a:ea typeface="Times New Roman" pitchFamily="18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77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0" y="4910"/>
                      <a:ext cx="179" cy="42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 sz="1200"/>
                    </a:p>
                  </p:txBody>
                </p:sp>
                <p:sp>
                  <p:nvSpPr>
                    <p:cNvPr id="78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7" y="4910"/>
                      <a:ext cx="179" cy="42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 sz="1200"/>
                    </a:p>
                  </p:txBody>
                </p:sp>
              </p:grpSp>
              <p:cxnSp>
                <p:nvCxnSpPr>
                  <p:cNvPr id="63" name="AutoShape 13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3498711" y="4306016"/>
                    <a:ext cx="646493" cy="813430"/>
                  </a:xfrm>
                  <a:prstGeom prst="curvedConnector2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</p:spPr>
              </p:cxnSp>
              <p:sp>
                <p:nvSpPr>
                  <p:cNvPr id="64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68782" y="4551877"/>
                    <a:ext cx="847944" cy="414701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pt-BR" sz="1200" dirty="0" smtClean="0">
                        <a:latin typeface="Verdana" pitchFamily="34" charset="0"/>
                        <a:cs typeface="Arial" charset="0"/>
                      </a:rPr>
                      <a:t>(recusa | </a:t>
                    </a:r>
                  </a:p>
                  <a:p>
                    <a:pPr algn="ctr"/>
                    <a:r>
                      <a:rPr lang="pt-BR" sz="1200" dirty="0" err="1" smtClean="0">
                        <a:latin typeface="Verdana" pitchFamily="34" charset="0"/>
                        <a:cs typeface="Arial" charset="0"/>
                      </a:rPr>
                      <a:t>nro</a:t>
                    </a:r>
                    <a:r>
                      <a:rPr lang="pt-BR" sz="1200" dirty="0" smtClean="0">
                        <a:latin typeface="Verdana" pitchFamily="34" charset="0"/>
                        <a:cs typeface="Arial" charset="0"/>
                      </a:rPr>
                      <a:t> pedido)</a:t>
                    </a:r>
                    <a:endParaRPr lang="pt-BR" sz="1200" dirty="0" smtClean="0">
                      <a:cs typeface="Arial" charset="0"/>
                    </a:endParaRPr>
                  </a:p>
                  <a:p>
                    <a:pPr algn="ctr"/>
                    <a:endParaRPr lang="pt-BR" sz="1200" dirty="0">
                      <a:cs typeface="Arial" charset="0"/>
                    </a:endParaRPr>
                  </a:p>
                </p:txBody>
              </p:sp>
              <p:grpSp>
                <p:nvGrpSpPr>
                  <p:cNvPr id="65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6180270" y="6088824"/>
                    <a:ext cx="1434826" cy="412010"/>
                    <a:chOff x="3960" y="4910"/>
                    <a:chExt cx="1396" cy="428"/>
                  </a:xfrm>
                </p:grpSpPr>
                <p:sp>
                  <p:nvSpPr>
                    <p:cNvPr id="73" name="Rectangle 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13" y="4950"/>
                      <a:ext cx="1080" cy="360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tIns="72000"/>
                    <a:lstStyle/>
                    <a:p>
                      <a:pPr algn="ctr"/>
                      <a:r>
                        <a:rPr lang="pt-BR" sz="1200" dirty="0" smtClean="0">
                          <a:latin typeface="Verdana" pitchFamily="34" charset="0"/>
                          <a:ea typeface="Times New Roman" pitchFamily="18" charset="0"/>
                          <a:cs typeface="Arial" charset="0"/>
                        </a:rPr>
                        <a:t>Pedido</a:t>
                      </a:r>
                      <a:endParaRPr lang="pt-BR" sz="1200" dirty="0">
                        <a:ea typeface="Times New Roman" pitchFamily="18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74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0" y="4910"/>
                      <a:ext cx="179" cy="42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 sz="1200"/>
                    </a:p>
                  </p:txBody>
                </p:sp>
                <p:sp>
                  <p:nvSpPr>
                    <p:cNvPr id="75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7" y="4910"/>
                      <a:ext cx="179" cy="42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 sz="1200"/>
                    </a:p>
                  </p:txBody>
                </p:sp>
              </p:grpSp>
              <p:cxnSp>
                <p:nvCxnSpPr>
                  <p:cNvPr id="66" name="AutoShape 7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5147320" y="5119446"/>
                    <a:ext cx="1745224" cy="1007884"/>
                  </a:xfrm>
                  <a:prstGeom prst="curvedConnector2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71" name="AutoShape 14"/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4540259" y="5746760"/>
                    <a:ext cx="549257" cy="200024"/>
                  </a:xfrm>
                  <a:prstGeom prst="curvedConnector3">
                    <a:avLst>
                      <a:gd name="adj1" fmla="val 60000"/>
                    </a:avLst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</p:spPr>
              </p:cxnSp>
            </p:grpSp>
          </p:grpSp>
          <p:cxnSp>
            <p:nvCxnSpPr>
              <p:cNvPr id="51" name="Conector reto 50"/>
              <p:cNvCxnSpPr/>
              <p:nvPr/>
            </p:nvCxnSpPr>
            <p:spPr>
              <a:xfrm>
                <a:off x="4112347" y="2450654"/>
                <a:ext cx="4996157" cy="4407346"/>
              </a:xfrm>
              <a:prstGeom prst="line">
                <a:avLst/>
              </a:prstGeom>
              <a:ln w="28575" cap="rnd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AutoShape 7"/>
            <p:cNvSpPr>
              <a:spLocks noChangeArrowheads="1"/>
            </p:cNvSpPr>
            <p:nvPr/>
          </p:nvSpPr>
          <p:spPr bwMode="auto">
            <a:xfrm rot="20849723">
              <a:off x="2398941" y="3654889"/>
              <a:ext cx="1655763" cy="1225550"/>
            </a:xfrm>
            <a:prstGeom prst="irregularSeal2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sz="1200" dirty="0"/>
                <a:t>Cliente </a:t>
              </a:r>
            </a:p>
            <a:p>
              <a:pPr algn="ctr"/>
              <a:r>
                <a:rPr lang="pt-BR" sz="1200" dirty="0"/>
                <a:t>faz pedido </a:t>
              </a:r>
            </a:p>
            <a:p>
              <a:pPr algn="ctr"/>
              <a:r>
                <a:rPr lang="pt-BR" sz="1200" dirty="0"/>
                <a:t>de livros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27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upo 105"/>
          <p:cNvGrpSpPr/>
          <p:nvPr/>
        </p:nvGrpSpPr>
        <p:grpSpPr>
          <a:xfrm>
            <a:off x="104650" y="4869160"/>
            <a:ext cx="4107310" cy="1777929"/>
            <a:chOff x="238125" y="4524375"/>
            <a:chExt cx="4352925" cy="2114550"/>
          </a:xfrm>
        </p:grpSpPr>
        <p:sp>
          <p:nvSpPr>
            <p:cNvPr id="107" name="Rectangle 324"/>
            <p:cNvSpPr>
              <a:spLocks noChangeArrowheads="1"/>
            </p:cNvSpPr>
            <p:nvPr/>
          </p:nvSpPr>
          <p:spPr bwMode="auto">
            <a:xfrm>
              <a:off x="2933700" y="5267325"/>
              <a:ext cx="1657350" cy="657225"/>
            </a:xfrm>
            <a:prstGeom prst="rect">
              <a:avLst/>
            </a:prstGeom>
            <a:solidFill>
              <a:srgbClr val="C0BFC0"/>
            </a:solidFill>
            <a:ln w="9525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8" name="Rectangle 325"/>
            <p:cNvSpPr>
              <a:spLocks noChangeArrowheads="1"/>
            </p:cNvSpPr>
            <p:nvPr/>
          </p:nvSpPr>
          <p:spPr bwMode="auto">
            <a:xfrm>
              <a:off x="2905125" y="5238750"/>
              <a:ext cx="1657350" cy="657225"/>
            </a:xfrm>
            <a:prstGeom prst="rect">
              <a:avLst/>
            </a:prstGeom>
            <a:solidFill>
              <a:srgbClr val="FCF2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9" name="Rectangle 53"/>
            <p:cNvSpPr>
              <a:spLocks noChangeArrowheads="1"/>
            </p:cNvSpPr>
            <p:nvPr/>
          </p:nvSpPr>
          <p:spPr bwMode="auto">
            <a:xfrm>
              <a:off x="1790700" y="4552950"/>
              <a:ext cx="847725" cy="657225"/>
            </a:xfrm>
            <a:prstGeom prst="rect">
              <a:avLst/>
            </a:prstGeom>
            <a:solidFill>
              <a:srgbClr val="C0BFC0"/>
            </a:solidFill>
            <a:ln w="9525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0" name="Rectangle 54"/>
            <p:cNvSpPr>
              <a:spLocks noChangeArrowheads="1"/>
            </p:cNvSpPr>
            <p:nvPr/>
          </p:nvSpPr>
          <p:spPr bwMode="auto">
            <a:xfrm>
              <a:off x="1762125" y="4524375"/>
              <a:ext cx="847725" cy="657225"/>
            </a:xfrm>
            <a:prstGeom prst="rect">
              <a:avLst/>
            </a:prstGeom>
            <a:solidFill>
              <a:srgbClr val="FCF2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1" name="Rectangle 141"/>
            <p:cNvSpPr>
              <a:spLocks noChangeArrowheads="1"/>
            </p:cNvSpPr>
            <p:nvPr/>
          </p:nvSpPr>
          <p:spPr bwMode="auto">
            <a:xfrm>
              <a:off x="1979613" y="4610100"/>
              <a:ext cx="3397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 b="1">
                  <a:solidFill>
                    <a:srgbClr val="000000"/>
                  </a:solidFill>
                </a:rPr>
                <a:t>Pedido</a:t>
              </a:r>
              <a:endParaRPr lang="pt-BR" sz="1000"/>
            </a:p>
          </p:txBody>
        </p:sp>
        <p:sp>
          <p:nvSpPr>
            <p:cNvPr id="112" name="Line 142"/>
            <p:cNvSpPr>
              <a:spLocks noChangeShapeType="1"/>
            </p:cNvSpPr>
            <p:nvPr/>
          </p:nvSpPr>
          <p:spPr bwMode="auto">
            <a:xfrm>
              <a:off x="1762125" y="4781550"/>
              <a:ext cx="8477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3" name="Rectangle 143"/>
            <p:cNvSpPr>
              <a:spLocks noChangeArrowheads="1"/>
            </p:cNvSpPr>
            <p:nvPr/>
          </p:nvSpPr>
          <p:spPr bwMode="auto">
            <a:xfrm>
              <a:off x="1790700" y="5981700"/>
              <a:ext cx="847725" cy="657225"/>
            </a:xfrm>
            <a:prstGeom prst="rect">
              <a:avLst/>
            </a:prstGeom>
            <a:solidFill>
              <a:srgbClr val="C0BFC0"/>
            </a:solidFill>
            <a:ln w="9525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4" name="Rectangle 144"/>
            <p:cNvSpPr>
              <a:spLocks noChangeArrowheads="1"/>
            </p:cNvSpPr>
            <p:nvPr/>
          </p:nvSpPr>
          <p:spPr bwMode="auto">
            <a:xfrm>
              <a:off x="1762125" y="5953125"/>
              <a:ext cx="847725" cy="657225"/>
            </a:xfrm>
            <a:prstGeom prst="rect">
              <a:avLst/>
            </a:prstGeom>
            <a:solidFill>
              <a:srgbClr val="FCF2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5" name="Rectangle 231"/>
            <p:cNvSpPr>
              <a:spLocks noChangeArrowheads="1"/>
            </p:cNvSpPr>
            <p:nvPr/>
          </p:nvSpPr>
          <p:spPr bwMode="auto">
            <a:xfrm>
              <a:off x="2066925" y="6038850"/>
              <a:ext cx="24923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 b="1">
                  <a:solidFill>
                    <a:srgbClr val="000000"/>
                  </a:solidFill>
                </a:rPr>
                <a:t>Livro</a:t>
              </a:r>
              <a:endParaRPr lang="pt-BR" sz="1000"/>
            </a:p>
          </p:txBody>
        </p:sp>
        <p:sp>
          <p:nvSpPr>
            <p:cNvPr id="116" name="Line 232"/>
            <p:cNvSpPr>
              <a:spLocks noChangeShapeType="1"/>
            </p:cNvSpPr>
            <p:nvPr/>
          </p:nvSpPr>
          <p:spPr bwMode="auto">
            <a:xfrm>
              <a:off x="1762125" y="6210300"/>
              <a:ext cx="8477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7" name="Rectangle 233"/>
            <p:cNvSpPr>
              <a:spLocks noChangeArrowheads="1"/>
            </p:cNvSpPr>
            <p:nvPr/>
          </p:nvSpPr>
          <p:spPr bwMode="auto">
            <a:xfrm>
              <a:off x="266700" y="4552950"/>
              <a:ext cx="847725" cy="657225"/>
            </a:xfrm>
            <a:prstGeom prst="rect">
              <a:avLst/>
            </a:prstGeom>
            <a:solidFill>
              <a:srgbClr val="C0BFC0"/>
            </a:solidFill>
            <a:ln w="9525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8" name="Rectangle 234"/>
            <p:cNvSpPr>
              <a:spLocks noChangeArrowheads="1"/>
            </p:cNvSpPr>
            <p:nvPr/>
          </p:nvSpPr>
          <p:spPr bwMode="auto">
            <a:xfrm>
              <a:off x="238125" y="4524375"/>
              <a:ext cx="847725" cy="657225"/>
            </a:xfrm>
            <a:prstGeom prst="rect">
              <a:avLst/>
            </a:prstGeom>
            <a:solidFill>
              <a:srgbClr val="FCF2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9" name="Rectangle 454"/>
            <p:cNvSpPr>
              <a:spLocks noChangeArrowheads="1"/>
            </p:cNvSpPr>
            <p:nvPr/>
          </p:nvSpPr>
          <p:spPr bwMode="auto">
            <a:xfrm>
              <a:off x="3638550" y="5324475"/>
              <a:ext cx="20955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 b="1">
                  <a:solidFill>
                    <a:srgbClr val="000000"/>
                  </a:solidFill>
                </a:rPr>
                <a:t>Item</a:t>
              </a:r>
              <a:endParaRPr lang="pt-BR" sz="1000"/>
            </a:p>
          </p:txBody>
        </p:sp>
        <p:sp>
          <p:nvSpPr>
            <p:cNvPr id="120" name="Line 455"/>
            <p:cNvSpPr>
              <a:spLocks noChangeShapeType="1"/>
            </p:cNvSpPr>
            <p:nvPr/>
          </p:nvSpPr>
          <p:spPr bwMode="auto">
            <a:xfrm>
              <a:off x="2905125" y="5495925"/>
              <a:ext cx="16573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" name="Rectangle 456"/>
            <p:cNvSpPr>
              <a:spLocks noChangeArrowheads="1"/>
            </p:cNvSpPr>
            <p:nvPr/>
          </p:nvSpPr>
          <p:spPr bwMode="auto">
            <a:xfrm>
              <a:off x="2952750" y="5534025"/>
              <a:ext cx="619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8B0000"/>
                  </a:solidFill>
                </a:rPr>
                <a:t>- </a:t>
              </a:r>
              <a:endParaRPr lang="pt-BR" sz="1000"/>
            </a:p>
          </p:txBody>
        </p:sp>
        <p:sp>
          <p:nvSpPr>
            <p:cNvPr id="122" name="Rectangle 457"/>
            <p:cNvSpPr>
              <a:spLocks noChangeArrowheads="1"/>
            </p:cNvSpPr>
            <p:nvPr/>
          </p:nvSpPr>
          <p:spPr bwMode="auto">
            <a:xfrm>
              <a:off x="3114675" y="5534025"/>
              <a:ext cx="143510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8B0000"/>
                  </a:solidFill>
                </a:rPr>
                <a:t>data provável de entrega:  Date</a:t>
              </a:r>
              <a:endParaRPr lang="pt-BR" sz="1000"/>
            </a:p>
          </p:txBody>
        </p:sp>
        <p:sp>
          <p:nvSpPr>
            <p:cNvPr id="123" name="Rectangle 458"/>
            <p:cNvSpPr>
              <a:spLocks noChangeArrowheads="1"/>
            </p:cNvSpPr>
            <p:nvPr/>
          </p:nvSpPr>
          <p:spPr bwMode="auto">
            <a:xfrm>
              <a:off x="2952750" y="5657850"/>
              <a:ext cx="619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8B0000"/>
                  </a:solidFill>
                </a:rPr>
                <a:t>- </a:t>
              </a:r>
              <a:endParaRPr lang="pt-BR" sz="1000"/>
            </a:p>
          </p:txBody>
        </p:sp>
        <p:sp>
          <p:nvSpPr>
            <p:cNvPr id="124" name="Rectangle 459"/>
            <p:cNvSpPr>
              <a:spLocks noChangeArrowheads="1"/>
            </p:cNvSpPr>
            <p:nvPr/>
          </p:nvSpPr>
          <p:spPr bwMode="auto">
            <a:xfrm>
              <a:off x="3114675" y="5657850"/>
              <a:ext cx="6191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8B0000"/>
                  </a:solidFill>
                </a:rPr>
                <a:t>valor:  Moeda</a:t>
              </a:r>
              <a:endParaRPr lang="pt-BR" sz="1000"/>
            </a:p>
          </p:txBody>
        </p:sp>
        <p:sp>
          <p:nvSpPr>
            <p:cNvPr id="125" name="Line 460"/>
            <p:cNvSpPr>
              <a:spLocks noChangeShapeType="1"/>
            </p:cNvSpPr>
            <p:nvPr/>
          </p:nvSpPr>
          <p:spPr bwMode="auto">
            <a:xfrm>
              <a:off x="1095375" y="4857750"/>
              <a:ext cx="66675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" name="Rectangle 461"/>
            <p:cNvSpPr>
              <a:spLocks noChangeArrowheads="1"/>
            </p:cNvSpPr>
            <p:nvPr/>
          </p:nvSpPr>
          <p:spPr bwMode="auto">
            <a:xfrm>
              <a:off x="1123950" y="4905375"/>
              <a:ext cx="5715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000000"/>
                  </a:solidFill>
                </a:rPr>
                <a:t>1</a:t>
              </a:r>
              <a:endParaRPr lang="pt-BR" sz="1000"/>
            </a:p>
          </p:txBody>
        </p:sp>
        <p:sp>
          <p:nvSpPr>
            <p:cNvPr id="127" name="Rectangle 462"/>
            <p:cNvSpPr>
              <a:spLocks noChangeArrowheads="1"/>
            </p:cNvSpPr>
            <p:nvPr/>
          </p:nvSpPr>
          <p:spPr bwMode="auto">
            <a:xfrm>
              <a:off x="1581150" y="4905375"/>
              <a:ext cx="1539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000000"/>
                  </a:solidFill>
                </a:rPr>
                <a:t>0..*</a:t>
              </a:r>
              <a:endParaRPr lang="pt-BR" sz="1000"/>
            </a:p>
          </p:txBody>
        </p:sp>
        <p:sp>
          <p:nvSpPr>
            <p:cNvPr id="128" name="Line 463"/>
            <p:cNvSpPr>
              <a:spLocks noChangeShapeType="1"/>
            </p:cNvSpPr>
            <p:nvPr/>
          </p:nvSpPr>
          <p:spPr bwMode="auto">
            <a:xfrm>
              <a:off x="2228850" y="5191125"/>
              <a:ext cx="0" cy="76200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" name="Line 464"/>
            <p:cNvSpPr>
              <a:spLocks noChangeShapeType="1"/>
            </p:cNvSpPr>
            <p:nvPr/>
          </p:nvSpPr>
          <p:spPr bwMode="auto">
            <a:xfrm>
              <a:off x="2228850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" name="Line 465"/>
            <p:cNvSpPr>
              <a:spLocks noChangeShapeType="1"/>
            </p:cNvSpPr>
            <p:nvPr/>
          </p:nvSpPr>
          <p:spPr bwMode="auto">
            <a:xfrm>
              <a:off x="2333625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" name="Line 466"/>
            <p:cNvSpPr>
              <a:spLocks noChangeShapeType="1"/>
            </p:cNvSpPr>
            <p:nvPr/>
          </p:nvSpPr>
          <p:spPr bwMode="auto">
            <a:xfrm>
              <a:off x="2438400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" name="Line 467"/>
            <p:cNvSpPr>
              <a:spLocks noChangeShapeType="1"/>
            </p:cNvSpPr>
            <p:nvPr/>
          </p:nvSpPr>
          <p:spPr bwMode="auto">
            <a:xfrm>
              <a:off x="2543175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Line 468"/>
            <p:cNvSpPr>
              <a:spLocks noChangeShapeType="1"/>
            </p:cNvSpPr>
            <p:nvPr/>
          </p:nvSpPr>
          <p:spPr bwMode="auto">
            <a:xfrm>
              <a:off x="2647950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" name="Line 469"/>
            <p:cNvSpPr>
              <a:spLocks noChangeShapeType="1"/>
            </p:cNvSpPr>
            <p:nvPr/>
          </p:nvSpPr>
          <p:spPr bwMode="auto">
            <a:xfrm>
              <a:off x="2752725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" name="Line 470"/>
            <p:cNvSpPr>
              <a:spLocks noChangeShapeType="1"/>
            </p:cNvSpPr>
            <p:nvPr/>
          </p:nvSpPr>
          <p:spPr bwMode="auto">
            <a:xfrm>
              <a:off x="2857500" y="5572125"/>
              <a:ext cx="476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" name="Rectangle 471"/>
            <p:cNvSpPr>
              <a:spLocks noChangeArrowheads="1"/>
            </p:cNvSpPr>
            <p:nvPr/>
          </p:nvSpPr>
          <p:spPr bwMode="auto">
            <a:xfrm>
              <a:off x="2305050" y="5238750"/>
              <a:ext cx="5715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000000"/>
                  </a:solidFill>
                </a:rPr>
                <a:t>1</a:t>
              </a:r>
              <a:endParaRPr lang="pt-BR" sz="1000"/>
            </a:p>
          </p:txBody>
        </p:sp>
        <p:sp>
          <p:nvSpPr>
            <p:cNvPr id="137" name="Rectangle 472"/>
            <p:cNvSpPr>
              <a:spLocks noChangeArrowheads="1"/>
            </p:cNvSpPr>
            <p:nvPr/>
          </p:nvSpPr>
          <p:spPr bwMode="auto">
            <a:xfrm>
              <a:off x="2305050" y="5781675"/>
              <a:ext cx="1539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000000"/>
                  </a:solidFill>
                </a:rPr>
                <a:t>0..*</a:t>
              </a:r>
              <a:endParaRPr lang="pt-BR" sz="1000"/>
            </a:p>
          </p:txBody>
        </p:sp>
        <p:sp>
          <p:nvSpPr>
            <p:cNvPr id="138" name="Rectangle 322"/>
            <p:cNvSpPr>
              <a:spLocks noChangeArrowheads="1"/>
            </p:cNvSpPr>
            <p:nvPr/>
          </p:nvSpPr>
          <p:spPr bwMode="auto">
            <a:xfrm>
              <a:off x="504825" y="4610100"/>
              <a:ext cx="3397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 b="1" dirty="0">
                  <a:solidFill>
                    <a:srgbClr val="000000"/>
                  </a:solidFill>
                </a:rPr>
                <a:t>Cliente</a:t>
              </a:r>
              <a:endParaRPr lang="pt-BR" sz="1000" dirty="0"/>
            </a:p>
          </p:txBody>
        </p:sp>
        <p:sp>
          <p:nvSpPr>
            <p:cNvPr id="139" name="Line 323"/>
            <p:cNvSpPr>
              <a:spLocks noChangeShapeType="1"/>
            </p:cNvSpPr>
            <p:nvPr/>
          </p:nvSpPr>
          <p:spPr bwMode="auto">
            <a:xfrm>
              <a:off x="238125" y="4781550"/>
              <a:ext cx="8477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2" name="Grupo 81"/>
          <p:cNvGrpSpPr/>
          <p:nvPr/>
        </p:nvGrpSpPr>
        <p:grpSpPr>
          <a:xfrm>
            <a:off x="827584" y="836712"/>
            <a:ext cx="7488832" cy="3061079"/>
            <a:chOff x="1142133" y="14095"/>
            <a:chExt cx="7488832" cy="3061079"/>
          </a:xfrm>
        </p:grpSpPr>
        <p:grpSp>
          <p:nvGrpSpPr>
            <p:cNvPr id="53" name="Grupo 52"/>
            <p:cNvGrpSpPr/>
            <p:nvPr/>
          </p:nvGrpSpPr>
          <p:grpSpPr>
            <a:xfrm>
              <a:off x="1142133" y="194854"/>
              <a:ext cx="7488832" cy="2880320"/>
              <a:chOff x="1619672" y="4005064"/>
              <a:chExt cx="7488832" cy="2880320"/>
            </a:xfrm>
          </p:grpSpPr>
          <p:sp>
            <p:nvSpPr>
              <p:cNvPr id="55" name="CaixaDeTexto 54"/>
              <p:cNvSpPr txBox="1"/>
              <p:nvPr/>
            </p:nvSpPr>
            <p:spPr>
              <a:xfrm>
                <a:off x="2699792" y="6237312"/>
                <a:ext cx="184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pt-BR" dirty="0" smtClean="0"/>
              </a:p>
            </p:txBody>
          </p:sp>
          <p:sp>
            <p:nvSpPr>
              <p:cNvPr id="56" name="Retângulo 55"/>
              <p:cNvSpPr/>
              <p:nvPr/>
            </p:nvSpPr>
            <p:spPr>
              <a:xfrm>
                <a:off x="1619672" y="4005064"/>
                <a:ext cx="7488832" cy="288032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7" name="Grupo 41"/>
              <p:cNvGrpSpPr>
                <a:grpSpLocks/>
              </p:cNvGrpSpPr>
              <p:nvPr/>
            </p:nvGrpSpPr>
            <p:grpSpPr bwMode="auto">
              <a:xfrm>
                <a:off x="3087248" y="4074220"/>
                <a:ext cx="5319916" cy="2714625"/>
                <a:chOff x="2295143" y="3786190"/>
                <a:chExt cx="5319953" cy="2714644"/>
              </a:xfrm>
            </p:grpSpPr>
            <p:sp>
              <p:nvSpPr>
                <p:cNvPr id="58" name="Rectangle 32"/>
                <p:cNvSpPr>
                  <a:spLocks noChangeArrowheads="1"/>
                </p:cNvSpPr>
                <p:nvPr/>
              </p:nvSpPr>
              <p:spPr bwMode="auto">
                <a:xfrm>
                  <a:off x="3035167" y="3786190"/>
                  <a:ext cx="926058" cy="519826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tIns="108000"/>
                <a:lstStyle/>
                <a:p>
                  <a:pPr algn="ctr"/>
                  <a:r>
                    <a:rPr lang="pt-BR" sz="1200">
                      <a:latin typeface="Verdana" pitchFamily="34" charset="0"/>
                      <a:ea typeface="Times New Roman" pitchFamily="18" charset="0"/>
                      <a:cs typeface="Arial" charset="0"/>
                    </a:rPr>
                    <a:t>Cliente</a:t>
                  </a:r>
                  <a:endParaRPr lang="pt-BR" sz="1200">
                    <a:ea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59" name="Oval 31"/>
                <p:cNvSpPr>
                  <a:spLocks noChangeArrowheads="1"/>
                </p:cNvSpPr>
                <p:nvPr/>
              </p:nvSpPr>
              <p:spPr bwMode="auto">
                <a:xfrm>
                  <a:off x="4145204" y="4652565"/>
                  <a:ext cx="1002117" cy="932798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tIns="108000"/>
                <a:lstStyle/>
                <a:p>
                  <a:pPr algn="ctr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</a:pPr>
                  <a:r>
                    <a:rPr lang="pt-BR" sz="1200" dirty="0"/>
                    <a:t>Anotar </a:t>
                  </a:r>
                  <a:r>
                    <a:rPr lang="pt-BR" sz="1200" noProof="1" smtClean="0"/>
                    <a:t>Pedido</a:t>
                  </a:r>
                  <a:endParaRPr lang="pt-BR" sz="1200" noProof="1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" name="AutoShape 30"/>
                <p:cNvCxnSpPr>
                  <a:cxnSpLocks noChangeShapeType="1"/>
                </p:cNvCxnSpPr>
                <p:nvPr/>
              </p:nvCxnSpPr>
              <p:spPr bwMode="auto">
                <a:xfrm>
                  <a:off x="3961225" y="4046103"/>
                  <a:ext cx="685551" cy="606463"/>
                </a:xfrm>
                <a:prstGeom prst="curvedConnector2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6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071934" y="4214818"/>
                  <a:ext cx="1171705" cy="21431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/>
                  <a:r>
                    <a:rPr lang="pt-BR" sz="1200" dirty="0" smtClean="0">
                      <a:latin typeface="Verdana" pitchFamily="34" charset="0"/>
                      <a:ea typeface="Times New Roman" pitchFamily="18" charset="0"/>
                      <a:cs typeface="Arial" charset="0"/>
                    </a:rPr>
                    <a:t>pedido</a:t>
                  </a:r>
                  <a:endParaRPr lang="pt-BR" sz="1200" dirty="0">
                    <a:ea typeface="Times New Roman" pitchFamily="18" charset="0"/>
                    <a:cs typeface="Arial" charset="0"/>
                  </a:endParaRPr>
                </a:p>
              </p:txBody>
            </p:sp>
            <p:grpSp>
              <p:nvGrpSpPr>
                <p:cNvPr id="62" name="Group 25"/>
                <p:cNvGrpSpPr>
                  <a:grpSpLocks/>
                </p:cNvGrpSpPr>
                <p:nvPr/>
              </p:nvGrpSpPr>
              <p:grpSpPr bwMode="auto">
                <a:xfrm>
                  <a:off x="2295143" y="6088824"/>
                  <a:ext cx="1434826" cy="412010"/>
                  <a:chOff x="3960" y="4910"/>
                  <a:chExt cx="1396" cy="428"/>
                </a:xfrm>
              </p:grpSpPr>
              <p:sp>
                <p:nvSpPr>
                  <p:cNvPr id="79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113" y="4950"/>
                    <a:ext cx="1080" cy="360"/>
                  </a:xfrm>
                  <a:prstGeom prst="rect">
                    <a:avLst/>
                  </a:prstGeom>
                  <a:solidFill>
                    <a:srgbClr val="99CC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tIns="72000"/>
                  <a:lstStyle/>
                  <a:p>
                    <a:pPr algn="ctr"/>
                    <a:r>
                      <a:rPr lang="pt-BR" sz="1200" dirty="0">
                        <a:latin typeface="Verdana" pitchFamily="34" charset="0"/>
                        <a:ea typeface="Times New Roman" pitchFamily="18" charset="0"/>
                        <a:cs typeface="Arial" charset="0"/>
                      </a:rPr>
                      <a:t>Cliente</a:t>
                    </a:r>
                    <a:endParaRPr lang="pt-BR" sz="1200" dirty="0">
                      <a:ea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8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  <p:sp>
                <p:nvSpPr>
                  <p:cNvPr id="81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5177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</p:grpSp>
            <p:cxnSp>
              <p:nvCxnSpPr>
                <p:cNvPr id="63" name="AutoShape 24"/>
                <p:cNvCxnSpPr>
                  <a:cxnSpLocks noChangeShapeType="1"/>
                </p:cNvCxnSpPr>
                <p:nvPr/>
              </p:nvCxnSpPr>
              <p:spPr bwMode="auto">
                <a:xfrm rot="-5400000">
                  <a:off x="3309954" y="5146098"/>
                  <a:ext cx="678662" cy="1284765"/>
                </a:xfrm>
                <a:prstGeom prst="curvedConnector3">
                  <a:avLst>
                    <a:gd name="adj1" fmla="val 40000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</p:spPr>
            </p:cxnSp>
            <p:grpSp>
              <p:nvGrpSpPr>
                <p:cNvPr id="64" name="Group 20"/>
                <p:cNvGrpSpPr>
                  <a:grpSpLocks/>
                </p:cNvGrpSpPr>
                <p:nvPr/>
              </p:nvGrpSpPr>
              <p:grpSpPr bwMode="auto">
                <a:xfrm>
                  <a:off x="3590185" y="6088824"/>
                  <a:ext cx="1434826" cy="412010"/>
                  <a:chOff x="3960" y="4910"/>
                  <a:chExt cx="1396" cy="428"/>
                </a:xfrm>
              </p:grpSpPr>
              <p:sp>
                <p:nvSpPr>
                  <p:cNvPr id="7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  <p:sp>
                <p:nvSpPr>
                  <p:cNvPr id="78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5177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</p:grpSp>
            <p:grpSp>
              <p:nvGrpSpPr>
                <p:cNvPr id="65" name="Group 15"/>
                <p:cNvGrpSpPr>
                  <a:grpSpLocks/>
                </p:cNvGrpSpPr>
                <p:nvPr/>
              </p:nvGrpSpPr>
              <p:grpSpPr bwMode="auto">
                <a:xfrm>
                  <a:off x="4214810" y="6088824"/>
                  <a:ext cx="1434826" cy="412010"/>
                  <a:chOff x="3960" y="4910"/>
                  <a:chExt cx="1396" cy="428"/>
                </a:xfrm>
              </p:grpSpPr>
              <p:sp>
                <p:nvSpPr>
                  <p:cNvPr id="7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104" y="4950"/>
                    <a:ext cx="1080" cy="360"/>
                  </a:xfrm>
                  <a:prstGeom prst="rect">
                    <a:avLst/>
                  </a:prstGeom>
                  <a:solidFill>
                    <a:srgbClr val="99CC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tIns="72000"/>
                  <a:lstStyle/>
                  <a:p>
                    <a:pPr algn="ctr"/>
                    <a:r>
                      <a:rPr lang="pt-BR" sz="1200" dirty="0" smtClean="0">
                        <a:latin typeface="Verdana" pitchFamily="34" charset="0"/>
                        <a:ea typeface="Times New Roman" pitchFamily="18" charset="0"/>
                        <a:cs typeface="Arial" charset="0"/>
                      </a:rPr>
                      <a:t>Livro</a:t>
                    </a:r>
                    <a:endParaRPr lang="pt-BR" sz="1200" dirty="0">
                      <a:ea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75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  <p:sp>
                <p:nvSpPr>
                  <p:cNvPr id="7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5177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</p:grpSp>
            <p:cxnSp>
              <p:nvCxnSpPr>
                <p:cNvPr id="66" name="AutoShape 13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3498711" y="4306016"/>
                  <a:ext cx="646493" cy="813430"/>
                </a:xfrm>
                <a:prstGeom prst="curvedConnector2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6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168782" y="4551877"/>
                  <a:ext cx="847944" cy="42456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/>
                <a:lstStyle/>
                <a:p>
                  <a:pPr algn="ctr"/>
                  <a:r>
                    <a:rPr lang="pt-BR" sz="1200" dirty="0" smtClean="0">
                      <a:latin typeface="Verdana" pitchFamily="34" charset="0"/>
                      <a:cs typeface="Arial" charset="0"/>
                    </a:rPr>
                    <a:t>(recusa | </a:t>
                  </a:r>
                </a:p>
                <a:p>
                  <a:pPr algn="ctr"/>
                  <a:r>
                    <a:rPr lang="pt-BR" sz="1200" dirty="0" err="1" smtClean="0">
                      <a:latin typeface="Verdana" pitchFamily="34" charset="0"/>
                      <a:cs typeface="Arial" charset="0"/>
                    </a:rPr>
                    <a:t>nro</a:t>
                  </a:r>
                  <a:r>
                    <a:rPr lang="pt-BR" sz="1200" dirty="0" smtClean="0">
                      <a:latin typeface="Verdana" pitchFamily="34" charset="0"/>
                      <a:cs typeface="Arial" charset="0"/>
                    </a:rPr>
                    <a:t> pedido)</a:t>
                  </a:r>
                  <a:endParaRPr lang="pt-BR" sz="1200" dirty="0" smtClean="0">
                    <a:cs typeface="Arial" charset="0"/>
                  </a:endParaRPr>
                </a:p>
                <a:p>
                  <a:pPr algn="ctr"/>
                  <a:endParaRPr lang="pt-BR" sz="1200" dirty="0">
                    <a:cs typeface="Arial" charset="0"/>
                  </a:endParaRPr>
                </a:p>
              </p:txBody>
            </p:sp>
            <p:grpSp>
              <p:nvGrpSpPr>
                <p:cNvPr id="68" name="Group 8"/>
                <p:cNvGrpSpPr>
                  <a:grpSpLocks/>
                </p:cNvGrpSpPr>
                <p:nvPr/>
              </p:nvGrpSpPr>
              <p:grpSpPr bwMode="auto">
                <a:xfrm>
                  <a:off x="6180270" y="6088824"/>
                  <a:ext cx="1434826" cy="412010"/>
                  <a:chOff x="3960" y="4910"/>
                  <a:chExt cx="1396" cy="428"/>
                </a:xfrm>
              </p:grpSpPr>
              <p:sp>
                <p:nvSpPr>
                  <p:cNvPr id="7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113" y="4950"/>
                    <a:ext cx="1080" cy="360"/>
                  </a:xfrm>
                  <a:prstGeom prst="rect">
                    <a:avLst/>
                  </a:prstGeom>
                  <a:solidFill>
                    <a:srgbClr val="99CC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tIns="72000"/>
                  <a:lstStyle/>
                  <a:p>
                    <a:pPr algn="ctr"/>
                    <a:r>
                      <a:rPr lang="pt-BR" sz="1200" dirty="0" smtClean="0">
                        <a:latin typeface="Verdana" pitchFamily="34" charset="0"/>
                        <a:ea typeface="Times New Roman" pitchFamily="18" charset="0"/>
                        <a:cs typeface="Arial" charset="0"/>
                      </a:rPr>
                      <a:t>Pedido</a:t>
                    </a:r>
                    <a:endParaRPr lang="pt-BR" sz="1200" dirty="0">
                      <a:ea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72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  <p:sp>
                <p:nvSpPr>
                  <p:cNvPr id="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5177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</p:grpSp>
            <p:cxnSp>
              <p:nvCxnSpPr>
                <p:cNvPr id="69" name="AutoShape 7"/>
                <p:cNvCxnSpPr>
                  <a:cxnSpLocks noChangeShapeType="1"/>
                </p:cNvCxnSpPr>
                <p:nvPr/>
              </p:nvCxnSpPr>
              <p:spPr bwMode="auto">
                <a:xfrm>
                  <a:off x="5147320" y="5119446"/>
                  <a:ext cx="1745224" cy="1007884"/>
                </a:xfrm>
                <a:prstGeom prst="curvedConnector2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70" name="AutoShape 14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4540259" y="5746760"/>
                  <a:ext cx="549257" cy="200024"/>
                </a:xfrm>
                <a:prstGeom prst="curvedConnector3">
                  <a:avLst>
                    <a:gd name="adj1" fmla="val 60000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/>
                </a:ln>
              </p:spPr>
            </p:cxnSp>
          </p:grpSp>
        </p:grpSp>
        <p:sp>
          <p:nvSpPr>
            <p:cNvPr id="48" name="AutoShape 7"/>
            <p:cNvSpPr>
              <a:spLocks noChangeArrowheads="1"/>
            </p:cNvSpPr>
            <p:nvPr/>
          </p:nvSpPr>
          <p:spPr bwMode="auto">
            <a:xfrm rot="20849723">
              <a:off x="1965805" y="14095"/>
              <a:ext cx="1655763" cy="1225550"/>
            </a:xfrm>
            <a:prstGeom prst="irregularSeal2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sz="1200" dirty="0"/>
                <a:t>Cliente </a:t>
              </a:r>
            </a:p>
            <a:p>
              <a:pPr algn="ctr"/>
              <a:r>
                <a:rPr lang="pt-BR" sz="1200" dirty="0"/>
                <a:t>faz pedido </a:t>
              </a:r>
            </a:p>
            <a:p>
              <a:pPr algn="ctr"/>
              <a:r>
                <a:rPr lang="pt-BR" sz="1200" dirty="0"/>
                <a:t>de livros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2D2B3B-882E-40F3-A32F-6DD516915044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0" name="Estrela de 10 Pontos 39"/>
          <p:cNvSpPr/>
          <p:nvPr/>
        </p:nvSpPr>
        <p:spPr>
          <a:xfrm>
            <a:off x="2161828" y="3408700"/>
            <a:ext cx="341230" cy="360041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1" name="Estrela de 10 Pontos 40"/>
          <p:cNvSpPr/>
          <p:nvPr/>
        </p:nvSpPr>
        <p:spPr>
          <a:xfrm>
            <a:off x="4080644" y="3412397"/>
            <a:ext cx="341230" cy="360041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B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2" name="Estrela de 10 Pontos 41"/>
          <p:cNvSpPr/>
          <p:nvPr/>
        </p:nvSpPr>
        <p:spPr>
          <a:xfrm>
            <a:off x="6050498" y="3412398"/>
            <a:ext cx="341230" cy="360041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C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8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0.23541 0.268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9259E-6 L -0.3033 0.448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51875 0.270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38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o 62"/>
          <p:cNvGrpSpPr/>
          <p:nvPr/>
        </p:nvGrpSpPr>
        <p:grpSpPr>
          <a:xfrm>
            <a:off x="827584" y="836712"/>
            <a:ext cx="7488832" cy="3061079"/>
            <a:chOff x="1142133" y="14095"/>
            <a:chExt cx="7488832" cy="3061079"/>
          </a:xfrm>
        </p:grpSpPr>
        <p:grpSp>
          <p:nvGrpSpPr>
            <p:cNvPr id="64" name="Grupo 63"/>
            <p:cNvGrpSpPr/>
            <p:nvPr/>
          </p:nvGrpSpPr>
          <p:grpSpPr>
            <a:xfrm>
              <a:off x="1142133" y="194854"/>
              <a:ext cx="7488832" cy="2880320"/>
              <a:chOff x="1619672" y="4005064"/>
              <a:chExt cx="7488832" cy="2880320"/>
            </a:xfrm>
          </p:grpSpPr>
          <p:sp>
            <p:nvSpPr>
              <p:cNvPr id="66" name="CaixaDeTexto 65"/>
              <p:cNvSpPr txBox="1"/>
              <p:nvPr/>
            </p:nvSpPr>
            <p:spPr>
              <a:xfrm>
                <a:off x="2699792" y="6237312"/>
                <a:ext cx="184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pt-BR" dirty="0" smtClean="0"/>
              </a:p>
            </p:txBody>
          </p:sp>
          <p:sp>
            <p:nvSpPr>
              <p:cNvPr id="67" name="Retângulo 66"/>
              <p:cNvSpPr/>
              <p:nvPr/>
            </p:nvSpPr>
            <p:spPr>
              <a:xfrm>
                <a:off x="1619672" y="4005064"/>
                <a:ext cx="7488832" cy="288032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8" name="Grupo 41"/>
              <p:cNvGrpSpPr>
                <a:grpSpLocks/>
              </p:cNvGrpSpPr>
              <p:nvPr/>
            </p:nvGrpSpPr>
            <p:grpSpPr bwMode="auto">
              <a:xfrm>
                <a:off x="3087248" y="4074220"/>
                <a:ext cx="5319916" cy="2714625"/>
                <a:chOff x="2295143" y="3786190"/>
                <a:chExt cx="5319953" cy="2714644"/>
              </a:xfrm>
            </p:grpSpPr>
            <p:sp>
              <p:nvSpPr>
                <p:cNvPr id="69" name="Rectangle 32"/>
                <p:cNvSpPr>
                  <a:spLocks noChangeArrowheads="1"/>
                </p:cNvSpPr>
                <p:nvPr/>
              </p:nvSpPr>
              <p:spPr bwMode="auto">
                <a:xfrm>
                  <a:off x="3035167" y="3786190"/>
                  <a:ext cx="926058" cy="519826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tIns="108000"/>
                <a:lstStyle/>
                <a:p>
                  <a:pPr algn="ctr"/>
                  <a:r>
                    <a:rPr lang="pt-BR" sz="1200">
                      <a:latin typeface="Verdana" pitchFamily="34" charset="0"/>
                      <a:ea typeface="Times New Roman" pitchFamily="18" charset="0"/>
                      <a:cs typeface="Arial" charset="0"/>
                    </a:rPr>
                    <a:t>Cliente</a:t>
                  </a:r>
                  <a:endParaRPr lang="pt-BR" sz="1200">
                    <a:ea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70" name="Oval 31"/>
                <p:cNvSpPr>
                  <a:spLocks noChangeArrowheads="1"/>
                </p:cNvSpPr>
                <p:nvPr/>
              </p:nvSpPr>
              <p:spPr bwMode="auto">
                <a:xfrm>
                  <a:off x="4145204" y="4652565"/>
                  <a:ext cx="1002117" cy="932798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tIns="108000"/>
                <a:lstStyle/>
                <a:p>
                  <a:pPr algn="ctr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</a:pPr>
                  <a:r>
                    <a:rPr lang="pt-BR" sz="1200" dirty="0"/>
                    <a:t>Anotar </a:t>
                  </a:r>
                  <a:r>
                    <a:rPr lang="pt-BR" sz="1200" noProof="1"/>
                    <a:t>Pedido</a:t>
                  </a:r>
                  <a:endParaRPr lang="pt-BR" sz="1200" noProof="1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1" name="AutoShape 30"/>
                <p:cNvCxnSpPr>
                  <a:cxnSpLocks noChangeShapeType="1"/>
                </p:cNvCxnSpPr>
                <p:nvPr/>
              </p:nvCxnSpPr>
              <p:spPr bwMode="auto">
                <a:xfrm>
                  <a:off x="3961225" y="4046103"/>
                  <a:ext cx="685551" cy="606463"/>
                </a:xfrm>
                <a:prstGeom prst="curvedConnector2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72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071934" y="4214818"/>
                  <a:ext cx="1171705" cy="21431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/>
                  <a:r>
                    <a:rPr lang="pt-BR" sz="1200" dirty="0" smtClean="0">
                      <a:latin typeface="Verdana" pitchFamily="34" charset="0"/>
                      <a:ea typeface="Times New Roman" pitchFamily="18" charset="0"/>
                      <a:cs typeface="Arial" charset="0"/>
                    </a:rPr>
                    <a:t>pedido</a:t>
                  </a:r>
                  <a:endParaRPr lang="pt-BR" sz="1200" dirty="0">
                    <a:ea typeface="Times New Roman" pitchFamily="18" charset="0"/>
                    <a:cs typeface="Arial" charset="0"/>
                  </a:endParaRPr>
                </a:p>
              </p:txBody>
            </p:sp>
            <p:grpSp>
              <p:nvGrpSpPr>
                <p:cNvPr id="73" name="Group 25"/>
                <p:cNvGrpSpPr>
                  <a:grpSpLocks/>
                </p:cNvGrpSpPr>
                <p:nvPr/>
              </p:nvGrpSpPr>
              <p:grpSpPr bwMode="auto">
                <a:xfrm>
                  <a:off x="2295143" y="6088824"/>
                  <a:ext cx="1434826" cy="412010"/>
                  <a:chOff x="3960" y="4910"/>
                  <a:chExt cx="1396" cy="428"/>
                </a:xfrm>
              </p:grpSpPr>
              <p:sp>
                <p:nvSpPr>
                  <p:cNvPr id="90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113" y="4950"/>
                    <a:ext cx="1080" cy="360"/>
                  </a:xfrm>
                  <a:prstGeom prst="rect">
                    <a:avLst/>
                  </a:prstGeom>
                  <a:solidFill>
                    <a:srgbClr val="99CC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tIns="72000"/>
                  <a:lstStyle/>
                  <a:p>
                    <a:pPr algn="ctr"/>
                    <a:r>
                      <a:rPr lang="pt-BR" sz="1200" dirty="0">
                        <a:latin typeface="Verdana" pitchFamily="34" charset="0"/>
                        <a:ea typeface="Times New Roman" pitchFamily="18" charset="0"/>
                        <a:cs typeface="Arial" charset="0"/>
                      </a:rPr>
                      <a:t>Cliente</a:t>
                    </a:r>
                    <a:endParaRPr lang="pt-BR" sz="1200" dirty="0">
                      <a:ea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9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  <p:sp>
                <p:nvSpPr>
                  <p:cNvPr id="9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5177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</p:grpSp>
            <p:cxnSp>
              <p:nvCxnSpPr>
                <p:cNvPr id="74" name="AutoShape 24"/>
                <p:cNvCxnSpPr>
                  <a:cxnSpLocks noChangeShapeType="1"/>
                </p:cNvCxnSpPr>
                <p:nvPr/>
              </p:nvCxnSpPr>
              <p:spPr bwMode="auto">
                <a:xfrm rot="-5400000">
                  <a:off x="3309954" y="5146098"/>
                  <a:ext cx="678662" cy="1284765"/>
                </a:xfrm>
                <a:prstGeom prst="curvedConnector3">
                  <a:avLst>
                    <a:gd name="adj1" fmla="val 40000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</p:spPr>
            </p:cxnSp>
            <p:grpSp>
              <p:nvGrpSpPr>
                <p:cNvPr id="75" name="Group 20"/>
                <p:cNvGrpSpPr>
                  <a:grpSpLocks/>
                </p:cNvGrpSpPr>
                <p:nvPr/>
              </p:nvGrpSpPr>
              <p:grpSpPr bwMode="auto">
                <a:xfrm>
                  <a:off x="3590185" y="6088824"/>
                  <a:ext cx="1434826" cy="412010"/>
                  <a:chOff x="3960" y="4910"/>
                  <a:chExt cx="1396" cy="428"/>
                </a:xfrm>
              </p:grpSpPr>
              <p:sp>
                <p:nvSpPr>
                  <p:cNvPr id="8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  <p:sp>
                <p:nvSpPr>
                  <p:cNvPr id="8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5177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</p:grpSp>
            <p:grpSp>
              <p:nvGrpSpPr>
                <p:cNvPr id="76" name="Group 15"/>
                <p:cNvGrpSpPr>
                  <a:grpSpLocks/>
                </p:cNvGrpSpPr>
                <p:nvPr/>
              </p:nvGrpSpPr>
              <p:grpSpPr bwMode="auto">
                <a:xfrm>
                  <a:off x="4214810" y="6088824"/>
                  <a:ext cx="1434826" cy="412010"/>
                  <a:chOff x="3960" y="4910"/>
                  <a:chExt cx="1396" cy="428"/>
                </a:xfrm>
              </p:grpSpPr>
              <p:sp>
                <p:nvSpPr>
                  <p:cNvPr id="85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104" y="4950"/>
                    <a:ext cx="1080" cy="360"/>
                  </a:xfrm>
                  <a:prstGeom prst="rect">
                    <a:avLst/>
                  </a:prstGeom>
                  <a:solidFill>
                    <a:srgbClr val="99CC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tIns="72000"/>
                  <a:lstStyle/>
                  <a:p>
                    <a:pPr algn="ctr"/>
                    <a:r>
                      <a:rPr lang="pt-BR" sz="1200" dirty="0" smtClean="0">
                        <a:latin typeface="Verdana" pitchFamily="34" charset="0"/>
                        <a:ea typeface="Times New Roman" pitchFamily="18" charset="0"/>
                        <a:cs typeface="Arial" charset="0"/>
                      </a:rPr>
                      <a:t>Livro</a:t>
                    </a:r>
                    <a:endParaRPr lang="pt-BR" sz="1200" dirty="0">
                      <a:ea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86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  <p:sp>
                <p:nvSpPr>
                  <p:cNvPr id="87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5177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</p:grpSp>
            <p:cxnSp>
              <p:nvCxnSpPr>
                <p:cNvPr id="77" name="AutoShape 13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3498711" y="4306016"/>
                  <a:ext cx="646493" cy="813430"/>
                </a:xfrm>
                <a:prstGeom prst="curvedConnector2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7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168782" y="4557839"/>
                  <a:ext cx="847944" cy="42456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/>
                <a:lstStyle/>
                <a:p>
                  <a:pPr algn="ctr"/>
                  <a:r>
                    <a:rPr lang="pt-BR" sz="1200" dirty="0" smtClean="0">
                      <a:latin typeface="Verdana" pitchFamily="34" charset="0"/>
                      <a:cs typeface="Arial" charset="0"/>
                    </a:rPr>
                    <a:t>(recusa | </a:t>
                  </a:r>
                </a:p>
                <a:p>
                  <a:pPr algn="ctr"/>
                  <a:r>
                    <a:rPr lang="pt-BR" sz="1200" dirty="0" err="1" smtClean="0">
                      <a:latin typeface="Verdana" pitchFamily="34" charset="0"/>
                      <a:cs typeface="Arial" charset="0"/>
                    </a:rPr>
                    <a:t>nro</a:t>
                  </a:r>
                  <a:r>
                    <a:rPr lang="pt-BR" sz="1200" dirty="0" smtClean="0">
                      <a:latin typeface="Verdana" pitchFamily="34" charset="0"/>
                      <a:cs typeface="Arial" charset="0"/>
                    </a:rPr>
                    <a:t> pedido)</a:t>
                  </a:r>
                  <a:endParaRPr lang="pt-BR" sz="1200" dirty="0" smtClean="0">
                    <a:cs typeface="Arial" charset="0"/>
                  </a:endParaRPr>
                </a:p>
                <a:p>
                  <a:pPr algn="ctr"/>
                  <a:endParaRPr lang="pt-BR" sz="1200" dirty="0">
                    <a:cs typeface="Arial" charset="0"/>
                  </a:endParaRPr>
                </a:p>
              </p:txBody>
            </p:sp>
            <p:grpSp>
              <p:nvGrpSpPr>
                <p:cNvPr id="79" name="Group 8"/>
                <p:cNvGrpSpPr>
                  <a:grpSpLocks/>
                </p:cNvGrpSpPr>
                <p:nvPr/>
              </p:nvGrpSpPr>
              <p:grpSpPr bwMode="auto">
                <a:xfrm>
                  <a:off x="6180270" y="6088824"/>
                  <a:ext cx="1434826" cy="412010"/>
                  <a:chOff x="3960" y="4910"/>
                  <a:chExt cx="1396" cy="428"/>
                </a:xfrm>
              </p:grpSpPr>
              <p:sp>
                <p:nvSpPr>
                  <p:cNvPr id="82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113" y="4950"/>
                    <a:ext cx="1080" cy="360"/>
                  </a:xfrm>
                  <a:prstGeom prst="rect">
                    <a:avLst/>
                  </a:prstGeom>
                  <a:solidFill>
                    <a:srgbClr val="99CC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tIns="72000"/>
                  <a:lstStyle/>
                  <a:p>
                    <a:pPr algn="ctr"/>
                    <a:r>
                      <a:rPr lang="pt-BR" sz="1200" dirty="0" smtClean="0">
                        <a:latin typeface="Verdana" pitchFamily="34" charset="0"/>
                        <a:ea typeface="Times New Roman" pitchFamily="18" charset="0"/>
                        <a:cs typeface="Arial" charset="0"/>
                      </a:rPr>
                      <a:t>Pedido</a:t>
                    </a:r>
                    <a:endParaRPr lang="pt-BR" sz="1200" dirty="0">
                      <a:ea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83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3960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  <p:sp>
                <p:nvSpPr>
                  <p:cNvPr id="84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5177" y="4910"/>
                    <a:ext cx="179" cy="42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200"/>
                  </a:p>
                </p:txBody>
              </p:sp>
            </p:grpSp>
            <p:cxnSp>
              <p:nvCxnSpPr>
                <p:cNvPr id="80" name="AutoShape 7"/>
                <p:cNvCxnSpPr>
                  <a:cxnSpLocks noChangeShapeType="1"/>
                </p:cNvCxnSpPr>
                <p:nvPr/>
              </p:nvCxnSpPr>
              <p:spPr bwMode="auto">
                <a:xfrm>
                  <a:off x="5147320" y="5119446"/>
                  <a:ext cx="1745224" cy="1007884"/>
                </a:xfrm>
                <a:prstGeom prst="curvedConnector2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81" name="AutoShape 14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4540259" y="5746760"/>
                  <a:ext cx="549257" cy="200024"/>
                </a:xfrm>
                <a:prstGeom prst="curvedConnector3">
                  <a:avLst>
                    <a:gd name="adj1" fmla="val 60000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/>
                </a:ln>
              </p:spPr>
            </p:cxnSp>
          </p:grpSp>
        </p:grpSp>
        <p:sp>
          <p:nvSpPr>
            <p:cNvPr id="65" name="AutoShape 7"/>
            <p:cNvSpPr>
              <a:spLocks noChangeArrowheads="1"/>
            </p:cNvSpPr>
            <p:nvPr/>
          </p:nvSpPr>
          <p:spPr bwMode="auto">
            <a:xfrm rot="20849723">
              <a:off x="1965805" y="14095"/>
              <a:ext cx="1655763" cy="1225550"/>
            </a:xfrm>
            <a:prstGeom prst="irregularSeal2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sz="1200" dirty="0"/>
                <a:t>Cliente </a:t>
              </a:r>
            </a:p>
            <a:p>
              <a:pPr algn="ctr"/>
              <a:r>
                <a:rPr lang="pt-BR" sz="1200" dirty="0"/>
                <a:t>faz pedido </a:t>
              </a:r>
            </a:p>
            <a:p>
              <a:pPr algn="ctr"/>
              <a:r>
                <a:rPr lang="pt-BR" sz="1200" dirty="0"/>
                <a:t>de livros</a:t>
              </a:r>
            </a:p>
          </p:txBody>
        </p:sp>
      </p:grpSp>
      <p:sp>
        <p:nvSpPr>
          <p:cNvPr id="95" name="Estrela de 10 Pontos 94"/>
          <p:cNvSpPr/>
          <p:nvPr/>
        </p:nvSpPr>
        <p:spPr>
          <a:xfrm>
            <a:off x="6012160" y="3406223"/>
            <a:ext cx="341230" cy="360041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C</a:t>
            </a:r>
            <a:endParaRPr lang="pt-BR" dirty="0">
              <a:solidFill>
                <a:srgbClr val="FF0000"/>
              </a:solidFill>
            </a:endParaRPr>
          </a:p>
        </p:txBody>
      </p:sp>
      <p:grpSp>
        <p:nvGrpSpPr>
          <p:cNvPr id="60" name="Grupo 59"/>
          <p:cNvGrpSpPr/>
          <p:nvPr/>
        </p:nvGrpSpPr>
        <p:grpSpPr>
          <a:xfrm>
            <a:off x="104650" y="4869160"/>
            <a:ext cx="4107310" cy="1777929"/>
            <a:chOff x="238125" y="4524375"/>
            <a:chExt cx="4352925" cy="2114550"/>
          </a:xfrm>
        </p:grpSpPr>
        <p:sp>
          <p:nvSpPr>
            <p:cNvPr id="61" name="Rectangle 324"/>
            <p:cNvSpPr>
              <a:spLocks noChangeArrowheads="1"/>
            </p:cNvSpPr>
            <p:nvPr/>
          </p:nvSpPr>
          <p:spPr bwMode="auto">
            <a:xfrm>
              <a:off x="2933700" y="5267325"/>
              <a:ext cx="1657350" cy="657225"/>
            </a:xfrm>
            <a:prstGeom prst="rect">
              <a:avLst/>
            </a:prstGeom>
            <a:solidFill>
              <a:srgbClr val="C0BFC0"/>
            </a:solidFill>
            <a:ln w="9525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Rectangle 325"/>
            <p:cNvSpPr>
              <a:spLocks noChangeArrowheads="1"/>
            </p:cNvSpPr>
            <p:nvPr/>
          </p:nvSpPr>
          <p:spPr bwMode="auto">
            <a:xfrm>
              <a:off x="2905125" y="5238750"/>
              <a:ext cx="1657350" cy="657225"/>
            </a:xfrm>
            <a:prstGeom prst="rect">
              <a:avLst/>
            </a:prstGeom>
            <a:solidFill>
              <a:srgbClr val="FCF2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6" name="Rectangle 53"/>
            <p:cNvSpPr>
              <a:spLocks noChangeArrowheads="1"/>
            </p:cNvSpPr>
            <p:nvPr/>
          </p:nvSpPr>
          <p:spPr bwMode="auto">
            <a:xfrm>
              <a:off x="1790700" y="4552950"/>
              <a:ext cx="847725" cy="657225"/>
            </a:xfrm>
            <a:prstGeom prst="rect">
              <a:avLst/>
            </a:prstGeom>
            <a:solidFill>
              <a:srgbClr val="C0BFC0"/>
            </a:solidFill>
            <a:ln w="9525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7" name="Rectangle 54"/>
            <p:cNvSpPr>
              <a:spLocks noChangeArrowheads="1"/>
            </p:cNvSpPr>
            <p:nvPr/>
          </p:nvSpPr>
          <p:spPr bwMode="auto">
            <a:xfrm>
              <a:off x="1762125" y="4524375"/>
              <a:ext cx="847725" cy="657225"/>
            </a:xfrm>
            <a:prstGeom prst="rect">
              <a:avLst/>
            </a:prstGeom>
            <a:solidFill>
              <a:srgbClr val="FCF2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8" name="Rectangle 141"/>
            <p:cNvSpPr>
              <a:spLocks noChangeArrowheads="1"/>
            </p:cNvSpPr>
            <p:nvPr/>
          </p:nvSpPr>
          <p:spPr bwMode="auto">
            <a:xfrm>
              <a:off x="1979613" y="4610100"/>
              <a:ext cx="3397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 b="1">
                  <a:solidFill>
                    <a:srgbClr val="000000"/>
                  </a:solidFill>
                </a:rPr>
                <a:t>Pedido</a:t>
              </a:r>
              <a:endParaRPr lang="pt-BR" sz="1000"/>
            </a:p>
          </p:txBody>
        </p:sp>
        <p:sp>
          <p:nvSpPr>
            <p:cNvPr id="99" name="Line 142"/>
            <p:cNvSpPr>
              <a:spLocks noChangeShapeType="1"/>
            </p:cNvSpPr>
            <p:nvPr/>
          </p:nvSpPr>
          <p:spPr bwMode="auto">
            <a:xfrm>
              <a:off x="1762125" y="4781550"/>
              <a:ext cx="8477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0" name="Rectangle 143"/>
            <p:cNvSpPr>
              <a:spLocks noChangeArrowheads="1"/>
            </p:cNvSpPr>
            <p:nvPr/>
          </p:nvSpPr>
          <p:spPr bwMode="auto">
            <a:xfrm>
              <a:off x="1790700" y="5981700"/>
              <a:ext cx="847725" cy="657225"/>
            </a:xfrm>
            <a:prstGeom prst="rect">
              <a:avLst/>
            </a:prstGeom>
            <a:solidFill>
              <a:srgbClr val="C0BFC0"/>
            </a:solidFill>
            <a:ln w="9525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1" name="Rectangle 144"/>
            <p:cNvSpPr>
              <a:spLocks noChangeArrowheads="1"/>
            </p:cNvSpPr>
            <p:nvPr/>
          </p:nvSpPr>
          <p:spPr bwMode="auto">
            <a:xfrm>
              <a:off x="1762125" y="5953125"/>
              <a:ext cx="847725" cy="657225"/>
            </a:xfrm>
            <a:prstGeom prst="rect">
              <a:avLst/>
            </a:prstGeom>
            <a:solidFill>
              <a:srgbClr val="FCF2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2" name="Rectangle 231"/>
            <p:cNvSpPr>
              <a:spLocks noChangeArrowheads="1"/>
            </p:cNvSpPr>
            <p:nvPr/>
          </p:nvSpPr>
          <p:spPr bwMode="auto">
            <a:xfrm>
              <a:off x="2066925" y="6038850"/>
              <a:ext cx="24923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 b="1">
                  <a:solidFill>
                    <a:srgbClr val="000000"/>
                  </a:solidFill>
                </a:rPr>
                <a:t>Livro</a:t>
              </a:r>
              <a:endParaRPr lang="pt-BR" sz="1000"/>
            </a:p>
          </p:txBody>
        </p:sp>
        <p:sp>
          <p:nvSpPr>
            <p:cNvPr id="103" name="Line 232"/>
            <p:cNvSpPr>
              <a:spLocks noChangeShapeType="1"/>
            </p:cNvSpPr>
            <p:nvPr/>
          </p:nvSpPr>
          <p:spPr bwMode="auto">
            <a:xfrm>
              <a:off x="1762125" y="6210300"/>
              <a:ext cx="8477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4" name="Rectangle 233"/>
            <p:cNvSpPr>
              <a:spLocks noChangeArrowheads="1"/>
            </p:cNvSpPr>
            <p:nvPr/>
          </p:nvSpPr>
          <p:spPr bwMode="auto">
            <a:xfrm>
              <a:off x="266700" y="4552950"/>
              <a:ext cx="847725" cy="657225"/>
            </a:xfrm>
            <a:prstGeom prst="rect">
              <a:avLst/>
            </a:prstGeom>
            <a:solidFill>
              <a:srgbClr val="C0BFC0"/>
            </a:solidFill>
            <a:ln w="9525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5" name="Rectangle 234"/>
            <p:cNvSpPr>
              <a:spLocks noChangeArrowheads="1"/>
            </p:cNvSpPr>
            <p:nvPr/>
          </p:nvSpPr>
          <p:spPr bwMode="auto">
            <a:xfrm>
              <a:off x="238125" y="4524375"/>
              <a:ext cx="847725" cy="657225"/>
            </a:xfrm>
            <a:prstGeom prst="rect">
              <a:avLst/>
            </a:prstGeom>
            <a:solidFill>
              <a:srgbClr val="FCF2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6" name="Rectangle 454"/>
            <p:cNvSpPr>
              <a:spLocks noChangeArrowheads="1"/>
            </p:cNvSpPr>
            <p:nvPr/>
          </p:nvSpPr>
          <p:spPr bwMode="auto">
            <a:xfrm>
              <a:off x="3638550" y="5324475"/>
              <a:ext cx="20955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 b="1">
                  <a:solidFill>
                    <a:srgbClr val="000000"/>
                  </a:solidFill>
                </a:rPr>
                <a:t>Item</a:t>
              </a:r>
              <a:endParaRPr lang="pt-BR" sz="1000"/>
            </a:p>
          </p:txBody>
        </p:sp>
        <p:sp>
          <p:nvSpPr>
            <p:cNvPr id="107" name="Line 455"/>
            <p:cNvSpPr>
              <a:spLocks noChangeShapeType="1"/>
            </p:cNvSpPr>
            <p:nvPr/>
          </p:nvSpPr>
          <p:spPr bwMode="auto">
            <a:xfrm>
              <a:off x="2905125" y="5495925"/>
              <a:ext cx="16573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8" name="Rectangle 456"/>
            <p:cNvSpPr>
              <a:spLocks noChangeArrowheads="1"/>
            </p:cNvSpPr>
            <p:nvPr/>
          </p:nvSpPr>
          <p:spPr bwMode="auto">
            <a:xfrm>
              <a:off x="2952750" y="5534025"/>
              <a:ext cx="619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8B0000"/>
                  </a:solidFill>
                </a:rPr>
                <a:t>- </a:t>
              </a:r>
              <a:endParaRPr lang="pt-BR" sz="1000"/>
            </a:p>
          </p:txBody>
        </p:sp>
        <p:sp>
          <p:nvSpPr>
            <p:cNvPr id="109" name="Rectangle 457"/>
            <p:cNvSpPr>
              <a:spLocks noChangeArrowheads="1"/>
            </p:cNvSpPr>
            <p:nvPr/>
          </p:nvSpPr>
          <p:spPr bwMode="auto">
            <a:xfrm>
              <a:off x="3114675" y="5534025"/>
              <a:ext cx="143510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8B0000"/>
                  </a:solidFill>
                </a:rPr>
                <a:t>data provável de entrega:  Date</a:t>
              </a:r>
              <a:endParaRPr lang="pt-BR" sz="1000"/>
            </a:p>
          </p:txBody>
        </p:sp>
        <p:sp>
          <p:nvSpPr>
            <p:cNvPr id="110" name="Rectangle 458"/>
            <p:cNvSpPr>
              <a:spLocks noChangeArrowheads="1"/>
            </p:cNvSpPr>
            <p:nvPr/>
          </p:nvSpPr>
          <p:spPr bwMode="auto">
            <a:xfrm>
              <a:off x="2952750" y="5657850"/>
              <a:ext cx="619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8B0000"/>
                  </a:solidFill>
                </a:rPr>
                <a:t>- </a:t>
              </a:r>
              <a:endParaRPr lang="pt-BR" sz="1000"/>
            </a:p>
          </p:txBody>
        </p:sp>
        <p:sp>
          <p:nvSpPr>
            <p:cNvPr id="111" name="Rectangle 459"/>
            <p:cNvSpPr>
              <a:spLocks noChangeArrowheads="1"/>
            </p:cNvSpPr>
            <p:nvPr/>
          </p:nvSpPr>
          <p:spPr bwMode="auto">
            <a:xfrm>
              <a:off x="3114675" y="5657850"/>
              <a:ext cx="6191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8B0000"/>
                  </a:solidFill>
                </a:rPr>
                <a:t>valor:  Moeda</a:t>
              </a:r>
              <a:endParaRPr lang="pt-BR" sz="1000"/>
            </a:p>
          </p:txBody>
        </p:sp>
        <p:sp>
          <p:nvSpPr>
            <p:cNvPr id="112" name="Line 460"/>
            <p:cNvSpPr>
              <a:spLocks noChangeShapeType="1"/>
            </p:cNvSpPr>
            <p:nvPr/>
          </p:nvSpPr>
          <p:spPr bwMode="auto">
            <a:xfrm>
              <a:off x="1095375" y="4857750"/>
              <a:ext cx="66675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3" name="Rectangle 461"/>
            <p:cNvSpPr>
              <a:spLocks noChangeArrowheads="1"/>
            </p:cNvSpPr>
            <p:nvPr/>
          </p:nvSpPr>
          <p:spPr bwMode="auto">
            <a:xfrm>
              <a:off x="1123950" y="4905375"/>
              <a:ext cx="5715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000000"/>
                  </a:solidFill>
                </a:rPr>
                <a:t>1</a:t>
              </a:r>
              <a:endParaRPr lang="pt-BR" sz="1000"/>
            </a:p>
          </p:txBody>
        </p:sp>
        <p:sp>
          <p:nvSpPr>
            <p:cNvPr id="114" name="Rectangle 462"/>
            <p:cNvSpPr>
              <a:spLocks noChangeArrowheads="1"/>
            </p:cNvSpPr>
            <p:nvPr/>
          </p:nvSpPr>
          <p:spPr bwMode="auto">
            <a:xfrm>
              <a:off x="1581150" y="4905375"/>
              <a:ext cx="1539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000000"/>
                  </a:solidFill>
                </a:rPr>
                <a:t>0..*</a:t>
              </a:r>
              <a:endParaRPr lang="pt-BR" sz="1000"/>
            </a:p>
          </p:txBody>
        </p:sp>
        <p:sp>
          <p:nvSpPr>
            <p:cNvPr id="115" name="Line 463"/>
            <p:cNvSpPr>
              <a:spLocks noChangeShapeType="1"/>
            </p:cNvSpPr>
            <p:nvPr/>
          </p:nvSpPr>
          <p:spPr bwMode="auto">
            <a:xfrm>
              <a:off x="2228850" y="5191125"/>
              <a:ext cx="0" cy="76200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6" name="Line 464"/>
            <p:cNvSpPr>
              <a:spLocks noChangeShapeType="1"/>
            </p:cNvSpPr>
            <p:nvPr/>
          </p:nvSpPr>
          <p:spPr bwMode="auto">
            <a:xfrm>
              <a:off x="2228850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7" name="Line 465"/>
            <p:cNvSpPr>
              <a:spLocks noChangeShapeType="1"/>
            </p:cNvSpPr>
            <p:nvPr/>
          </p:nvSpPr>
          <p:spPr bwMode="auto">
            <a:xfrm>
              <a:off x="2333625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8" name="Line 466"/>
            <p:cNvSpPr>
              <a:spLocks noChangeShapeType="1"/>
            </p:cNvSpPr>
            <p:nvPr/>
          </p:nvSpPr>
          <p:spPr bwMode="auto">
            <a:xfrm>
              <a:off x="2438400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9" name="Line 467"/>
            <p:cNvSpPr>
              <a:spLocks noChangeShapeType="1"/>
            </p:cNvSpPr>
            <p:nvPr/>
          </p:nvSpPr>
          <p:spPr bwMode="auto">
            <a:xfrm>
              <a:off x="2543175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0" name="Line 468"/>
            <p:cNvSpPr>
              <a:spLocks noChangeShapeType="1"/>
            </p:cNvSpPr>
            <p:nvPr/>
          </p:nvSpPr>
          <p:spPr bwMode="auto">
            <a:xfrm>
              <a:off x="2647950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" name="Line 469"/>
            <p:cNvSpPr>
              <a:spLocks noChangeShapeType="1"/>
            </p:cNvSpPr>
            <p:nvPr/>
          </p:nvSpPr>
          <p:spPr bwMode="auto">
            <a:xfrm>
              <a:off x="2752725" y="5572125"/>
              <a:ext cx="66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" name="Line 470"/>
            <p:cNvSpPr>
              <a:spLocks noChangeShapeType="1"/>
            </p:cNvSpPr>
            <p:nvPr/>
          </p:nvSpPr>
          <p:spPr bwMode="auto">
            <a:xfrm>
              <a:off x="2857500" y="5572125"/>
              <a:ext cx="476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" name="Rectangle 471"/>
            <p:cNvSpPr>
              <a:spLocks noChangeArrowheads="1"/>
            </p:cNvSpPr>
            <p:nvPr/>
          </p:nvSpPr>
          <p:spPr bwMode="auto">
            <a:xfrm>
              <a:off x="2305050" y="5238750"/>
              <a:ext cx="5715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000000"/>
                  </a:solidFill>
                </a:rPr>
                <a:t>1</a:t>
              </a:r>
              <a:endParaRPr lang="pt-BR" sz="1000"/>
            </a:p>
          </p:txBody>
        </p:sp>
        <p:sp>
          <p:nvSpPr>
            <p:cNvPr id="124" name="Rectangle 472"/>
            <p:cNvSpPr>
              <a:spLocks noChangeArrowheads="1"/>
            </p:cNvSpPr>
            <p:nvPr/>
          </p:nvSpPr>
          <p:spPr bwMode="auto">
            <a:xfrm>
              <a:off x="2305050" y="5781675"/>
              <a:ext cx="1539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>
                  <a:solidFill>
                    <a:srgbClr val="000000"/>
                  </a:solidFill>
                </a:rPr>
                <a:t>0..*</a:t>
              </a:r>
              <a:endParaRPr lang="pt-BR" sz="1000"/>
            </a:p>
          </p:txBody>
        </p:sp>
        <p:sp>
          <p:nvSpPr>
            <p:cNvPr id="125" name="Rectangle 322"/>
            <p:cNvSpPr>
              <a:spLocks noChangeArrowheads="1"/>
            </p:cNvSpPr>
            <p:nvPr/>
          </p:nvSpPr>
          <p:spPr bwMode="auto">
            <a:xfrm>
              <a:off x="504825" y="4610100"/>
              <a:ext cx="3397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sz="800" b="1" dirty="0">
                  <a:solidFill>
                    <a:srgbClr val="000000"/>
                  </a:solidFill>
                </a:rPr>
                <a:t>Cliente</a:t>
              </a:r>
              <a:endParaRPr lang="pt-BR" sz="1000" dirty="0"/>
            </a:p>
          </p:txBody>
        </p:sp>
        <p:sp>
          <p:nvSpPr>
            <p:cNvPr id="126" name="Line 323"/>
            <p:cNvSpPr>
              <a:spLocks noChangeShapeType="1"/>
            </p:cNvSpPr>
            <p:nvPr/>
          </p:nvSpPr>
          <p:spPr bwMode="auto">
            <a:xfrm>
              <a:off x="238125" y="4781550"/>
              <a:ext cx="8477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1528763" y="2393950"/>
            <a:ext cx="7582397" cy="4229100"/>
            <a:chOff x="1528763" y="2393950"/>
            <a:chExt cx="7582397" cy="42291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88024" y="2420888"/>
              <a:ext cx="4323136" cy="4176000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4" name="Conector reto 43"/>
            <p:cNvCxnSpPr/>
            <p:nvPr/>
          </p:nvCxnSpPr>
          <p:spPr>
            <a:xfrm flipV="1">
              <a:off x="1547664" y="2393950"/>
              <a:ext cx="3259286" cy="2484350"/>
            </a:xfrm>
            <a:prstGeom prst="line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1528763" y="5410200"/>
              <a:ext cx="3278187" cy="12128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3" name="Grupo 1042"/>
            <p:cNvGrpSpPr/>
            <p:nvPr/>
          </p:nvGrpSpPr>
          <p:grpSpPr>
            <a:xfrm>
              <a:off x="2333625" y="2393950"/>
              <a:ext cx="6353175" cy="4216400"/>
              <a:chOff x="2355582" y="2392453"/>
              <a:chExt cx="6353175" cy="4216400"/>
            </a:xfrm>
          </p:grpSpPr>
          <p:cxnSp>
            <p:nvCxnSpPr>
              <p:cNvPr id="50" name="Conector reto 49"/>
              <p:cNvCxnSpPr/>
              <p:nvPr/>
            </p:nvCxnSpPr>
            <p:spPr>
              <a:xfrm>
                <a:off x="2355582" y="5420609"/>
                <a:ext cx="6346825" cy="1188244"/>
              </a:xfrm>
              <a:prstGeom prst="line">
                <a:avLst/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>
              <a:xfrm flipV="1">
                <a:off x="2365107" y="2392453"/>
                <a:ext cx="6343650" cy="2478088"/>
              </a:xfrm>
              <a:prstGeom prst="line">
                <a:avLst/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>
              <a:xfrm flipV="1">
                <a:off x="2374632" y="3896294"/>
                <a:ext cx="2488357" cy="969484"/>
              </a:xfrm>
              <a:prstGeom prst="line">
                <a:avLst/>
              </a:prstGeom>
              <a:ln w="5715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>
              <a:xfrm>
                <a:off x="2367488" y="5427753"/>
                <a:ext cx="2461419" cy="450850"/>
              </a:xfrm>
              <a:prstGeom prst="line">
                <a:avLst/>
              </a:prstGeom>
              <a:ln w="5715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Resumo</a:t>
            </a:r>
            <a:endParaRPr lang="pt-BR" dirty="0"/>
          </a:p>
        </p:txBody>
      </p:sp>
      <p:sp>
        <p:nvSpPr>
          <p:cNvPr id="40" name="Estrela de 10 Pontos 39"/>
          <p:cNvSpPr/>
          <p:nvPr/>
        </p:nvSpPr>
        <p:spPr>
          <a:xfrm>
            <a:off x="16446" y="5253582"/>
            <a:ext cx="341230" cy="360041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1" name="Estrela de 10 Pontos 40"/>
          <p:cNvSpPr/>
          <p:nvPr/>
        </p:nvSpPr>
        <p:spPr>
          <a:xfrm>
            <a:off x="1307318" y="6486119"/>
            <a:ext cx="341230" cy="360041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B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2" name="Estrela de 10 Pontos 41"/>
          <p:cNvSpPr/>
          <p:nvPr/>
        </p:nvSpPr>
        <p:spPr>
          <a:xfrm>
            <a:off x="1304307" y="5263107"/>
            <a:ext cx="341230" cy="360041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C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1" name="AutoShape 2"/>
          <p:cNvSpPr>
            <a:spLocks noChangeArrowheads="1"/>
          </p:cNvSpPr>
          <p:nvPr/>
        </p:nvSpPr>
        <p:spPr bwMode="auto">
          <a:xfrm>
            <a:off x="6156176" y="2636912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AutoShape 2"/>
          <p:cNvSpPr>
            <a:spLocks noChangeArrowheads="1"/>
          </p:cNvSpPr>
          <p:nvPr/>
        </p:nvSpPr>
        <p:spPr bwMode="auto">
          <a:xfrm>
            <a:off x="7977110" y="2780927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AutoShape 2"/>
          <p:cNvSpPr>
            <a:spLocks noChangeArrowheads="1"/>
          </p:cNvSpPr>
          <p:nvPr/>
        </p:nvSpPr>
        <p:spPr bwMode="auto">
          <a:xfrm>
            <a:off x="4784184" y="3861048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AutoShape 2"/>
          <p:cNvSpPr>
            <a:spLocks noChangeArrowheads="1"/>
          </p:cNvSpPr>
          <p:nvPr/>
        </p:nvSpPr>
        <p:spPr bwMode="auto">
          <a:xfrm>
            <a:off x="6815943" y="4719367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AutoShape 2"/>
          <p:cNvSpPr>
            <a:spLocks noChangeArrowheads="1"/>
          </p:cNvSpPr>
          <p:nvPr/>
        </p:nvSpPr>
        <p:spPr bwMode="auto">
          <a:xfrm>
            <a:off x="4814011" y="4737758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AutoShape 2"/>
          <p:cNvSpPr>
            <a:spLocks noChangeArrowheads="1"/>
          </p:cNvSpPr>
          <p:nvPr/>
        </p:nvSpPr>
        <p:spPr bwMode="auto">
          <a:xfrm>
            <a:off x="7977110" y="3632994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AutoShape 2"/>
          <p:cNvSpPr>
            <a:spLocks noChangeArrowheads="1"/>
          </p:cNvSpPr>
          <p:nvPr/>
        </p:nvSpPr>
        <p:spPr bwMode="auto">
          <a:xfrm>
            <a:off x="7380312" y="3717032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Estrela de 10 Pontos 92"/>
          <p:cNvSpPr/>
          <p:nvPr/>
        </p:nvSpPr>
        <p:spPr>
          <a:xfrm>
            <a:off x="2161828" y="3406223"/>
            <a:ext cx="341230" cy="360041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4" name="Estrela de 10 Pontos 93"/>
          <p:cNvSpPr/>
          <p:nvPr/>
        </p:nvSpPr>
        <p:spPr>
          <a:xfrm>
            <a:off x="4080644" y="3406223"/>
            <a:ext cx="341230" cy="360041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B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7" name="AutoShape 2"/>
          <p:cNvSpPr>
            <a:spLocks noChangeArrowheads="1"/>
          </p:cNvSpPr>
          <p:nvPr/>
        </p:nvSpPr>
        <p:spPr bwMode="auto">
          <a:xfrm>
            <a:off x="4814886" y="5547227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AutoShape 2"/>
          <p:cNvSpPr>
            <a:spLocks noChangeArrowheads="1"/>
          </p:cNvSpPr>
          <p:nvPr/>
        </p:nvSpPr>
        <p:spPr bwMode="auto">
          <a:xfrm>
            <a:off x="7956376" y="4797823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AutoShape 2"/>
          <p:cNvSpPr>
            <a:spLocks noChangeArrowheads="1"/>
          </p:cNvSpPr>
          <p:nvPr/>
        </p:nvSpPr>
        <p:spPr bwMode="auto">
          <a:xfrm>
            <a:off x="6320926" y="4377507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AutoShape 2"/>
          <p:cNvSpPr>
            <a:spLocks noChangeArrowheads="1"/>
          </p:cNvSpPr>
          <p:nvPr/>
        </p:nvSpPr>
        <p:spPr bwMode="auto">
          <a:xfrm>
            <a:off x="6248918" y="6321723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AutoShape 2"/>
          <p:cNvSpPr>
            <a:spLocks noChangeArrowheads="1"/>
          </p:cNvSpPr>
          <p:nvPr/>
        </p:nvSpPr>
        <p:spPr bwMode="auto">
          <a:xfrm>
            <a:off x="7020272" y="5589240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AutoShape 2"/>
          <p:cNvSpPr>
            <a:spLocks noChangeArrowheads="1"/>
          </p:cNvSpPr>
          <p:nvPr/>
        </p:nvSpPr>
        <p:spPr bwMode="auto">
          <a:xfrm>
            <a:off x="8604448" y="5817667"/>
            <a:ext cx="267298" cy="34763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9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Modelagem dos Processos de Negócio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Notações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145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950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49508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836712"/>
            <a:ext cx="7659687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Modelo de Negócio com UML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Modelo de Negócio com UML</a:t>
            </a:r>
          </a:p>
        </p:txBody>
      </p:sp>
      <p:sp>
        <p:nvSpPr>
          <p:cNvPr id="151557" name="Rectangle 8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pt-BR" b="0" smtClean="0"/>
              <a:t>Crie um Diagrama de Caso de Uso de Negócio</a:t>
            </a:r>
          </a:p>
          <a:p>
            <a:pPr lvl="1" eaLnBrk="1" hangingPunct="1"/>
            <a:r>
              <a:rPr lang="pt-BR" smtClean="0"/>
              <a:t>Cada Processo de Negócio do DFD Essencial se tornará um Caso de Uso de Negócio</a:t>
            </a:r>
          </a:p>
          <a:p>
            <a:pPr lvl="1" eaLnBrk="1" hangingPunct="1"/>
            <a:r>
              <a:rPr lang="pt-BR" smtClean="0"/>
              <a:t>Entidades Externas do DFD Essencial são candidatos para Atores de Negócio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212976"/>
            <a:ext cx="22098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Mundo Modelado (AS-IS)</a:t>
            </a:r>
            <a:endParaRPr lang="pt-BR" dirty="0"/>
          </a:p>
        </p:txBody>
      </p:sp>
      <p:grpSp>
        <p:nvGrpSpPr>
          <p:cNvPr id="39" name="Grupo 38"/>
          <p:cNvGrpSpPr/>
          <p:nvPr/>
        </p:nvGrpSpPr>
        <p:grpSpPr>
          <a:xfrm>
            <a:off x="4357161" y="1863989"/>
            <a:ext cx="2595476" cy="2330644"/>
            <a:chOff x="4457236" y="1370193"/>
            <a:chExt cx="2595476" cy="2330644"/>
          </a:xfrm>
        </p:grpSpPr>
        <p:grpSp>
          <p:nvGrpSpPr>
            <p:cNvPr id="40" name="Grupo 39"/>
            <p:cNvGrpSpPr/>
            <p:nvPr/>
          </p:nvGrpSpPr>
          <p:grpSpPr>
            <a:xfrm>
              <a:off x="5248139" y="1370193"/>
              <a:ext cx="1804573" cy="2330644"/>
              <a:chOff x="5883231" y="1337164"/>
              <a:chExt cx="1804573" cy="2330644"/>
            </a:xfrm>
          </p:grpSpPr>
          <p:pic>
            <p:nvPicPr>
              <p:cNvPr id="42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3231" y="1521830"/>
                <a:ext cx="1804573" cy="2145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CaixaDeTexto 42"/>
              <p:cNvSpPr txBox="1"/>
              <p:nvPr/>
            </p:nvSpPr>
            <p:spPr>
              <a:xfrm>
                <a:off x="5987830" y="1337164"/>
                <a:ext cx="16636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b="1" dirty="0" smtClean="0"/>
                  <a:t>Modelo AS-IS</a:t>
                </a:r>
                <a:endParaRPr lang="pt-BR" b="1" dirty="0"/>
              </a:p>
            </p:txBody>
          </p:sp>
        </p:grpSp>
        <p:sp>
          <p:nvSpPr>
            <p:cNvPr id="41" name="Seta para baixo 40"/>
            <p:cNvSpPr/>
            <p:nvPr/>
          </p:nvSpPr>
          <p:spPr>
            <a:xfrm rot="16200000">
              <a:off x="4459522" y="2520294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24797" y="1299799"/>
            <a:ext cx="4257306" cy="2901008"/>
            <a:chOff x="124872" y="806003"/>
            <a:chExt cx="4257306" cy="2901008"/>
          </a:xfrm>
        </p:grpSpPr>
        <p:grpSp>
          <p:nvGrpSpPr>
            <p:cNvPr id="45" name="Grupo 44"/>
            <p:cNvGrpSpPr/>
            <p:nvPr/>
          </p:nvGrpSpPr>
          <p:grpSpPr>
            <a:xfrm>
              <a:off x="1539359" y="1845524"/>
              <a:ext cx="2842819" cy="1861487"/>
              <a:chOff x="2679684" y="1183090"/>
              <a:chExt cx="2842819" cy="1861487"/>
            </a:xfrm>
          </p:grpSpPr>
          <p:pic>
            <p:nvPicPr>
              <p:cNvPr id="47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77826" y="1183090"/>
                <a:ext cx="2283192" cy="12836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CaixaDeTexto 47"/>
              <p:cNvSpPr txBox="1"/>
              <p:nvPr/>
            </p:nvSpPr>
            <p:spPr>
              <a:xfrm>
                <a:off x="2679684" y="2459802"/>
                <a:ext cx="13340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 smtClean="0"/>
                  <a:t>Especialista </a:t>
                </a:r>
              </a:p>
              <a:p>
                <a:pPr algn="ctr"/>
                <a:r>
                  <a:rPr lang="pt-BR" sz="1600" dirty="0" smtClean="0"/>
                  <a:t>de Negócio</a:t>
                </a:r>
                <a:endParaRPr lang="pt-BR" sz="1600" dirty="0"/>
              </a:p>
            </p:txBody>
          </p:sp>
          <p:sp>
            <p:nvSpPr>
              <p:cNvPr id="49" name="CaixaDeTexto 48"/>
              <p:cNvSpPr txBox="1"/>
              <p:nvPr/>
            </p:nvSpPr>
            <p:spPr>
              <a:xfrm>
                <a:off x="4302297" y="245980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 smtClean="0"/>
                  <a:t>Analista </a:t>
                </a:r>
              </a:p>
              <a:p>
                <a:pPr algn="ctr"/>
                <a:r>
                  <a:rPr lang="pt-BR" sz="1600" dirty="0" smtClean="0"/>
                  <a:t>de Negócio</a:t>
                </a:r>
                <a:endParaRPr lang="pt-BR" sz="1600" dirty="0"/>
              </a:p>
            </p:txBody>
          </p:sp>
        </p:grpSp>
        <p:sp>
          <p:nvSpPr>
            <p:cNvPr id="46" name="Texto explicativo em forma de nuvem 45"/>
            <p:cNvSpPr/>
            <p:nvPr/>
          </p:nvSpPr>
          <p:spPr>
            <a:xfrm>
              <a:off x="124872" y="806003"/>
              <a:ext cx="1885014" cy="1412746"/>
            </a:xfrm>
            <a:prstGeom prst="cloudCallout">
              <a:avLst>
                <a:gd name="adj1" fmla="val 50221"/>
                <a:gd name="adj2" fmla="val 6792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Mundo (AS-IS)</a:t>
              </a:r>
              <a:endParaRPr lang="pt-BR" dirty="0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7179140" y="2636912"/>
            <a:ext cx="1819256" cy="1913753"/>
            <a:chOff x="7179140" y="2636912"/>
            <a:chExt cx="1819256" cy="1913753"/>
          </a:xfrm>
        </p:grpSpPr>
        <p:pic>
          <p:nvPicPr>
            <p:cNvPr id="51" name="Picture 3" descr="C:\Users\otakai\AppData\Local\Microsoft\Windows\Temporary Internet Files\Content.IE5\B9VOXXUS\MC900205484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734" y="2636912"/>
              <a:ext cx="1098662" cy="109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Seta para baixo 51"/>
            <p:cNvSpPr/>
            <p:nvPr/>
          </p:nvSpPr>
          <p:spPr>
            <a:xfrm rot="16200000">
              <a:off x="7181426" y="2969343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CaixaDeTexto 52"/>
            <p:cNvSpPr txBox="1"/>
            <p:nvPr/>
          </p:nvSpPr>
          <p:spPr>
            <a:xfrm>
              <a:off x="7951174" y="3719668"/>
              <a:ext cx="9957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/>
                <a:t>Requisitos </a:t>
              </a:r>
            </a:p>
            <a:p>
              <a:pPr algn="ctr"/>
              <a:r>
                <a:rPr lang="pt-BR" sz="1200" dirty="0" smtClean="0"/>
                <a:t>do Sistema </a:t>
              </a:r>
            </a:p>
            <a:p>
              <a:pPr algn="ctr"/>
              <a:r>
                <a:rPr lang="pt-BR" sz="1200" dirty="0" smtClean="0"/>
                <a:t>do Modelo </a:t>
              </a:r>
            </a:p>
            <a:p>
              <a:pPr algn="ctr"/>
              <a:r>
                <a:rPr lang="pt-BR" sz="1200" dirty="0" smtClean="0"/>
                <a:t>AS-IS</a:t>
              </a:r>
              <a:endParaRPr lang="pt-BR" sz="1200" dirty="0"/>
            </a:p>
          </p:txBody>
        </p:sp>
      </p:grpSp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82" y="2215151"/>
            <a:ext cx="906886" cy="70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27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Modelo de Negócio com UML</a:t>
            </a:r>
          </a:p>
        </p:txBody>
      </p:sp>
      <p:sp>
        <p:nvSpPr>
          <p:cNvPr id="153606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Realize cada Caso de Uso de Negócio através de Diagrama de Atividades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38933"/>
            <a:ext cx="13049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reto 2"/>
          <p:cNvCxnSpPr/>
          <p:nvPr/>
        </p:nvCxnSpPr>
        <p:spPr>
          <a:xfrm flipV="1">
            <a:off x="1688306" y="1633587"/>
            <a:ext cx="1797844" cy="2657476"/>
          </a:xfrm>
          <a:prstGeom prst="line">
            <a:avLst/>
          </a:prstGeom>
          <a:ln w="57150" cap="rnd">
            <a:solidFill>
              <a:srgbClr val="009B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ave direita 11"/>
          <p:cNvSpPr/>
          <p:nvPr/>
        </p:nvSpPr>
        <p:spPr>
          <a:xfrm>
            <a:off x="1478720" y="3833986"/>
            <a:ext cx="212959" cy="914400"/>
          </a:xfrm>
          <a:prstGeom prst="rightBrace">
            <a:avLst>
              <a:gd name="adj1" fmla="val 47096"/>
              <a:gd name="adj2" fmla="val 50000"/>
            </a:avLst>
          </a:prstGeom>
          <a:ln w="57150">
            <a:solidFill>
              <a:srgbClr val="009B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/>
          <p:cNvCxnSpPr>
            <a:stCxn id="12" idx="1"/>
          </p:cNvCxnSpPr>
          <p:nvPr/>
        </p:nvCxnSpPr>
        <p:spPr>
          <a:xfrm>
            <a:off x="1691679" y="4291186"/>
            <a:ext cx="1792090" cy="2450182"/>
          </a:xfrm>
          <a:prstGeom prst="line">
            <a:avLst/>
          </a:prstGeom>
          <a:ln w="57150" cap="rnd">
            <a:solidFill>
              <a:srgbClr val="009B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32" y="1680621"/>
            <a:ext cx="5509964" cy="5050800"/>
          </a:xfrm>
          <a:prstGeom prst="rect">
            <a:avLst/>
          </a:prstGeom>
          <a:noFill/>
          <a:ln w="57150">
            <a:solidFill>
              <a:srgbClr val="009BA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Modelo BPMN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8239887" cy="355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23" y="1310977"/>
            <a:ext cx="488632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BPMN - Detalhes de um Processo</a:t>
            </a:r>
          </a:p>
        </p:txBody>
      </p:sp>
      <p:sp>
        <p:nvSpPr>
          <p:cNvPr id="2" name="Texto Explicativo 1 1"/>
          <p:cNvSpPr/>
          <p:nvPr/>
        </p:nvSpPr>
        <p:spPr>
          <a:xfrm>
            <a:off x="6212396" y="980728"/>
            <a:ext cx="936104" cy="648072"/>
          </a:xfrm>
          <a:prstGeom prst="borderCallout1">
            <a:avLst>
              <a:gd name="adj1" fmla="val 18750"/>
              <a:gd name="adj2" fmla="val -8333"/>
              <a:gd name="adj3" fmla="val 73307"/>
              <a:gd name="adj4" fmla="val -17739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Business </a:t>
            </a:r>
            <a:r>
              <a:rPr lang="pt-BR" sz="1400" dirty="0" err="1" smtClean="0"/>
              <a:t>Worker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Modelagem dos Processos de Negócio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Dicas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84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Dicas</a:t>
            </a:r>
          </a:p>
        </p:txBody>
      </p:sp>
      <p:sp>
        <p:nvSpPr>
          <p:cNvPr id="11981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Siga os seguintes passos para Modelar os Processos de Negócio:</a:t>
            </a:r>
          </a:p>
          <a:p>
            <a:pPr lvl="1"/>
            <a:r>
              <a:rPr lang="pt-BR" dirty="0"/>
              <a:t>Selecione uma Capacidade (Atividade Operacional) de um Nó Operacional envolvido em um Cenário a ser modelada.</a:t>
            </a:r>
          </a:p>
          <a:p>
            <a:pPr lvl="1"/>
            <a:r>
              <a:rPr lang="pt-BR" dirty="0" smtClean="0"/>
              <a:t>Em reunião com o Especialista de Negócio /Engenheiro de Sistemas, desenvolva manualmente o DFD Essencial:</a:t>
            </a:r>
          </a:p>
          <a:p>
            <a:pPr lvl="2"/>
            <a:r>
              <a:rPr lang="pt-BR" dirty="0" smtClean="0"/>
              <a:t>Para isso, tenha em mente:</a:t>
            </a:r>
          </a:p>
          <a:p>
            <a:pPr lvl="3"/>
            <a:r>
              <a:rPr lang="pt-BR" sz="1600" dirty="0" smtClean="0"/>
              <a:t>Premissa da Neutralidade Tecnológica</a:t>
            </a:r>
          </a:p>
          <a:p>
            <a:pPr lvl="3"/>
            <a:r>
              <a:rPr lang="pt-BR" sz="1600" dirty="0" smtClean="0"/>
              <a:t>Premissa da Partição por Eventos</a:t>
            </a:r>
          </a:p>
          <a:p>
            <a:pPr lvl="2"/>
            <a:r>
              <a:rPr lang="pt-BR" dirty="0" smtClean="0"/>
              <a:t>Fique atento para capturar as Regras de Negócio que o Cliente expressa durante as suas explicações ou descrições dos processos.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Dicas</a:t>
            </a:r>
          </a:p>
        </p:txBody>
      </p:sp>
      <p:sp>
        <p:nvSpPr>
          <p:cNvPr id="11981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 smtClean="0"/>
              <a:t>Após a reunião, desenvolva os seguintes artefatos no EA:</a:t>
            </a:r>
          </a:p>
          <a:p>
            <a:pPr lvl="2"/>
            <a:r>
              <a:rPr lang="pt-BR" dirty="0" smtClean="0"/>
              <a:t>Lista de Eventos (momento para a análise de coerência)</a:t>
            </a:r>
          </a:p>
          <a:p>
            <a:pPr lvl="2"/>
            <a:r>
              <a:rPr lang="pt-BR" dirty="0" smtClean="0"/>
              <a:t>Descrição dos Eventos (momento para a análise das ações)</a:t>
            </a:r>
          </a:p>
          <a:p>
            <a:pPr lvl="2"/>
            <a:r>
              <a:rPr lang="pt-BR" dirty="0" smtClean="0"/>
              <a:t>DFD Essencial (momento para a análise Evento x Processo x Informações)</a:t>
            </a:r>
          </a:p>
          <a:p>
            <a:pPr lvl="2"/>
            <a:r>
              <a:rPr lang="pt-BR" dirty="0" smtClean="0"/>
              <a:t>Modelo Conceitual (momento para a análise conceitual das informações)</a:t>
            </a:r>
          </a:p>
          <a:p>
            <a:pPr lvl="2"/>
            <a:r>
              <a:rPr lang="pt-BR" dirty="0" smtClean="0"/>
              <a:t>Diagrama de Estados (momento para a análise dos ciclos de vida das informações)</a:t>
            </a:r>
          </a:p>
          <a:p>
            <a:pPr lvl="1"/>
            <a:r>
              <a:rPr lang="pt-BR" dirty="0" smtClean="0"/>
              <a:t>Para formar uma visão holística dos processos crie um ou mais Modelos BPMN</a:t>
            </a:r>
          </a:p>
          <a:p>
            <a:pPr lvl="2"/>
            <a:r>
              <a:rPr lang="pt-BR" dirty="0" smtClean="0"/>
              <a:t>Detalhe, se necessário, uma atividade do BPMN como um subprocesso (tarefas).</a:t>
            </a:r>
          </a:p>
        </p:txBody>
      </p:sp>
    </p:spTree>
    <p:extLst>
      <p:ext uri="{BB962C8B-B14F-4D97-AF65-F5344CB8AC3E}">
        <p14:creationId xmlns:p14="http://schemas.microsoft.com/office/powerpoint/2010/main" val="119441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Dicas</a:t>
            </a:r>
          </a:p>
        </p:txBody>
      </p:sp>
      <p:sp>
        <p:nvSpPr>
          <p:cNvPr id="12595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fim de obter a Lista de Requisitos Funcionais do Sistema, faça:</a:t>
            </a:r>
          </a:p>
          <a:p>
            <a:pPr lvl="1"/>
            <a:r>
              <a:rPr lang="pt-BR" dirty="0" smtClean="0"/>
              <a:t>Para cada Processo responda:</a:t>
            </a:r>
          </a:p>
          <a:p>
            <a:pPr lvl="2"/>
            <a:r>
              <a:rPr lang="pt-BR" dirty="0" smtClean="0"/>
              <a:t>O que o sistema deve fazer pelo </a:t>
            </a:r>
            <a:r>
              <a:rPr lang="pt-BR" i="1" dirty="0" err="1" smtClean="0"/>
              <a:t>worker</a:t>
            </a:r>
            <a:r>
              <a:rPr lang="pt-BR" dirty="0" smtClean="0"/>
              <a:t> para executar a atividade?</a:t>
            </a:r>
          </a:p>
          <a:p>
            <a:pPr lvl="1"/>
            <a:r>
              <a:rPr lang="pt-BR" dirty="0" smtClean="0"/>
              <a:t>Descreva a resposta no seguinte formato especificado no </a:t>
            </a:r>
            <a:r>
              <a:rPr lang="pt-BR" dirty="0" err="1" smtClean="0"/>
              <a:t>Checklist</a:t>
            </a:r>
            <a:r>
              <a:rPr lang="pt-BR" dirty="0" smtClean="0"/>
              <a:t> de Requisitos.</a:t>
            </a:r>
          </a:p>
          <a:p>
            <a:r>
              <a:rPr lang="pt-BR" dirty="0" smtClean="0"/>
              <a:t>Mantenha a rastreabilidade entre:</a:t>
            </a:r>
          </a:p>
          <a:p>
            <a:pPr lvl="1"/>
            <a:r>
              <a:rPr lang="pt-BR" dirty="0" smtClean="0"/>
              <a:t>Processos X Requisitos de Sistema</a:t>
            </a:r>
          </a:p>
          <a:p>
            <a:pPr lvl="1"/>
            <a:r>
              <a:rPr lang="pt-BR" dirty="0" smtClean="0"/>
              <a:t>Processos X Regras de Negócio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Modelagem dos Processos de Negócio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mtClean="0"/>
              <a:t>Checklist para DFD Essencial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334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Checklist</a:t>
            </a:r>
            <a:r>
              <a:rPr lang="pt-BR" dirty="0" smtClean="0"/>
              <a:t> para DFD Essencial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dirty="0" smtClean="0"/>
              <a:t>Para cada </a:t>
            </a:r>
            <a:r>
              <a:rPr lang="pt-BR" dirty="0" smtClean="0"/>
              <a:t>evento</a:t>
            </a:r>
            <a:r>
              <a:rPr lang="pt-BR" b="0" dirty="0" smtClean="0"/>
              <a:t> da Análise de Eventos,</a:t>
            </a:r>
            <a:r>
              <a:rPr lang="pt-BR" dirty="0" smtClean="0"/>
              <a:t>DEVE existir exatamente UM processo associado</a:t>
            </a:r>
            <a:r>
              <a:rPr lang="pt-BR" b="0" dirty="0" smtClean="0"/>
              <a:t>.</a:t>
            </a:r>
          </a:p>
          <a:p>
            <a:r>
              <a:rPr lang="pt-BR" b="0" dirty="0" smtClean="0"/>
              <a:t>Para cada </a:t>
            </a:r>
            <a:r>
              <a:rPr lang="pt-BR" dirty="0" smtClean="0"/>
              <a:t>processo DEVE existir exatamente UM evento associado</a:t>
            </a:r>
            <a:r>
              <a:rPr lang="pt-BR" b="0" dirty="0" smtClean="0"/>
              <a:t>.</a:t>
            </a:r>
          </a:p>
          <a:p>
            <a:endParaRPr lang="pt-BR" b="0" dirty="0" smtClean="0"/>
          </a:p>
          <a:p>
            <a:endParaRPr lang="pt-BR" b="0" dirty="0" smtClean="0"/>
          </a:p>
          <a:p>
            <a:endParaRPr lang="pt-BR" b="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7284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Checklist</a:t>
            </a:r>
            <a:r>
              <a:rPr lang="pt-BR" dirty="0" smtClean="0"/>
              <a:t> para DFD Essencial</a:t>
            </a:r>
          </a:p>
        </p:txBody>
      </p:sp>
      <p:pic>
        <p:nvPicPr>
          <p:cNvPr id="2178" name="Picture 1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85184"/>
            <a:ext cx="6452953" cy="95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579246"/>
              </p:ext>
            </p:extLst>
          </p:nvPr>
        </p:nvGraphicFramePr>
        <p:xfrm>
          <a:off x="801182" y="764704"/>
          <a:ext cx="6219090" cy="453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5" name="Documento" r:id="rId6" imgW="6270394" imgH="4572884" progId="Word.Document.12">
                  <p:embed/>
                </p:oleObj>
              </mc:Choice>
              <mc:Fallback>
                <p:oleObj name="Documento" r:id="rId6" imgW="6270394" imgH="4572884" progId="Word.Document.12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182" y="764704"/>
                        <a:ext cx="6219090" cy="453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</a:t>
            </a:r>
            <a:r>
              <a:rPr lang="pt-BR" dirty="0" smtClean="0"/>
              <a:t>Modelado (TO-BE)</a:t>
            </a:r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4355976" y="2012185"/>
            <a:ext cx="2834060" cy="2232766"/>
            <a:chOff x="4355976" y="2012185"/>
            <a:chExt cx="2834060" cy="2232766"/>
          </a:xfrm>
        </p:grpSpPr>
        <p:grpSp>
          <p:nvGrpSpPr>
            <p:cNvPr id="15" name="Grupo 14"/>
            <p:cNvGrpSpPr/>
            <p:nvPr/>
          </p:nvGrpSpPr>
          <p:grpSpPr>
            <a:xfrm>
              <a:off x="5004048" y="2012185"/>
              <a:ext cx="2185988" cy="2232766"/>
              <a:chOff x="6012160" y="2392956"/>
              <a:chExt cx="2185988" cy="2232766"/>
            </a:xfrm>
          </p:grpSpPr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2160" y="2546891"/>
                <a:ext cx="2185988" cy="20788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CaixaDeTexto 6"/>
              <p:cNvSpPr txBox="1"/>
              <p:nvPr/>
            </p:nvSpPr>
            <p:spPr>
              <a:xfrm>
                <a:off x="6253959" y="2392956"/>
                <a:ext cx="17706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b="1" dirty="0" smtClean="0"/>
                  <a:t>Modelo TO-BE</a:t>
                </a:r>
                <a:endParaRPr lang="pt-BR" b="1" dirty="0"/>
              </a:p>
            </p:txBody>
          </p:sp>
        </p:grpSp>
        <p:sp>
          <p:nvSpPr>
            <p:cNvPr id="8" name="Seta para baixo 7"/>
            <p:cNvSpPr/>
            <p:nvPr/>
          </p:nvSpPr>
          <p:spPr>
            <a:xfrm rot="16200000">
              <a:off x="4358262" y="3014090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27308" y="1298552"/>
            <a:ext cx="4255090" cy="2901596"/>
            <a:chOff x="27308" y="1298552"/>
            <a:chExt cx="4255090" cy="2901596"/>
          </a:xfrm>
        </p:grpSpPr>
        <p:grpSp>
          <p:nvGrpSpPr>
            <p:cNvPr id="9" name="Grupo 8"/>
            <p:cNvGrpSpPr/>
            <p:nvPr/>
          </p:nvGrpSpPr>
          <p:grpSpPr>
            <a:xfrm>
              <a:off x="1439579" y="2338661"/>
              <a:ext cx="2842819" cy="1861487"/>
              <a:chOff x="2651109" y="1135465"/>
              <a:chExt cx="2842819" cy="1861487"/>
            </a:xfrm>
          </p:grpSpPr>
          <p:pic>
            <p:nvPicPr>
              <p:cNvPr id="10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49251" y="1135465"/>
                <a:ext cx="2283192" cy="12836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CaixaDeTexto 10"/>
              <p:cNvSpPr txBox="1"/>
              <p:nvPr/>
            </p:nvSpPr>
            <p:spPr>
              <a:xfrm>
                <a:off x="2651109" y="2412177"/>
                <a:ext cx="13340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 smtClean="0"/>
                  <a:t>Especialista </a:t>
                </a:r>
              </a:p>
              <a:p>
                <a:pPr algn="ctr"/>
                <a:r>
                  <a:rPr lang="pt-BR" sz="1600" dirty="0" smtClean="0"/>
                  <a:t>de Negócio</a:t>
                </a:r>
                <a:endParaRPr lang="pt-BR" sz="1600" dirty="0"/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4273722" y="2412177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 smtClean="0"/>
                  <a:t>Analista </a:t>
                </a:r>
              </a:p>
              <a:p>
                <a:pPr algn="ctr"/>
                <a:r>
                  <a:rPr lang="pt-BR" sz="1600" dirty="0" smtClean="0"/>
                  <a:t>de Negócio</a:t>
                </a:r>
                <a:endParaRPr lang="pt-BR" sz="1600" dirty="0"/>
              </a:p>
            </p:txBody>
          </p:sp>
        </p:grpSp>
        <p:sp>
          <p:nvSpPr>
            <p:cNvPr id="13" name="Texto explicativo em forma de nuvem 12"/>
            <p:cNvSpPr/>
            <p:nvPr/>
          </p:nvSpPr>
          <p:spPr>
            <a:xfrm>
              <a:off x="27308" y="1298552"/>
              <a:ext cx="1885014" cy="1412746"/>
            </a:xfrm>
            <a:prstGeom prst="cloudCallout">
              <a:avLst>
                <a:gd name="adj1" fmla="val 50655"/>
                <a:gd name="adj2" fmla="val 6831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Mundo (TO-BE)</a:t>
              </a:r>
              <a:endParaRPr lang="pt-BR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330278" y="2636912"/>
            <a:ext cx="1674726" cy="1911117"/>
            <a:chOff x="7164288" y="2106938"/>
            <a:chExt cx="1674726" cy="1911117"/>
          </a:xfrm>
        </p:grpSpPr>
        <p:pic>
          <p:nvPicPr>
            <p:cNvPr id="17" name="Picture 3" descr="C:\Users\otakai\AppData\Local\Microsoft\Windows\Temporary Internet Files\Content.IE5\B9VOXXUS\MC900205484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2106938"/>
              <a:ext cx="1098662" cy="109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Seta para baixo 17"/>
            <p:cNvSpPr/>
            <p:nvPr/>
          </p:nvSpPr>
          <p:spPr>
            <a:xfrm rot="16200000">
              <a:off x="7166574" y="2437447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7791792" y="3187058"/>
              <a:ext cx="9957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/>
                <a:t>Requisitos </a:t>
              </a:r>
            </a:p>
            <a:p>
              <a:pPr algn="ctr"/>
              <a:r>
                <a:rPr lang="pt-BR" sz="1200" dirty="0" smtClean="0"/>
                <a:t>do Sistema </a:t>
              </a:r>
            </a:p>
            <a:p>
              <a:pPr algn="ctr"/>
              <a:r>
                <a:rPr lang="pt-BR" sz="1200" dirty="0" smtClean="0"/>
                <a:t>do Modelo </a:t>
              </a:r>
            </a:p>
            <a:p>
              <a:pPr algn="ctr"/>
              <a:r>
                <a:rPr lang="pt-BR" sz="1200" dirty="0" smtClean="0"/>
                <a:t>TO-BE</a:t>
              </a:r>
              <a:endParaRPr lang="pt-BR" sz="1200" dirty="0"/>
            </a:p>
          </p:txBody>
        </p:sp>
      </p:grpSp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06" y="2276872"/>
            <a:ext cx="906886" cy="70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0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9332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Checklist para DFD Essencial</a:t>
            </a:r>
            <a:endParaRPr lang="pt-BR" dirty="0" smtClean="0"/>
          </a:p>
        </p:txBody>
      </p:sp>
      <p:pic>
        <p:nvPicPr>
          <p:cNvPr id="9" name="Picture 1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85184"/>
            <a:ext cx="6452953" cy="95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795901"/>
              </p:ext>
            </p:extLst>
          </p:nvPr>
        </p:nvGraphicFramePr>
        <p:xfrm>
          <a:off x="791235" y="764704"/>
          <a:ext cx="6229037" cy="37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" name="Documento" r:id="rId6" imgW="6270394" imgH="3804617" progId="Word.Document.12">
                  <p:embed/>
                </p:oleObj>
              </mc:Choice>
              <mc:Fallback>
                <p:oleObj name="Documento" r:id="rId6" imgW="6270394" imgH="3804617" progId="Word.Document.12">
                  <p:embed/>
                  <p:pic>
                    <p:nvPicPr>
                      <p:cNvPr id="0" name="Picture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235" y="764704"/>
                        <a:ext cx="6229037" cy="378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Modelagem dos Processos de Negócio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Checklist do Modelo Conceitual</a:t>
            </a:r>
          </a:p>
        </p:txBody>
      </p:sp>
    </p:spTree>
    <p:extLst>
      <p:ext uri="{BB962C8B-B14F-4D97-AF65-F5344CB8AC3E}">
        <p14:creationId xmlns:p14="http://schemas.microsoft.com/office/powerpoint/2010/main" val="31607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Checklist</a:t>
            </a:r>
            <a:r>
              <a:rPr lang="pt-BR" dirty="0" smtClean="0"/>
              <a:t> do Modelo Conceitual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+mj-lt"/>
              <a:buAutoNum type="arabicPeriod"/>
            </a:pPr>
            <a:r>
              <a:rPr lang="pt-BR" sz="1600" dirty="0"/>
              <a:t>Todas as classes devem ter chave, exceto as que representam entidades-fracas.</a:t>
            </a:r>
          </a:p>
          <a:p>
            <a:pPr lvl="0">
              <a:buFont typeface="+mj-lt"/>
              <a:buAutoNum type="arabicPeriod"/>
            </a:pPr>
            <a:r>
              <a:rPr lang="pt-BR" sz="1600" dirty="0"/>
              <a:t>Classes que representam entidades-fracas não devem ter chave.</a:t>
            </a:r>
          </a:p>
          <a:p>
            <a:pPr lvl="0">
              <a:buFont typeface="+mj-lt"/>
              <a:buAutoNum type="arabicPeriod"/>
            </a:pPr>
            <a:r>
              <a:rPr lang="pt-BR" sz="1600" dirty="0"/>
              <a:t>Classes que representam entidades-fracas devem ter ao menos uma classe proprietária-da-identificação. Quando existir mais de uma proprietária-da-identificação, deve-se seguir o Exemplo A.</a:t>
            </a:r>
          </a:p>
          <a:p>
            <a:pPr lvl="0">
              <a:buFont typeface="+mj-lt"/>
              <a:buAutoNum type="arabicPeriod"/>
            </a:pPr>
            <a:r>
              <a:rPr lang="pt-BR" sz="1600" dirty="0"/>
              <a:t>A associação de identificação entre a proprietária-da-identificação e a sua entidade-fraca deve ser de composição.</a:t>
            </a:r>
          </a:p>
          <a:p>
            <a:pPr lvl="0">
              <a:buFont typeface="+mj-lt"/>
              <a:buAutoNum type="arabicPeriod"/>
            </a:pPr>
            <a:r>
              <a:rPr lang="pt-BR" sz="1600" dirty="0"/>
              <a:t>Quando a multiplicidade da associação de identificação é mais de um, então um atributo qualificador deve ter sido indicado.</a:t>
            </a:r>
          </a:p>
          <a:p>
            <a:pPr lvl="0">
              <a:buFont typeface="+mj-lt"/>
              <a:buAutoNum type="arabicPeriod"/>
            </a:pPr>
            <a:r>
              <a:rPr lang="pt-BR" sz="1600" dirty="0"/>
              <a:t>Todas as associações devem ter num identificador, um sentido e multiplicidades definidas, exceto associações de composição e de agregação.</a:t>
            </a:r>
          </a:p>
          <a:p>
            <a:pPr lvl="0">
              <a:buFont typeface="+mj-lt"/>
              <a:buAutoNum type="arabicPeriod"/>
            </a:pPr>
            <a:r>
              <a:rPr lang="pt-BR" sz="1600" dirty="0"/>
              <a:t>Superclasses devem ter uma indicação de sua participação (parcial ou total).</a:t>
            </a:r>
          </a:p>
          <a:p>
            <a:pPr lvl="0">
              <a:buFont typeface="+mj-lt"/>
              <a:buAutoNum type="arabicPeriod"/>
            </a:pPr>
            <a:r>
              <a:rPr lang="pt-BR" sz="1600" dirty="0"/>
              <a:t>Subclasses de um mesmo ramo devem disjuntas; </a:t>
            </a:r>
            <a:r>
              <a:rPr lang="pt-BR" sz="1600" dirty="0" err="1"/>
              <a:t>sobreponíveis</a:t>
            </a:r>
            <a:r>
              <a:rPr lang="pt-BR" sz="1600" dirty="0"/>
              <a:t> se em ramos distintos.</a:t>
            </a:r>
          </a:p>
          <a:p>
            <a:pPr lvl="0">
              <a:buFont typeface="+mj-lt"/>
              <a:buAutoNum type="arabicPeriod"/>
            </a:pPr>
            <a:r>
              <a:rPr lang="pt-BR" sz="1600" dirty="0"/>
              <a:t>Todas as classes devem ter um repositório com exatamente o mesmo nome no DFD </a:t>
            </a:r>
            <a:r>
              <a:rPr lang="pt-BR" sz="1600" dirty="0" smtClean="0"/>
              <a:t>Essencial, Exemplo B, </a:t>
            </a:r>
            <a:r>
              <a:rPr lang="pt-BR" sz="1600" dirty="0"/>
              <a:t>correspondente; exceto as entidades-fracas e superclasses ou subclasses que podem ou não ter um repositório correspondente.</a:t>
            </a:r>
          </a:p>
          <a:p>
            <a:pPr lvl="0">
              <a:buFont typeface="+mj-lt"/>
              <a:buAutoNum type="arabicPeriod"/>
            </a:pPr>
            <a:r>
              <a:rPr lang="pt-BR" sz="1600" dirty="0"/>
              <a:t>Todos os repositórios de um DFD </a:t>
            </a:r>
            <a:r>
              <a:rPr lang="pt-BR" sz="1600" dirty="0" smtClean="0"/>
              <a:t>Essencial</a:t>
            </a:r>
            <a:r>
              <a:rPr lang="pt-BR" sz="1600" dirty="0"/>
              <a:t> , Exemplo B</a:t>
            </a:r>
            <a:r>
              <a:rPr lang="pt-BR" sz="1600" dirty="0" smtClean="0"/>
              <a:t>, </a:t>
            </a:r>
            <a:r>
              <a:rPr lang="pt-BR" sz="1600" dirty="0"/>
              <a:t>devem ter uma classe com exatamente o mesmo nome no Modelo Conceitual</a:t>
            </a:r>
            <a:r>
              <a:rPr lang="pt-BR" sz="1600" dirty="0" smtClean="0"/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0571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Checklist do Modelo Conceitual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95297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28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Checklist </a:t>
            </a:r>
            <a:r>
              <a:rPr lang="pt-BR" dirty="0"/>
              <a:t>do Modelo </a:t>
            </a:r>
            <a:r>
              <a:rPr lang="pt-BR" dirty="0" smtClean="0"/>
              <a:t>Conceitual - </a:t>
            </a:r>
            <a:r>
              <a:rPr lang="pt-BR" dirty="0"/>
              <a:t>Exemplo A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643063"/>
            <a:ext cx="67151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9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Checklist do Modelo </a:t>
            </a:r>
            <a:r>
              <a:rPr lang="pt-BR" dirty="0" smtClean="0"/>
              <a:t>Conceitual - Exemplo B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85900"/>
            <a:ext cx="5926237" cy="4691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2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Modelagem dos Processos de Negócio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Checklist para o Ciclo de Vida</a:t>
            </a:r>
          </a:p>
        </p:txBody>
      </p:sp>
    </p:spTree>
    <p:extLst>
      <p:ext uri="{BB962C8B-B14F-4D97-AF65-F5344CB8AC3E}">
        <p14:creationId xmlns:p14="http://schemas.microsoft.com/office/powerpoint/2010/main" val="7482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Checklist para o Ciclo de </a:t>
            </a:r>
            <a:r>
              <a:rPr lang="pt-BR" dirty="0" smtClean="0"/>
              <a:t>Vida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pt-BR" dirty="0" smtClean="0"/>
              <a:t>O </a:t>
            </a:r>
            <a:r>
              <a:rPr lang="pt-BR" dirty="0"/>
              <a:t>diagrama de Máquina de Estados deve representar o Ciclo de Vida de, exatamente, uma Classe.</a:t>
            </a:r>
          </a:p>
          <a:p>
            <a:pPr marL="447675" indent="-447675">
              <a:buFont typeface="+mj-lt"/>
              <a:buAutoNum type="arabicPeriod"/>
            </a:pPr>
            <a:r>
              <a:rPr lang="pt-BR" dirty="0" smtClean="0"/>
              <a:t>Classes </a:t>
            </a:r>
            <a:r>
              <a:rPr lang="pt-BR" dirty="0"/>
              <a:t>associadas a depósitos de dados com mais de quatro fluxos de dados devem ter um diagrama de Máquina de Estados representando o seu Ciclo de Vida.</a:t>
            </a:r>
          </a:p>
          <a:p>
            <a:pPr marL="714375" lvl="1" indent="-266700"/>
            <a:r>
              <a:rPr lang="pt-BR" dirty="0" smtClean="0"/>
              <a:t>Por </a:t>
            </a:r>
            <a:r>
              <a:rPr lang="pt-BR" dirty="0"/>
              <a:t>exemplo, o depósito de dados Pedido possui 5 fluxos de dados associados e, portanto, possui uma Máquina de Estados do seu Ciclo de Vida.</a:t>
            </a:r>
          </a:p>
          <a:p>
            <a:pPr marL="447675" indent="-447675">
              <a:buFont typeface="+mj-lt"/>
              <a:buAutoNum type="arabicPeriod"/>
            </a:pPr>
            <a:r>
              <a:rPr lang="pt-BR" dirty="0" smtClean="0"/>
              <a:t>As </a:t>
            </a:r>
            <a:r>
              <a:rPr lang="pt-BR" dirty="0"/>
              <a:t>transições de estado devem ser disparadas por eventos considerados na Análise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43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Checklist para o Ciclo de Vida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735781"/>
              </p:ext>
            </p:extLst>
          </p:nvPr>
        </p:nvGraphicFramePr>
        <p:xfrm>
          <a:off x="179512" y="908721"/>
          <a:ext cx="3940278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Imagem de Bitmap" r:id="rId3" imgW="8380952" imgH="8276190" progId="PBrush">
                  <p:embed/>
                </p:oleObj>
              </mc:Choice>
              <mc:Fallback>
                <p:oleObj name="Imagem de Bitmap" r:id="rId3" imgW="8380952" imgH="8276190" progId="PBrush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908721"/>
                        <a:ext cx="3940278" cy="38884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31233"/>
              </p:ext>
            </p:extLst>
          </p:nvPr>
        </p:nvGraphicFramePr>
        <p:xfrm>
          <a:off x="4283968" y="836712"/>
          <a:ext cx="4734390" cy="2764185"/>
        </p:xfrm>
        <a:graphic>
          <a:graphicData uri="http://schemas.openxmlformats.org/drawingml/2006/table">
            <a:tbl>
              <a:tblPr firstRow="1" firstCol="1" bandRow="1"/>
              <a:tblGrid>
                <a:gridCol w="287020"/>
                <a:gridCol w="287020"/>
                <a:gridCol w="266700"/>
                <a:gridCol w="1517650"/>
                <a:gridCol w="396000"/>
                <a:gridCol w="396000"/>
                <a:gridCol w="396000"/>
                <a:gridCol w="396000"/>
                <a:gridCol w="396000"/>
                <a:gridCol w="396000"/>
              </a:tblGrid>
              <a:tr h="1225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Externo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Temporal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Nº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Evento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Previsível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Não Previsível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Relativo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Absoluto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Não Evento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Extempo-râneo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00">
                <a:tc row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Essenciais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FB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Cliente faz pedido de livros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Validação do pedido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(1)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Cliente efetua pagamento do pedido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(2)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Envio de livros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(3)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Cliente recebe livros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x(4)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Finalização do pedido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x(5)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FA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7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Cliente cancela pedido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(2)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Cliente devolve livros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(5)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9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Não recebimento do pagamento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(3)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Apoio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FB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6-feira: Compra de livros dos Fornecedores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11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Fornecedor envia livros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(10)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FA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Fornecedor cancela a venda de livros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(10)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Fornecedor não envia livros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(11)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Gestão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FB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14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Atualização da lista de preços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Falha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15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Livros não enviados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(4)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16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6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Cliente reclama não recebimento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x (4)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</a:tbl>
          </a:graphicData>
        </a:graphic>
      </p:graphicFrame>
      <p:grpSp>
        <p:nvGrpSpPr>
          <p:cNvPr id="18" name="Grupo 17"/>
          <p:cNvGrpSpPr/>
          <p:nvPr/>
        </p:nvGrpSpPr>
        <p:grpSpPr>
          <a:xfrm>
            <a:off x="1725588" y="2464321"/>
            <a:ext cx="6590828" cy="4349055"/>
            <a:chOff x="1725588" y="2464321"/>
            <a:chExt cx="6590828" cy="4349055"/>
          </a:xfrm>
        </p:grpSpPr>
        <p:sp>
          <p:nvSpPr>
            <p:cNvPr id="10" name="Elipse 9"/>
            <p:cNvSpPr/>
            <p:nvPr/>
          </p:nvSpPr>
          <p:spPr>
            <a:xfrm>
              <a:off x="1725588" y="2464321"/>
              <a:ext cx="720080" cy="504056"/>
            </a:xfrm>
            <a:prstGeom prst="ellipse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em curva 13"/>
            <p:cNvCxnSpPr>
              <a:stCxn id="10" idx="4"/>
              <a:endCxn id="15" idx="1"/>
            </p:cNvCxnSpPr>
            <p:nvPr/>
          </p:nvCxnSpPr>
          <p:spPr>
            <a:xfrm rot="16200000" flipH="1">
              <a:off x="2288413" y="2765592"/>
              <a:ext cx="2296827" cy="2702396"/>
            </a:xfrm>
            <a:prstGeom prst="curvedConnector2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o 16"/>
            <p:cNvGrpSpPr/>
            <p:nvPr/>
          </p:nvGrpSpPr>
          <p:grpSpPr>
            <a:xfrm>
              <a:off x="4788024" y="3717032"/>
              <a:ext cx="3528392" cy="3096344"/>
              <a:chOff x="4788024" y="3717032"/>
              <a:chExt cx="3528392" cy="3096344"/>
            </a:xfrm>
          </p:grpSpPr>
          <p:graphicFrame>
            <p:nvGraphicFramePr>
              <p:cNvPr id="7" name="Objeto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6758129"/>
                  </p:ext>
                </p:extLst>
              </p:nvPr>
            </p:nvGraphicFramePr>
            <p:xfrm>
              <a:off x="5004048" y="3789040"/>
              <a:ext cx="3024336" cy="291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28" name="Imagem de Bitmap" r:id="rId5" imgW="5877745" imgH="5676190" progId="PBrush">
                      <p:embed/>
                    </p:oleObj>
                  </mc:Choice>
                  <mc:Fallback>
                    <p:oleObj name="Imagem de Bitmap" r:id="rId5" imgW="5877745" imgH="5676190" progId="PBrush">
                      <p:embed/>
                      <p:pic>
                        <p:nvPicPr>
                          <p:cNvPr id="0" name="Picture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04048" y="3789040"/>
                            <a:ext cx="3024336" cy="29188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Retângulo de cantos arredondados 14"/>
              <p:cNvSpPr/>
              <p:nvPr/>
            </p:nvSpPr>
            <p:spPr>
              <a:xfrm>
                <a:off x="4788024" y="3717032"/>
                <a:ext cx="3528392" cy="3096344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9" name="AutoShape 2"/>
          <p:cNvSpPr>
            <a:spLocks noChangeArrowheads="1"/>
          </p:cNvSpPr>
          <p:nvPr/>
        </p:nvSpPr>
        <p:spPr bwMode="auto">
          <a:xfrm>
            <a:off x="4788024" y="1299376"/>
            <a:ext cx="108000" cy="1188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4788024" y="1457176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auto">
          <a:xfrm>
            <a:off x="4788024" y="159280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AutoShape 2"/>
          <p:cNvSpPr>
            <a:spLocks noChangeArrowheads="1"/>
          </p:cNvSpPr>
          <p:nvPr/>
        </p:nvSpPr>
        <p:spPr bwMode="auto">
          <a:xfrm>
            <a:off x="4788024" y="1736824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AutoShape 2"/>
          <p:cNvSpPr>
            <a:spLocks noChangeArrowheads="1"/>
          </p:cNvSpPr>
          <p:nvPr/>
        </p:nvSpPr>
        <p:spPr bwMode="auto">
          <a:xfrm>
            <a:off x="4788024" y="1880840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AutoShape 2"/>
          <p:cNvSpPr>
            <a:spLocks noChangeArrowheads="1"/>
          </p:cNvSpPr>
          <p:nvPr/>
        </p:nvSpPr>
        <p:spPr bwMode="auto">
          <a:xfrm>
            <a:off x="4788024" y="2024856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4788024" y="2168872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AutoShape 2"/>
          <p:cNvSpPr>
            <a:spLocks noChangeArrowheads="1"/>
          </p:cNvSpPr>
          <p:nvPr/>
        </p:nvSpPr>
        <p:spPr bwMode="auto">
          <a:xfrm>
            <a:off x="4788024" y="231288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AutoShape 2"/>
          <p:cNvSpPr>
            <a:spLocks noChangeArrowheads="1"/>
          </p:cNvSpPr>
          <p:nvPr/>
        </p:nvSpPr>
        <p:spPr bwMode="auto">
          <a:xfrm>
            <a:off x="4788024" y="2456904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AutoShape 2"/>
          <p:cNvSpPr>
            <a:spLocks noChangeArrowheads="1"/>
          </p:cNvSpPr>
          <p:nvPr/>
        </p:nvSpPr>
        <p:spPr bwMode="auto">
          <a:xfrm>
            <a:off x="5065464" y="4034730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AutoShape 2"/>
          <p:cNvSpPr>
            <a:spLocks noChangeArrowheads="1"/>
          </p:cNvSpPr>
          <p:nvPr/>
        </p:nvSpPr>
        <p:spPr bwMode="auto">
          <a:xfrm>
            <a:off x="4944740" y="4729410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AutoShape 2"/>
          <p:cNvSpPr>
            <a:spLocks noChangeArrowheads="1"/>
          </p:cNvSpPr>
          <p:nvPr/>
        </p:nvSpPr>
        <p:spPr bwMode="auto">
          <a:xfrm>
            <a:off x="7102896" y="4293096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AutoShape 2"/>
          <p:cNvSpPr>
            <a:spLocks noChangeArrowheads="1"/>
          </p:cNvSpPr>
          <p:nvPr/>
        </p:nvSpPr>
        <p:spPr bwMode="auto">
          <a:xfrm>
            <a:off x="4949006" y="5343574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AutoShape 2"/>
          <p:cNvSpPr>
            <a:spLocks noChangeArrowheads="1"/>
          </p:cNvSpPr>
          <p:nvPr/>
        </p:nvSpPr>
        <p:spPr bwMode="auto">
          <a:xfrm>
            <a:off x="5092080" y="6105996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AutoShape 2"/>
          <p:cNvSpPr>
            <a:spLocks noChangeArrowheads="1"/>
          </p:cNvSpPr>
          <p:nvPr/>
        </p:nvSpPr>
        <p:spPr bwMode="auto">
          <a:xfrm>
            <a:off x="5802486" y="6328370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AutoShape 2"/>
          <p:cNvSpPr>
            <a:spLocks noChangeArrowheads="1"/>
          </p:cNvSpPr>
          <p:nvPr/>
        </p:nvSpPr>
        <p:spPr bwMode="auto">
          <a:xfrm>
            <a:off x="7094388" y="631142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utoShape 2"/>
          <p:cNvSpPr>
            <a:spLocks noChangeArrowheads="1"/>
          </p:cNvSpPr>
          <p:nvPr/>
        </p:nvSpPr>
        <p:spPr bwMode="auto">
          <a:xfrm>
            <a:off x="7092280" y="567394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AutoShape 2"/>
          <p:cNvSpPr>
            <a:spLocks noChangeArrowheads="1"/>
          </p:cNvSpPr>
          <p:nvPr/>
        </p:nvSpPr>
        <p:spPr bwMode="auto">
          <a:xfrm>
            <a:off x="5796136" y="6082704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AutoShape 2"/>
          <p:cNvSpPr>
            <a:spLocks noChangeArrowheads="1"/>
          </p:cNvSpPr>
          <p:nvPr/>
        </p:nvSpPr>
        <p:spPr bwMode="auto">
          <a:xfrm>
            <a:off x="5976168" y="4591744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AutoShape 2"/>
          <p:cNvSpPr>
            <a:spLocks noChangeArrowheads="1"/>
          </p:cNvSpPr>
          <p:nvPr/>
        </p:nvSpPr>
        <p:spPr bwMode="auto">
          <a:xfrm>
            <a:off x="5804594" y="4905176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AutoShape 2"/>
          <p:cNvSpPr>
            <a:spLocks noChangeArrowheads="1"/>
          </p:cNvSpPr>
          <p:nvPr/>
        </p:nvSpPr>
        <p:spPr bwMode="auto">
          <a:xfrm>
            <a:off x="7102896" y="4873426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AutoShape 2"/>
          <p:cNvSpPr>
            <a:spLocks noChangeArrowheads="1"/>
          </p:cNvSpPr>
          <p:nvPr/>
        </p:nvSpPr>
        <p:spPr bwMode="auto">
          <a:xfrm>
            <a:off x="5929560" y="556594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AutoShape 2"/>
          <p:cNvSpPr>
            <a:spLocks noChangeArrowheads="1"/>
          </p:cNvSpPr>
          <p:nvPr/>
        </p:nvSpPr>
        <p:spPr bwMode="auto">
          <a:xfrm>
            <a:off x="1375276" y="981316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AutoShape 2"/>
          <p:cNvSpPr>
            <a:spLocks noChangeArrowheads="1"/>
          </p:cNvSpPr>
          <p:nvPr/>
        </p:nvSpPr>
        <p:spPr bwMode="auto">
          <a:xfrm>
            <a:off x="2535024" y="981316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AutoShape 2"/>
          <p:cNvSpPr>
            <a:spLocks noChangeArrowheads="1"/>
          </p:cNvSpPr>
          <p:nvPr/>
        </p:nvSpPr>
        <p:spPr bwMode="auto">
          <a:xfrm>
            <a:off x="4067944" y="98072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AutoShape 2"/>
          <p:cNvSpPr>
            <a:spLocks noChangeArrowheads="1"/>
          </p:cNvSpPr>
          <p:nvPr/>
        </p:nvSpPr>
        <p:spPr bwMode="auto">
          <a:xfrm>
            <a:off x="575568" y="98072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AutoShape 2"/>
          <p:cNvSpPr>
            <a:spLocks noChangeArrowheads="1"/>
          </p:cNvSpPr>
          <p:nvPr/>
        </p:nvSpPr>
        <p:spPr bwMode="auto">
          <a:xfrm>
            <a:off x="575568" y="4617144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AutoShape 2"/>
          <p:cNvSpPr>
            <a:spLocks noChangeArrowheads="1"/>
          </p:cNvSpPr>
          <p:nvPr/>
        </p:nvSpPr>
        <p:spPr bwMode="auto">
          <a:xfrm>
            <a:off x="1295648" y="458874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AutoShape 2"/>
          <p:cNvSpPr>
            <a:spLocks noChangeArrowheads="1"/>
          </p:cNvSpPr>
          <p:nvPr/>
        </p:nvSpPr>
        <p:spPr bwMode="auto">
          <a:xfrm>
            <a:off x="2267744" y="458112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AutoShape 2"/>
          <p:cNvSpPr>
            <a:spLocks noChangeArrowheads="1"/>
          </p:cNvSpPr>
          <p:nvPr/>
        </p:nvSpPr>
        <p:spPr bwMode="auto">
          <a:xfrm>
            <a:off x="2864584" y="458112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AutoShape 2"/>
          <p:cNvSpPr>
            <a:spLocks noChangeArrowheads="1"/>
          </p:cNvSpPr>
          <p:nvPr/>
        </p:nvSpPr>
        <p:spPr bwMode="auto">
          <a:xfrm>
            <a:off x="4067944" y="4581128"/>
            <a:ext cx="108000" cy="108000"/>
          </a:xfrm>
          <a:prstGeom prst="irregularSeal1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4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5" presetClass="entr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6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1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3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8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5" presetClass="entr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0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5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5" presetClass="entr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7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2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5" presetClass="entr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4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9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5" presetClass="entr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1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6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1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6" presetID="45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mtClean="0"/>
              <a:t>Modelagem dos Processos de Negócio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mtClean="0"/>
              <a:t>Checklist de Requisitos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Mundo Modelado (AS-IS/TO-BE)</a:t>
            </a:r>
            <a:endParaRPr lang="pt-BR" dirty="0"/>
          </a:p>
        </p:txBody>
      </p:sp>
      <p:grpSp>
        <p:nvGrpSpPr>
          <p:cNvPr id="3" name="Grupo 2"/>
          <p:cNvGrpSpPr/>
          <p:nvPr/>
        </p:nvGrpSpPr>
        <p:grpSpPr>
          <a:xfrm>
            <a:off x="4457236" y="1370193"/>
            <a:ext cx="2580389" cy="2330644"/>
            <a:chOff x="4457236" y="1370193"/>
            <a:chExt cx="2580389" cy="2330644"/>
          </a:xfrm>
        </p:grpSpPr>
        <p:grpSp>
          <p:nvGrpSpPr>
            <p:cNvPr id="12" name="Grupo 11"/>
            <p:cNvGrpSpPr/>
            <p:nvPr/>
          </p:nvGrpSpPr>
          <p:grpSpPr>
            <a:xfrm>
              <a:off x="5233052" y="1370193"/>
              <a:ext cx="1804573" cy="2330644"/>
              <a:chOff x="5868144" y="1337164"/>
              <a:chExt cx="1804573" cy="2330644"/>
            </a:xfrm>
          </p:grpSpPr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8144" y="1521830"/>
                <a:ext cx="1804573" cy="2145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CaixaDeTexto 6"/>
              <p:cNvSpPr txBox="1"/>
              <p:nvPr/>
            </p:nvSpPr>
            <p:spPr>
              <a:xfrm>
                <a:off x="5972743" y="1337164"/>
                <a:ext cx="16636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b="1" dirty="0" smtClean="0"/>
                  <a:t>Modelo AS-IS</a:t>
                </a:r>
                <a:endParaRPr lang="pt-BR" b="1" dirty="0"/>
              </a:p>
            </p:txBody>
          </p:sp>
        </p:grpSp>
        <p:sp>
          <p:nvSpPr>
            <p:cNvPr id="8" name="Seta para baixo 7"/>
            <p:cNvSpPr/>
            <p:nvPr/>
          </p:nvSpPr>
          <p:spPr>
            <a:xfrm rot="16200000">
              <a:off x="4459522" y="2437447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2009416" y="4206034"/>
            <a:ext cx="2778608" cy="2263497"/>
            <a:chOff x="1043608" y="4333855"/>
            <a:chExt cx="2778608" cy="2263497"/>
          </a:xfrm>
        </p:grpSpPr>
        <p:grpSp>
          <p:nvGrpSpPr>
            <p:cNvPr id="21" name="Grupo 20"/>
            <p:cNvGrpSpPr/>
            <p:nvPr/>
          </p:nvGrpSpPr>
          <p:grpSpPr>
            <a:xfrm>
              <a:off x="1043608" y="4333855"/>
              <a:ext cx="2185988" cy="2263497"/>
              <a:chOff x="2527330" y="3924399"/>
              <a:chExt cx="2185988" cy="2263497"/>
            </a:xfrm>
          </p:grpSpPr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7330" y="4109065"/>
                <a:ext cx="2185988" cy="20788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CaixaDeTexto 16"/>
              <p:cNvSpPr txBox="1"/>
              <p:nvPr/>
            </p:nvSpPr>
            <p:spPr>
              <a:xfrm>
                <a:off x="2769130" y="3924399"/>
                <a:ext cx="17706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b="1" dirty="0" smtClean="0"/>
                  <a:t>Modelo TO-BE</a:t>
                </a:r>
                <a:endParaRPr lang="pt-BR" b="1" dirty="0"/>
              </a:p>
            </p:txBody>
          </p:sp>
        </p:grpSp>
        <p:sp>
          <p:nvSpPr>
            <p:cNvPr id="18" name="Seta para baixo 17"/>
            <p:cNvSpPr/>
            <p:nvPr/>
          </p:nvSpPr>
          <p:spPr>
            <a:xfrm rot="5400000" flipH="1">
              <a:off x="3335298" y="5202724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124872" y="806003"/>
            <a:ext cx="4228731" cy="2853383"/>
            <a:chOff x="124872" y="806003"/>
            <a:chExt cx="4228731" cy="2853383"/>
          </a:xfrm>
        </p:grpSpPr>
        <p:grpSp>
          <p:nvGrpSpPr>
            <p:cNvPr id="19" name="Grupo 18"/>
            <p:cNvGrpSpPr/>
            <p:nvPr/>
          </p:nvGrpSpPr>
          <p:grpSpPr>
            <a:xfrm>
              <a:off x="1510784" y="1797899"/>
              <a:ext cx="2842819" cy="1861487"/>
              <a:chOff x="2651109" y="1135465"/>
              <a:chExt cx="2842819" cy="1861487"/>
            </a:xfrm>
          </p:grpSpPr>
          <p:pic>
            <p:nvPicPr>
              <p:cNvPr id="4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49251" y="1135465"/>
                <a:ext cx="2283192" cy="12836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CaixaDeTexto 8"/>
              <p:cNvSpPr txBox="1"/>
              <p:nvPr/>
            </p:nvSpPr>
            <p:spPr>
              <a:xfrm>
                <a:off x="2651109" y="2412177"/>
                <a:ext cx="13340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 smtClean="0"/>
                  <a:t>Especialista </a:t>
                </a:r>
              </a:p>
              <a:p>
                <a:pPr algn="ctr"/>
                <a:r>
                  <a:rPr lang="pt-BR" sz="1600" dirty="0" smtClean="0"/>
                  <a:t>de Negócio</a:t>
                </a:r>
                <a:endParaRPr lang="pt-BR" sz="1600" dirty="0"/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4273722" y="2412177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 smtClean="0"/>
                  <a:t>Analista </a:t>
                </a:r>
              </a:p>
              <a:p>
                <a:pPr algn="ctr"/>
                <a:r>
                  <a:rPr lang="pt-BR" sz="1600" dirty="0" smtClean="0"/>
                  <a:t>de Negócio</a:t>
                </a:r>
                <a:endParaRPr lang="pt-BR" sz="1600" dirty="0"/>
              </a:p>
            </p:txBody>
          </p:sp>
        </p:grpSp>
        <p:sp>
          <p:nvSpPr>
            <p:cNvPr id="23" name="Texto explicativo em forma de nuvem 22"/>
            <p:cNvSpPr/>
            <p:nvPr/>
          </p:nvSpPr>
          <p:spPr>
            <a:xfrm>
              <a:off x="124872" y="806003"/>
              <a:ext cx="1885014" cy="1412746"/>
            </a:xfrm>
            <a:prstGeom prst="cloudCallout">
              <a:avLst>
                <a:gd name="adj1" fmla="val 47695"/>
                <a:gd name="adj2" fmla="val 6455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Mundo (AS-IS)</a:t>
              </a:r>
              <a:endParaRPr lang="pt-BR" dirty="0"/>
            </a:p>
          </p:txBody>
        </p:sp>
      </p:grpSp>
      <p:sp>
        <p:nvSpPr>
          <p:cNvPr id="25" name="Texto explicativo em forma de nuvem 24"/>
          <p:cNvSpPr/>
          <p:nvPr/>
        </p:nvSpPr>
        <p:spPr>
          <a:xfrm flipH="1">
            <a:off x="7092280" y="2952358"/>
            <a:ext cx="1885014" cy="1412746"/>
          </a:xfrm>
          <a:prstGeom prst="cloudCallout">
            <a:avLst>
              <a:gd name="adj1" fmla="val 54048"/>
              <a:gd name="adj2" fmla="val 549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Mundo TO-BE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232978" y="4795656"/>
            <a:ext cx="1674726" cy="1945712"/>
            <a:chOff x="232978" y="4991182"/>
            <a:chExt cx="1674726" cy="1945712"/>
          </a:xfrm>
        </p:grpSpPr>
        <p:pic>
          <p:nvPicPr>
            <p:cNvPr id="26" name="Picture 3" descr="C:\Users\otakai\AppData\Local\Microsoft\Windows\Temporary Internet Files\Content.IE5\B9VOXXUS\MC900205484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78" y="4991182"/>
              <a:ext cx="1098662" cy="109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Seta para baixo 26"/>
            <p:cNvSpPr/>
            <p:nvPr/>
          </p:nvSpPr>
          <p:spPr>
            <a:xfrm rot="5400000">
              <a:off x="1420786" y="5313334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306057" y="6105897"/>
              <a:ext cx="9525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/>
                <a:t>Requisitos </a:t>
              </a:r>
            </a:p>
            <a:p>
              <a:pPr algn="ctr"/>
              <a:r>
                <a:rPr lang="pt-BR" sz="1200" dirty="0" smtClean="0"/>
                <a:t>do Sistema</a:t>
              </a:r>
            </a:p>
            <a:p>
              <a:pPr algn="ctr"/>
              <a:r>
                <a:rPr lang="pt-BR" sz="1200" dirty="0" smtClean="0"/>
                <a:t>do Modelo</a:t>
              </a:r>
            </a:p>
            <a:p>
              <a:pPr algn="ctr"/>
              <a:r>
                <a:rPr lang="pt-BR" sz="1200" dirty="0" smtClean="0"/>
                <a:t>TO-BE</a:t>
              </a:r>
              <a:endParaRPr lang="pt-BR" sz="1200" dirty="0"/>
            </a:p>
          </p:txBody>
        </p:sp>
      </p:grpSp>
      <p:grpSp>
        <p:nvGrpSpPr>
          <p:cNvPr id="4107" name="Grupo 4106"/>
          <p:cNvGrpSpPr/>
          <p:nvPr/>
        </p:nvGrpSpPr>
        <p:grpSpPr>
          <a:xfrm>
            <a:off x="5004048" y="3860924"/>
            <a:ext cx="3484932" cy="2880444"/>
            <a:chOff x="5004048" y="3860924"/>
            <a:chExt cx="3484932" cy="2880444"/>
          </a:xfrm>
        </p:grpSpPr>
        <p:sp>
          <p:nvSpPr>
            <p:cNvPr id="15" name="Seta para baixo 14"/>
            <p:cNvSpPr/>
            <p:nvPr/>
          </p:nvSpPr>
          <p:spPr>
            <a:xfrm rot="19853537">
              <a:off x="6100545" y="3860924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4" name="Grupo 43"/>
            <p:cNvGrpSpPr/>
            <p:nvPr/>
          </p:nvGrpSpPr>
          <p:grpSpPr>
            <a:xfrm>
              <a:off x="5004048" y="4376539"/>
              <a:ext cx="3484932" cy="2364829"/>
              <a:chOff x="2942493" y="3429000"/>
              <a:chExt cx="3484932" cy="2364829"/>
            </a:xfrm>
          </p:grpSpPr>
          <p:sp>
            <p:nvSpPr>
              <p:cNvPr id="45" name="Freeform 10"/>
              <p:cNvSpPr>
                <a:spLocks noEditPoints="1"/>
              </p:cNvSpPr>
              <p:nvPr/>
            </p:nvSpPr>
            <p:spPr bwMode="auto">
              <a:xfrm>
                <a:off x="4259535" y="3429000"/>
                <a:ext cx="792162" cy="647700"/>
              </a:xfrm>
              <a:custGeom>
                <a:avLst/>
                <a:gdLst>
                  <a:gd name="T0" fmla="*/ 0 w 499"/>
                  <a:gd name="T1" fmla="*/ 204 h 408"/>
                  <a:gd name="T2" fmla="*/ 6 w 499"/>
                  <a:gd name="T3" fmla="*/ 163 h 408"/>
                  <a:gd name="T4" fmla="*/ 19 w 499"/>
                  <a:gd name="T5" fmla="*/ 125 h 408"/>
                  <a:gd name="T6" fmla="*/ 44 w 499"/>
                  <a:gd name="T7" fmla="*/ 89 h 408"/>
                  <a:gd name="T8" fmla="*/ 72 w 499"/>
                  <a:gd name="T9" fmla="*/ 61 h 408"/>
                  <a:gd name="T10" fmla="*/ 110 w 499"/>
                  <a:gd name="T11" fmla="*/ 36 h 408"/>
                  <a:gd name="T12" fmla="*/ 154 w 499"/>
                  <a:gd name="T13" fmla="*/ 18 h 408"/>
                  <a:gd name="T14" fmla="*/ 201 w 499"/>
                  <a:gd name="T15" fmla="*/ 5 h 408"/>
                  <a:gd name="T16" fmla="*/ 251 w 499"/>
                  <a:gd name="T17" fmla="*/ 0 h 408"/>
                  <a:gd name="T18" fmla="*/ 251 w 499"/>
                  <a:gd name="T19" fmla="*/ 0 h 408"/>
                  <a:gd name="T20" fmla="*/ 301 w 499"/>
                  <a:gd name="T21" fmla="*/ 5 h 408"/>
                  <a:gd name="T22" fmla="*/ 348 w 499"/>
                  <a:gd name="T23" fmla="*/ 18 h 408"/>
                  <a:gd name="T24" fmla="*/ 389 w 499"/>
                  <a:gd name="T25" fmla="*/ 36 h 408"/>
                  <a:gd name="T26" fmla="*/ 427 w 499"/>
                  <a:gd name="T27" fmla="*/ 61 h 408"/>
                  <a:gd name="T28" fmla="*/ 458 w 499"/>
                  <a:gd name="T29" fmla="*/ 89 h 408"/>
                  <a:gd name="T30" fmla="*/ 480 w 499"/>
                  <a:gd name="T31" fmla="*/ 125 h 408"/>
                  <a:gd name="T32" fmla="*/ 496 w 499"/>
                  <a:gd name="T33" fmla="*/ 163 h 408"/>
                  <a:gd name="T34" fmla="*/ 499 w 499"/>
                  <a:gd name="T35" fmla="*/ 204 h 408"/>
                  <a:gd name="T36" fmla="*/ 499 w 499"/>
                  <a:gd name="T37" fmla="*/ 204 h 408"/>
                  <a:gd name="T38" fmla="*/ 496 w 499"/>
                  <a:gd name="T39" fmla="*/ 245 h 408"/>
                  <a:gd name="T40" fmla="*/ 480 w 499"/>
                  <a:gd name="T41" fmla="*/ 283 h 408"/>
                  <a:gd name="T42" fmla="*/ 458 w 499"/>
                  <a:gd name="T43" fmla="*/ 318 h 408"/>
                  <a:gd name="T44" fmla="*/ 427 w 499"/>
                  <a:gd name="T45" fmla="*/ 346 h 408"/>
                  <a:gd name="T46" fmla="*/ 389 w 499"/>
                  <a:gd name="T47" fmla="*/ 372 h 408"/>
                  <a:gd name="T48" fmla="*/ 348 w 499"/>
                  <a:gd name="T49" fmla="*/ 390 h 408"/>
                  <a:gd name="T50" fmla="*/ 301 w 499"/>
                  <a:gd name="T51" fmla="*/ 402 h 408"/>
                  <a:gd name="T52" fmla="*/ 251 w 499"/>
                  <a:gd name="T53" fmla="*/ 408 h 408"/>
                  <a:gd name="T54" fmla="*/ 251 w 499"/>
                  <a:gd name="T55" fmla="*/ 408 h 408"/>
                  <a:gd name="T56" fmla="*/ 201 w 499"/>
                  <a:gd name="T57" fmla="*/ 402 h 408"/>
                  <a:gd name="T58" fmla="*/ 154 w 499"/>
                  <a:gd name="T59" fmla="*/ 390 h 408"/>
                  <a:gd name="T60" fmla="*/ 110 w 499"/>
                  <a:gd name="T61" fmla="*/ 372 h 408"/>
                  <a:gd name="T62" fmla="*/ 72 w 499"/>
                  <a:gd name="T63" fmla="*/ 346 h 408"/>
                  <a:gd name="T64" fmla="*/ 44 w 499"/>
                  <a:gd name="T65" fmla="*/ 318 h 408"/>
                  <a:gd name="T66" fmla="*/ 19 w 499"/>
                  <a:gd name="T67" fmla="*/ 283 h 408"/>
                  <a:gd name="T68" fmla="*/ 6 w 499"/>
                  <a:gd name="T69" fmla="*/ 245 h 408"/>
                  <a:gd name="T70" fmla="*/ 0 w 499"/>
                  <a:gd name="T71" fmla="*/ 204 h 408"/>
                  <a:gd name="T72" fmla="*/ 63 w 499"/>
                  <a:gd name="T73" fmla="*/ 204 h 408"/>
                  <a:gd name="T74" fmla="*/ 63 w 499"/>
                  <a:gd name="T75" fmla="*/ 219 h 408"/>
                  <a:gd name="T76" fmla="*/ 78 w 499"/>
                  <a:gd name="T77" fmla="*/ 262 h 408"/>
                  <a:gd name="T78" fmla="*/ 119 w 499"/>
                  <a:gd name="T79" fmla="*/ 311 h 408"/>
                  <a:gd name="T80" fmla="*/ 179 w 499"/>
                  <a:gd name="T81" fmla="*/ 344 h 408"/>
                  <a:gd name="T82" fmla="*/ 232 w 499"/>
                  <a:gd name="T83" fmla="*/ 354 h 408"/>
                  <a:gd name="T84" fmla="*/ 251 w 499"/>
                  <a:gd name="T85" fmla="*/ 357 h 408"/>
                  <a:gd name="T86" fmla="*/ 270 w 499"/>
                  <a:gd name="T87" fmla="*/ 354 h 408"/>
                  <a:gd name="T88" fmla="*/ 323 w 499"/>
                  <a:gd name="T89" fmla="*/ 344 h 408"/>
                  <a:gd name="T90" fmla="*/ 383 w 499"/>
                  <a:gd name="T91" fmla="*/ 311 h 408"/>
                  <a:gd name="T92" fmla="*/ 424 w 499"/>
                  <a:gd name="T93" fmla="*/ 262 h 408"/>
                  <a:gd name="T94" fmla="*/ 436 w 499"/>
                  <a:gd name="T95" fmla="*/ 219 h 408"/>
                  <a:gd name="T96" fmla="*/ 436 w 499"/>
                  <a:gd name="T97" fmla="*/ 204 h 408"/>
                  <a:gd name="T98" fmla="*/ 436 w 499"/>
                  <a:gd name="T99" fmla="*/ 189 h 408"/>
                  <a:gd name="T100" fmla="*/ 424 w 499"/>
                  <a:gd name="T101" fmla="*/ 145 h 408"/>
                  <a:gd name="T102" fmla="*/ 383 w 499"/>
                  <a:gd name="T103" fmla="*/ 97 h 408"/>
                  <a:gd name="T104" fmla="*/ 323 w 499"/>
                  <a:gd name="T105" fmla="*/ 64 h 408"/>
                  <a:gd name="T106" fmla="*/ 270 w 499"/>
                  <a:gd name="T107" fmla="*/ 54 h 408"/>
                  <a:gd name="T108" fmla="*/ 251 w 499"/>
                  <a:gd name="T109" fmla="*/ 51 h 408"/>
                  <a:gd name="T110" fmla="*/ 232 w 499"/>
                  <a:gd name="T111" fmla="*/ 54 h 408"/>
                  <a:gd name="T112" fmla="*/ 179 w 499"/>
                  <a:gd name="T113" fmla="*/ 64 h 408"/>
                  <a:gd name="T114" fmla="*/ 119 w 499"/>
                  <a:gd name="T115" fmla="*/ 97 h 408"/>
                  <a:gd name="T116" fmla="*/ 78 w 499"/>
                  <a:gd name="T117" fmla="*/ 145 h 408"/>
                  <a:gd name="T118" fmla="*/ 63 w 499"/>
                  <a:gd name="T119" fmla="*/ 189 h 408"/>
                  <a:gd name="T120" fmla="*/ 63 w 499"/>
                  <a:gd name="T121" fmla="*/ 204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9" h="408">
                    <a:moveTo>
                      <a:pt x="0" y="204"/>
                    </a:moveTo>
                    <a:lnTo>
                      <a:pt x="0" y="204"/>
                    </a:lnTo>
                    <a:lnTo>
                      <a:pt x="3" y="184"/>
                    </a:lnTo>
                    <a:lnTo>
                      <a:pt x="6" y="163"/>
                    </a:lnTo>
                    <a:lnTo>
                      <a:pt x="13" y="143"/>
                    </a:lnTo>
                    <a:lnTo>
                      <a:pt x="19" y="125"/>
                    </a:lnTo>
                    <a:lnTo>
                      <a:pt x="31" y="107"/>
                    </a:lnTo>
                    <a:lnTo>
                      <a:pt x="44" y="89"/>
                    </a:lnTo>
                    <a:lnTo>
                      <a:pt x="57" y="74"/>
                    </a:lnTo>
                    <a:lnTo>
                      <a:pt x="72" y="61"/>
                    </a:lnTo>
                    <a:lnTo>
                      <a:pt x="91" y="49"/>
                    </a:lnTo>
                    <a:lnTo>
                      <a:pt x="110" y="36"/>
                    </a:lnTo>
                    <a:lnTo>
                      <a:pt x="132" y="26"/>
                    </a:lnTo>
                    <a:lnTo>
                      <a:pt x="154" y="18"/>
                    </a:lnTo>
                    <a:lnTo>
                      <a:pt x="176" y="10"/>
                    </a:lnTo>
                    <a:lnTo>
                      <a:pt x="201" y="5"/>
                    </a:lnTo>
                    <a:lnTo>
                      <a:pt x="226" y="3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76" y="3"/>
                    </a:lnTo>
                    <a:lnTo>
                      <a:pt x="301" y="5"/>
                    </a:lnTo>
                    <a:lnTo>
                      <a:pt x="323" y="10"/>
                    </a:lnTo>
                    <a:lnTo>
                      <a:pt x="348" y="18"/>
                    </a:lnTo>
                    <a:lnTo>
                      <a:pt x="370" y="26"/>
                    </a:lnTo>
                    <a:lnTo>
                      <a:pt x="389" y="36"/>
                    </a:lnTo>
                    <a:lnTo>
                      <a:pt x="408" y="49"/>
                    </a:lnTo>
                    <a:lnTo>
                      <a:pt x="427" y="61"/>
                    </a:lnTo>
                    <a:lnTo>
                      <a:pt x="442" y="74"/>
                    </a:lnTo>
                    <a:lnTo>
                      <a:pt x="458" y="89"/>
                    </a:lnTo>
                    <a:lnTo>
                      <a:pt x="471" y="107"/>
                    </a:lnTo>
                    <a:lnTo>
                      <a:pt x="480" y="125"/>
                    </a:lnTo>
                    <a:lnTo>
                      <a:pt x="489" y="143"/>
                    </a:lnTo>
                    <a:lnTo>
                      <a:pt x="496" y="163"/>
                    </a:lnTo>
                    <a:lnTo>
                      <a:pt x="499" y="184"/>
                    </a:lnTo>
                    <a:lnTo>
                      <a:pt x="499" y="204"/>
                    </a:lnTo>
                    <a:lnTo>
                      <a:pt x="499" y="204"/>
                    </a:lnTo>
                    <a:lnTo>
                      <a:pt x="499" y="204"/>
                    </a:lnTo>
                    <a:lnTo>
                      <a:pt x="499" y="224"/>
                    </a:lnTo>
                    <a:lnTo>
                      <a:pt x="496" y="245"/>
                    </a:lnTo>
                    <a:lnTo>
                      <a:pt x="489" y="265"/>
                    </a:lnTo>
                    <a:lnTo>
                      <a:pt x="480" y="283"/>
                    </a:lnTo>
                    <a:lnTo>
                      <a:pt x="471" y="301"/>
                    </a:lnTo>
                    <a:lnTo>
                      <a:pt x="458" y="318"/>
                    </a:lnTo>
                    <a:lnTo>
                      <a:pt x="442" y="334"/>
                    </a:lnTo>
                    <a:lnTo>
                      <a:pt x="427" y="346"/>
                    </a:lnTo>
                    <a:lnTo>
                      <a:pt x="408" y="359"/>
                    </a:lnTo>
                    <a:lnTo>
                      <a:pt x="389" y="372"/>
                    </a:lnTo>
                    <a:lnTo>
                      <a:pt x="370" y="382"/>
                    </a:lnTo>
                    <a:lnTo>
                      <a:pt x="348" y="390"/>
                    </a:lnTo>
                    <a:lnTo>
                      <a:pt x="323" y="397"/>
                    </a:lnTo>
                    <a:lnTo>
                      <a:pt x="301" y="402"/>
                    </a:lnTo>
                    <a:lnTo>
                      <a:pt x="276" y="405"/>
                    </a:lnTo>
                    <a:lnTo>
                      <a:pt x="251" y="408"/>
                    </a:lnTo>
                    <a:lnTo>
                      <a:pt x="251" y="408"/>
                    </a:lnTo>
                    <a:lnTo>
                      <a:pt x="251" y="408"/>
                    </a:lnTo>
                    <a:lnTo>
                      <a:pt x="226" y="405"/>
                    </a:lnTo>
                    <a:lnTo>
                      <a:pt x="201" y="402"/>
                    </a:lnTo>
                    <a:lnTo>
                      <a:pt x="176" y="397"/>
                    </a:lnTo>
                    <a:lnTo>
                      <a:pt x="154" y="390"/>
                    </a:lnTo>
                    <a:lnTo>
                      <a:pt x="132" y="382"/>
                    </a:lnTo>
                    <a:lnTo>
                      <a:pt x="110" y="372"/>
                    </a:lnTo>
                    <a:lnTo>
                      <a:pt x="91" y="359"/>
                    </a:lnTo>
                    <a:lnTo>
                      <a:pt x="72" y="346"/>
                    </a:lnTo>
                    <a:lnTo>
                      <a:pt x="57" y="334"/>
                    </a:lnTo>
                    <a:lnTo>
                      <a:pt x="44" y="318"/>
                    </a:lnTo>
                    <a:lnTo>
                      <a:pt x="31" y="301"/>
                    </a:lnTo>
                    <a:lnTo>
                      <a:pt x="19" y="283"/>
                    </a:lnTo>
                    <a:lnTo>
                      <a:pt x="13" y="265"/>
                    </a:lnTo>
                    <a:lnTo>
                      <a:pt x="6" y="245"/>
                    </a:lnTo>
                    <a:lnTo>
                      <a:pt x="3" y="224"/>
                    </a:lnTo>
                    <a:lnTo>
                      <a:pt x="0" y="204"/>
                    </a:lnTo>
                    <a:lnTo>
                      <a:pt x="0" y="204"/>
                    </a:lnTo>
                    <a:close/>
                    <a:moveTo>
                      <a:pt x="63" y="204"/>
                    </a:moveTo>
                    <a:lnTo>
                      <a:pt x="63" y="204"/>
                    </a:lnTo>
                    <a:lnTo>
                      <a:pt x="63" y="219"/>
                    </a:lnTo>
                    <a:lnTo>
                      <a:pt x="66" y="234"/>
                    </a:lnTo>
                    <a:lnTo>
                      <a:pt x="78" y="262"/>
                    </a:lnTo>
                    <a:lnTo>
                      <a:pt x="94" y="288"/>
                    </a:lnTo>
                    <a:lnTo>
                      <a:pt x="119" y="311"/>
                    </a:lnTo>
                    <a:lnTo>
                      <a:pt x="144" y="329"/>
                    </a:lnTo>
                    <a:lnTo>
                      <a:pt x="179" y="344"/>
                    </a:lnTo>
                    <a:lnTo>
                      <a:pt x="213" y="352"/>
                    </a:lnTo>
                    <a:lnTo>
                      <a:pt x="232" y="354"/>
                    </a:lnTo>
                    <a:lnTo>
                      <a:pt x="251" y="357"/>
                    </a:lnTo>
                    <a:lnTo>
                      <a:pt x="251" y="357"/>
                    </a:lnTo>
                    <a:lnTo>
                      <a:pt x="251" y="357"/>
                    </a:lnTo>
                    <a:lnTo>
                      <a:pt x="270" y="354"/>
                    </a:lnTo>
                    <a:lnTo>
                      <a:pt x="289" y="352"/>
                    </a:lnTo>
                    <a:lnTo>
                      <a:pt x="323" y="344"/>
                    </a:lnTo>
                    <a:lnTo>
                      <a:pt x="355" y="329"/>
                    </a:lnTo>
                    <a:lnTo>
                      <a:pt x="383" y="311"/>
                    </a:lnTo>
                    <a:lnTo>
                      <a:pt x="405" y="288"/>
                    </a:lnTo>
                    <a:lnTo>
                      <a:pt x="424" y="262"/>
                    </a:lnTo>
                    <a:lnTo>
                      <a:pt x="433" y="234"/>
                    </a:lnTo>
                    <a:lnTo>
                      <a:pt x="436" y="219"/>
                    </a:lnTo>
                    <a:lnTo>
                      <a:pt x="436" y="204"/>
                    </a:lnTo>
                    <a:lnTo>
                      <a:pt x="436" y="204"/>
                    </a:lnTo>
                    <a:lnTo>
                      <a:pt x="436" y="204"/>
                    </a:lnTo>
                    <a:lnTo>
                      <a:pt x="436" y="189"/>
                    </a:lnTo>
                    <a:lnTo>
                      <a:pt x="433" y="173"/>
                    </a:lnTo>
                    <a:lnTo>
                      <a:pt x="424" y="145"/>
                    </a:lnTo>
                    <a:lnTo>
                      <a:pt x="405" y="120"/>
                    </a:lnTo>
                    <a:lnTo>
                      <a:pt x="383" y="97"/>
                    </a:lnTo>
                    <a:lnTo>
                      <a:pt x="355" y="79"/>
                    </a:lnTo>
                    <a:lnTo>
                      <a:pt x="323" y="64"/>
                    </a:lnTo>
                    <a:lnTo>
                      <a:pt x="289" y="56"/>
                    </a:lnTo>
                    <a:lnTo>
                      <a:pt x="270" y="54"/>
                    </a:lnTo>
                    <a:lnTo>
                      <a:pt x="251" y="51"/>
                    </a:lnTo>
                    <a:lnTo>
                      <a:pt x="251" y="51"/>
                    </a:lnTo>
                    <a:lnTo>
                      <a:pt x="251" y="51"/>
                    </a:lnTo>
                    <a:lnTo>
                      <a:pt x="232" y="54"/>
                    </a:lnTo>
                    <a:lnTo>
                      <a:pt x="213" y="56"/>
                    </a:lnTo>
                    <a:lnTo>
                      <a:pt x="179" y="64"/>
                    </a:lnTo>
                    <a:lnTo>
                      <a:pt x="144" y="79"/>
                    </a:lnTo>
                    <a:lnTo>
                      <a:pt x="119" y="97"/>
                    </a:lnTo>
                    <a:lnTo>
                      <a:pt x="94" y="120"/>
                    </a:lnTo>
                    <a:lnTo>
                      <a:pt x="78" y="145"/>
                    </a:lnTo>
                    <a:lnTo>
                      <a:pt x="66" y="173"/>
                    </a:lnTo>
                    <a:lnTo>
                      <a:pt x="63" y="189"/>
                    </a:lnTo>
                    <a:lnTo>
                      <a:pt x="63" y="204"/>
                    </a:lnTo>
                    <a:lnTo>
                      <a:pt x="63" y="204"/>
                    </a:lnTo>
                    <a:close/>
                  </a:path>
                </a:pathLst>
              </a:custGeom>
              <a:solidFill>
                <a:srgbClr val="77D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" name="Freeform 11"/>
              <p:cNvSpPr>
                <a:spLocks/>
              </p:cNvSpPr>
              <p:nvPr/>
            </p:nvSpPr>
            <p:spPr bwMode="auto">
              <a:xfrm rot="7089807">
                <a:off x="4460795" y="4170794"/>
                <a:ext cx="328612" cy="193675"/>
              </a:xfrm>
              <a:custGeom>
                <a:avLst/>
                <a:gdLst>
                  <a:gd name="T0" fmla="*/ 3 w 207"/>
                  <a:gd name="T1" fmla="*/ 110 h 122"/>
                  <a:gd name="T2" fmla="*/ 3 w 207"/>
                  <a:gd name="T3" fmla="*/ 110 h 122"/>
                  <a:gd name="T4" fmla="*/ 0 w 207"/>
                  <a:gd name="T5" fmla="*/ 99 h 122"/>
                  <a:gd name="T6" fmla="*/ 0 w 207"/>
                  <a:gd name="T7" fmla="*/ 89 h 122"/>
                  <a:gd name="T8" fmla="*/ 3 w 207"/>
                  <a:gd name="T9" fmla="*/ 82 h 122"/>
                  <a:gd name="T10" fmla="*/ 13 w 207"/>
                  <a:gd name="T11" fmla="*/ 74 h 122"/>
                  <a:gd name="T12" fmla="*/ 13 w 207"/>
                  <a:gd name="T13" fmla="*/ 74 h 122"/>
                  <a:gd name="T14" fmla="*/ 160 w 207"/>
                  <a:gd name="T15" fmla="*/ 3 h 122"/>
                  <a:gd name="T16" fmla="*/ 160 w 207"/>
                  <a:gd name="T17" fmla="*/ 3 h 122"/>
                  <a:gd name="T18" fmla="*/ 173 w 207"/>
                  <a:gd name="T19" fmla="*/ 0 h 122"/>
                  <a:gd name="T20" fmla="*/ 185 w 207"/>
                  <a:gd name="T21" fmla="*/ 0 h 122"/>
                  <a:gd name="T22" fmla="*/ 195 w 207"/>
                  <a:gd name="T23" fmla="*/ 5 h 122"/>
                  <a:gd name="T24" fmla="*/ 204 w 207"/>
                  <a:gd name="T25" fmla="*/ 13 h 122"/>
                  <a:gd name="T26" fmla="*/ 204 w 207"/>
                  <a:gd name="T27" fmla="*/ 13 h 122"/>
                  <a:gd name="T28" fmla="*/ 204 w 207"/>
                  <a:gd name="T29" fmla="*/ 13 h 122"/>
                  <a:gd name="T30" fmla="*/ 207 w 207"/>
                  <a:gd name="T31" fmla="*/ 23 h 122"/>
                  <a:gd name="T32" fmla="*/ 207 w 207"/>
                  <a:gd name="T33" fmla="*/ 33 h 122"/>
                  <a:gd name="T34" fmla="*/ 201 w 207"/>
                  <a:gd name="T35" fmla="*/ 41 h 122"/>
                  <a:gd name="T36" fmla="*/ 192 w 207"/>
                  <a:gd name="T37" fmla="*/ 48 h 122"/>
                  <a:gd name="T38" fmla="*/ 192 w 207"/>
                  <a:gd name="T39" fmla="*/ 48 h 122"/>
                  <a:gd name="T40" fmla="*/ 47 w 207"/>
                  <a:gd name="T41" fmla="*/ 117 h 122"/>
                  <a:gd name="T42" fmla="*/ 47 w 207"/>
                  <a:gd name="T43" fmla="*/ 117 h 122"/>
                  <a:gd name="T44" fmla="*/ 38 w 207"/>
                  <a:gd name="T45" fmla="*/ 120 h 122"/>
                  <a:gd name="T46" fmla="*/ 28 w 207"/>
                  <a:gd name="T47" fmla="*/ 122 h 122"/>
                  <a:gd name="T48" fmla="*/ 28 w 207"/>
                  <a:gd name="T49" fmla="*/ 122 h 122"/>
                  <a:gd name="T50" fmla="*/ 28 w 207"/>
                  <a:gd name="T51" fmla="*/ 122 h 122"/>
                  <a:gd name="T52" fmla="*/ 22 w 207"/>
                  <a:gd name="T53" fmla="*/ 120 h 122"/>
                  <a:gd name="T54" fmla="*/ 16 w 207"/>
                  <a:gd name="T55" fmla="*/ 117 h 122"/>
                  <a:gd name="T56" fmla="*/ 10 w 207"/>
                  <a:gd name="T57" fmla="*/ 115 h 122"/>
                  <a:gd name="T58" fmla="*/ 3 w 207"/>
                  <a:gd name="T59" fmla="*/ 110 h 122"/>
                  <a:gd name="T60" fmla="*/ 3 w 207"/>
                  <a:gd name="T61" fmla="*/ 11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7" h="122">
                    <a:moveTo>
                      <a:pt x="3" y="110"/>
                    </a:moveTo>
                    <a:lnTo>
                      <a:pt x="3" y="110"/>
                    </a:lnTo>
                    <a:lnTo>
                      <a:pt x="0" y="99"/>
                    </a:lnTo>
                    <a:lnTo>
                      <a:pt x="0" y="89"/>
                    </a:lnTo>
                    <a:lnTo>
                      <a:pt x="3" y="82"/>
                    </a:lnTo>
                    <a:lnTo>
                      <a:pt x="13" y="74"/>
                    </a:lnTo>
                    <a:lnTo>
                      <a:pt x="13" y="74"/>
                    </a:lnTo>
                    <a:lnTo>
                      <a:pt x="160" y="3"/>
                    </a:lnTo>
                    <a:lnTo>
                      <a:pt x="160" y="3"/>
                    </a:lnTo>
                    <a:lnTo>
                      <a:pt x="173" y="0"/>
                    </a:lnTo>
                    <a:lnTo>
                      <a:pt x="185" y="0"/>
                    </a:lnTo>
                    <a:lnTo>
                      <a:pt x="195" y="5"/>
                    </a:lnTo>
                    <a:lnTo>
                      <a:pt x="204" y="13"/>
                    </a:lnTo>
                    <a:lnTo>
                      <a:pt x="204" y="13"/>
                    </a:lnTo>
                    <a:lnTo>
                      <a:pt x="204" y="13"/>
                    </a:lnTo>
                    <a:lnTo>
                      <a:pt x="207" y="23"/>
                    </a:lnTo>
                    <a:lnTo>
                      <a:pt x="207" y="33"/>
                    </a:lnTo>
                    <a:lnTo>
                      <a:pt x="201" y="41"/>
                    </a:lnTo>
                    <a:lnTo>
                      <a:pt x="192" y="48"/>
                    </a:lnTo>
                    <a:lnTo>
                      <a:pt x="192" y="48"/>
                    </a:lnTo>
                    <a:lnTo>
                      <a:pt x="47" y="117"/>
                    </a:lnTo>
                    <a:lnTo>
                      <a:pt x="47" y="117"/>
                    </a:lnTo>
                    <a:lnTo>
                      <a:pt x="38" y="120"/>
                    </a:lnTo>
                    <a:lnTo>
                      <a:pt x="28" y="122"/>
                    </a:lnTo>
                    <a:lnTo>
                      <a:pt x="28" y="122"/>
                    </a:lnTo>
                    <a:lnTo>
                      <a:pt x="28" y="122"/>
                    </a:lnTo>
                    <a:lnTo>
                      <a:pt x="22" y="120"/>
                    </a:lnTo>
                    <a:lnTo>
                      <a:pt x="16" y="117"/>
                    </a:lnTo>
                    <a:lnTo>
                      <a:pt x="10" y="115"/>
                    </a:lnTo>
                    <a:lnTo>
                      <a:pt x="3" y="110"/>
                    </a:lnTo>
                    <a:lnTo>
                      <a:pt x="3" y="110"/>
                    </a:lnTo>
                    <a:close/>
                  </a:path>
                </a:pathLst>
              </a:custGeom>
              <a:solidFill>
                <a:srgbClr val="77D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3870598" y="3917950"/>
                <a:ext cx="388937" cy="219075"/>
              </a:xfrm>
              <a:custGeom>
                <a:avLst/>
                <a:gdLst>
                  <a:gd name="T0" fmla="*/ 7 w 245"/>
                  <a:gd name="T1" fmla="*/ 125 h 138"/>
                  <a:gd name="T2" fmla="*/ 7 w 245"/>
                  <a:gd name="T3" fmla="*/ 125 h 138"/>
                  <a:gd name="T4" fmla="*/ 0 w 245"/>
                  <a:gd name="T5" fmla="*/ 115 h 138"/>
                  <a:gd name="T6" fmla="*/ 4 w 245"/>
                  <a:gd name="T7" fmla="*/ 105 h 138"/>
                  <a:gd name="T8" fmla="*/ 7 w 245"/>
                  <a:gd name="T9" fmla="*/ 97 h 138"/>
                  <a:gd name="T10" fmla="*/ 16 w 245"/>
                  <a:gd name="T11" fmla="*/ 89 h 138"/>
                  <a:gd name="T12" fmla="*/ 16 w 245"/>
                  <a:gd name="T13" fmla="*/ 89 h 138"/>
                  <a:gd name="T14" fmla="*/ 198 w 245"/>
                  <a:gd name="T15" fmla="*/ 3 h 138"/>
                  <a:gd name="T16" fmla="*/ 198 w 245"/>
                  <a:gd name="T17" fmla="*/ 3 h 138"/>
                  <a:gd name="T18" fmla="*/ 211 w 245"/>
                  <a:gd name="T19" fmla="*/ 0 h 138"/>
                  <a:gd name="T20" fmla="*/ 223 w 245"/>
                  <a:gd name="T21" fmla="*/ 0 h 138"/>
                  <a:gd name="T22" fmla="*/ 233 w 245"/>
                  <a:gd name="T23" fmla="*/ 3 h 138"/>
                  <a:gd name="T24" fmla="*/ 242 w 245"/>
                  <a:gd name="T25" fmla="*/ 10 h 138"/>
                  <a:gd name="T26" fmla="*/ 242 w 245"/>
                  <a:gd name="T27" fmla="*/ 10 h 138"/>
                  <a:gd name="T28" fmla="*/ 242 w 245"/>
                  <a:gd name="T29" fmla="*/ 10 h 138"/>
                  <a:gd name="T30" fmla="*/ 245 w 245"/>
                  <a:gd name="T31" fmla="*/ 21 h 138"/>
                  <a:gd name="T32" fmla="*/ 245 w 245"/>
                  <a:gd name="T33" fmla="*/ 31 h 138"/>
                  <a:gd name="T34" fmla="*/ 242 w 245"/>
                  <a:gd name="T35" fmla="*/ 38 h 138"/>
                  <a:gd name="T36" fmla="*/ 233 w 245"/>
                  <a:gd name="T37" fmla="*/ 46 h 138"/>
                  <a:gd name="T38" fmla="*/ 233 w 245"/>
                  <a:gd name="T39" fmla="*/ 46 h 138"/>
                  <a:gd name="T40" fmla="*/ 47 w 245"/>
                  <a:gd name="T41" fmla="*/ 133 h 138"/>
                  <a:gd name="T42" fmla="*/ 47 w 245"/>
                  <a:gd name="T43" fmla="*/ 133 h 138"/>
                  <a:gd name="T44" fmla="*/ 41 w 245"/>
                  <a:gd name="T45" fmla="*/ 138 h 138"/>
                  <a:gd name="T46" fmla="*/ 32 w 245"/>
                  <a:gd name="T47" fmla="*/ 138 h 138"/>
                  <a:gd name="T48" fmla="*/ 32 w 245"/>
                  <a:gd name="T49" fmla="*/ 138 h 138"/>
                  <a:gd name="T50" fmla="*/ 32 w 245"/>
                  <a:gd name="T51" fmla="*/ 138 h 138"/>
                  <a:gd name="T52" fmla="*/ 25 w 245"/>
                  <a:gd name="T53" fmla="*/ 138 h 138"/>
                  <a:gd name="T54" fmla="*/ 16 w 245"/>
                  <a:gd name="T55" fmla="*/ 135 h 138"/>
                  <a:gd name="T56" fmla="*/ 10 w 245"/>
                  <a:gd name="T57" fmla="*/ 130 h 138"/>
                  <a:gd name="T58" fmla="*/ 7 w 245"/>
                  <a:gd name="T59" fmla="*/ 125 h 138"/>
                  <a:gd name="T60" fmla="*/ 7 w 245"/>
                  <a:gd name="T61" fmla="*/ 12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138">
                    <a:moveTo>
                      <a:pt x="7" y="125"/>
                    </a:moveTo>
                    <a:lnTo>
                      <a:pt x="7" y="125"/>
                    </a:lnTo>
                    <a:lnTo>
                      <a:pt x="0" y="115"/>
                    </a:lnTo>
                    <a:lnTo>
                      <a:pt x="4" y="105"/>
                    </a:lnTo>
                    <a:lnTo>
                      <a:pt x="7" y="97"/>
                    </a:lnTo>
                    <a:lnTo>
                      <a:pt x="16" y="89"/>
                    </a:lnTo>
                    <a:lnTo>
                      <a:pt x="16" y="89"/>
                    </a:lnTo>
                    <a:lnTo>
                      <a:pt x="198" y="3"/>
                    </a:lnTo>
                    <a:lnTo>
                      <a:pt x="198" y="3"/>
                    </a:lnTo>
                    <a:lnTo>
                      <a:pt x="211" y="0"/>
                    </a:lnTo>
                    <a:lnTo>
                      <a:pt x="223" y="0"/>
                    </a:lnTo>
                    <a:lnTo>
                      <a:pt x="233" y="3"/>
                    </a:lnTo>
                    <a:lnTo>
                      <a:pt x="242" y="10"/>
                    </a:lnTo>
                    <a:lnTo>
                      <a:pt x="242" y="10"/>
                    </a:lnTo>
                    <a:lnTo>
                      <a:pt x="242" y="10"/>
                    </a:lnTo>
                    <a:lnTo>
                      <a:pt x="245" y="21"/>
                    </a:lnTo>
                    <a:lnTo>
                      <a:pt x="245" y="31"/>
                    </a:lnTo>
                    <a:lnTo>
                      <a:pt x="242" y="38"/>
                    </a:lnTo>
                    <a:lnTo>
                      <a:pt x="233" y="46"/>
                    </a:lnTo>
                    <a:lnTo>
                      <a:pt x="233" y="46"/>
                    </a:lnTo>
                    <a:lnTo>
                      <a:pt x="47" y="133"/>
                    </a:lnTo>
                    <a:lnTo>
                      <a:pt x="47" y="133"/>
                    </a:lnTo>
                    <a:lnTo>
                      <a:pt x="41" y="138"/>
                    </a:lnTo>
                    <a:lnTo>
                      <a:pt x="32" y="138"/>
                    </a:lnTo>
                    <a:lnTo>
                      <a:pt x="32" y="138"/>
                    </a:lnTo>
                    <a:lnTo>
                      <a:pt x="32" y="138"/>
                    </a:lnTo>
                    <a:lnTo>
                      <a:pt x="25" y="138"/>
                    </a:lnTo>
                    <a:lnTo>
                      <a:pt x="16" y="135"/>
                    </a:lnTo>
                    <a:lnTo>
                      <a:pt x="10" y="130"/>
                    </a:lnTo>
                    <a:lnTo>
                      <a:pt x="7" y="125"/>
                    </a:lnTo>
                    <a:lnTo>
                      <a:pt x="7" y="125"/>
                    </a:lnTo>
                    <a:close/>
                  </a:path>
                </a:pathLst>
              </a:custGeom>
              <a:solidFill>
                <a:srgbClr val="77D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" name="Freeform 14"/>
              <p:cNvSpPr>
                <a:spLocks/>
              </p:cNvSpPr>
              <p:nvPr/>
            </p:nvSpPr>
            <p:spPr bwMode="auto">
              <a:xfrm>
                <a:off x="5051698" y="3914775"/>
                <a:ext cx="388937" cy="222250"/>
              </a:xfrm>
              <a:custGeom>
                <a:avLst/>
                <a:gdLst>
                  <a:gd name="T0" fmla="*/ 198 w 245"/>
                  <a:gd name="T1" fmla="*/ 135 h 140"/>
                  <a:gd name="T2" fmla="*/ 16 w 245"/>
                  <a:gd name="T3" fmla="*/ 48 h 140"/>
                  <a:gd name="T4" fmla="*/ 16 w 245"/>
                  <a:gd name="T5" fmla="*/ 48 h 140"/>
                  <a:gd name="T6" fmla="*/ 6 w 245"/>
                  <a:gd name="T7" fmla="*/ 40 h 140"/>
                  <a:gd name="T8" fmla="*/ 0 w 245"/>
                  <a:gd name="T9" fmla="*/ 33 h 140"/>
                  <a:gd name="T10" fmla="*/ 0 w 245"/>
                  <a:gd name="T11" fmla="*/ 23 h 140"/>
                  <a:gd name="T12" fmla="*/ 3 w 245"/>
                  <a:gd name="T13" fmla="*/ 12 h 140"/>
                  <a:gd name="T14" fmla="*/ 3 w 245"/>
                  <a:gd name="T15" fmla="*/ 12 h 140"/>
                  <a:gd name="T16" fmla="*/ 3 w 245"/>
                  <a:gd name="T17" fmla="*/ 12 h 140"/>
                  <a:gd name="T18" fmla="*/ 12 w 245"/>
                  <a:gd name="T19" fmla="*/ 5 h 140"/>
                  <a:gd name="T20" fmla="*/ 22 w 245"/>
                  <a:gd name="T21" fmla="*/ 0 h 140"/>
                  <a:gd name="T22" fmla="*/ 34 w 245"/>
                  <a:gd name="T23" fmla="*/ 0 h 140"/>
                  <a:gd name="T24" fmla="*/ 47 w 245"/>
                  <a:gd name="T25" fmla="*/ 5 h 140"/>
                  <a:gd name="T26" fmla="*/ 47 w 245"/>
                  <a:gd name="T27" fmla="*/ 5 h 140"/>
                  <a:gd name="T28" fmla="*/ 232 w 245"/>
                  <a:gd name="T29" fmla="*/ 91 h 140"/>
                  <a:gd name="T30" fmla="*/ 232 w 245"/>
                  <a:gd name="T31" fmla="*/ 91 h 140"/>
                  <a:gd name="T32" fmla="*/ 241 w 245"/>
                  <a:gd name="T33" fmla="*/ 99 h 140"/>
                  <a:gd name="T34" fmla="*/ 245 w 245"/>
                  <a:gd name="T35" fmla="*/ 107 h 140"/>
                  <a:gd name="T36" fmla="*/ 245 w 245"/>
                  <a:gd name="T37" fmla="*/ 117 h 140"/>
                  <a:gd name="T38" fmla="*/ 241 w 245"/>
                  <a:gd name="T39" fmla="*/ 127 h 140"/>
                  <a:gd name="T40" fmla="*/ 241 w 245"/>
                  <a:gd name="T41" fmla="*/ 127 h 140"/>
                  <a:gd name="T42" fmla="*/ 241 w 245"/>
                  <a:gd name="T43" fmla="*/ 127 h 140"/>
                  <a:gd name="T44" fmla="*/ 235 w 245"/>
                  <a:gd name="T45" fmla="*/ 132 h 140"/>
                  <a:gd name="T46" fmla="*/ 229 w 245"/>
                  <a:gd name="T47" fmla="*/ 137 h 140"/>
                  <a:gd name="T48" fmla="*/ 223 w 245"/>
                  <a:gd name="T49" fmla="*/ 140 h 140"/>
                  <a:gd name="T50" fmla="*/ 213 w 245"/>
                  <a:gd name="T51" fmla="*/ 140 h 140"/>
                  <a:gd name="T52" fmla="*/ 213 w 245"/>
                  <a:gd name="T53" fmla="*/ 140 h 140"/>
                  <a:gd name="T54" fmla="*/ 213 w 245"/>
                  <a:gd name="T55" fmla="*/ 140 h 140"/>
                  <a:gd name="T56" fmla="*/ 207 w 245"/>
                  <a:gd name="T57" fmla="*/ 140 h 140"/>
                  <a:gd name="T58" fmla="*/ 198 w 245"/>
                  <a:gd name="T59" fmla="*/ 135 h 140"/>
                  <a:gd name="T60" fmla="*/ 198 w 245"/>
                  <a:gd name="T61" fmla="*/ 13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140">
                    <a:moveTo>
                      <a:pt x="198" y="135"/>
                    </a:moveTo>
                    <a:lnTo>
                      <a:pt x="16" y="48"/>
                    </a:lnTo>
                    <a:lnTo>
                      <a:pt x="16" y="48"/>
                    </a:lnTo>
                    <a:lnTo>
                      <a:pt x="6" y="40"/>
                    </a:lnTo>
                    <a:lnTo>
                      <a:pt x="0" y="33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12" y="5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47" y="5"/>
                    </a:lnTo>
                    <a:lnTo>
                      <a:pt x="47" y="5"/>
                    </a:lnTo>
                    <a:lnTo>
                      <a:pt x="232" y="91"/>
                    </a:lnTo>
                    <a:lnTo>
                      <a:pt x="232" y="91"/>
                    </a:lnTo>
                    <a:lnTo>
                      <a:pt x="241" y="99"/>
                    </a:lnTo>
                    <a:lnTo>
                      <a:pt x="245" y="107"/>
                    </a:lnTo>
                    <a:lnTo>
                      <a:pt x="245" y="117"/>
                    </a:lnTo>
                    <a:lnTo>
                      <a:pt x="241" y="127"/>
                    </a:lnTo>
                    <a:lnTo>
                      <a:pt x="241" y="127"/>
                    </a:lnTo>
                    <a:lnTo>
                      <a:pt x="241" y="127"/>
                    </a:lnTo>
                    <a:lnTo>
                      <a:pt x="235" y="132"/>
                    </a:lnTo>
                    <a:lnTo>
                      <a:pt x="229" y="137"/>
                    </a:lnTo>
                    <a:lnTo>
                      <a:pt x="223" y="140"/>
                    </a:lnTo>
                    <a:lnTo>
                      <a:pt x="213" y="140"/>
                    </a:lnTo>
                    <a:lnTo>
                      <a:pt x="213" y="140"/>
                    </a:lnTo>
                    <a:lnTo>
                      <a:pt x="213" y="140"/>
                    </a:lnTo>
                    <a:lnTo>
                      <a:pt x="207" y="140"/>
                    </a:lnTo>
                    <a:lnTo>
                      <a:pt x="198" y="135"/>
                    </a:lnTo>
                    <a:lnTo>
                      <a:pt x="198" y="135"/>
                    </a:lnTo>
                    <a:close/>
                  </a:path>
                </a:pathLst>
              </a:custGeom>
              <a:solidFill>
                <a:srgbClr val="77D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49" name="Grupo 48"/>
              <p:cNvGrpSpPr/>
              <p:nvPr/>
            </p:nvGrpSpPr>
            <p:grpSpPr>
              <a:xfrm>
                <a:off x="5114245" y="3815173"/>
                <a:ext cx="1313180" cy="1258576"/>
                <a:chOff x="4723163" y="2000250"/>
                <a:chExt cx="1313180" cy="1258576"/>
              </a:xfrm>
            </p:grpSpPr>
            <p:sp>
              <p:nvSpPr>
                <p:cNvPr id="56" name="CaixaDeTexto 55"/>
                <p:cNvSpPr txBox="1"/>
                <p:nvPr/>
              </p:nvSpPr>
              <p:spPr>
                <a:xfrm>
                  <a:off x="4723163" y="2674051"/>
                  <a:ext cx="13131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600" dirty="0" smtClean="0"/>
                    <a:t>Engenheiro </a:t>
                  </a:r>
                </a:p>
                <a:p>
                  <a:pPr algn="ctr"/>
                  <a:r>
                    <a:rPr lang="pt-BR" sz="1600" dirty="0" smtClean="0"/>
                    <a:t>de Sistemas</a:t>
                  </a:r>
                  <a:endParaRPr lang="pt-BR" sz="1600" dirty="0"/>
                </a:p>
              </p:txBody>
            </p:sp>
            <p:sp>
              <p:nvSpPr>
                <p:cNvPr id="57" name="Freeform 5"/>
                <p:cNvSpPr>
                  <a:spLocks/>
                </p:cNvSpPr>
                <p:nvPr/>
              </p:nvSpPr>
              <p:spPr bwMode="auto">
                <a:xfrm>
                  <a:off x="5027613" y="2000250"/>
                  <a:ext cx="682625" cy="649288"/>
                </a:xfrm>
                <a:custGeom>
                  <a:avLst/>
                  <a:gdLst>
                    <a:gd name="T0" fmla="*/ 43 w 430"/>
                    <a:gd name="T1" fmla="*/ 404 h 409"/>
                    <a:gd name="T2" fmla="*/ 5 w 430"/>
                    <a:gd name="T3" fmla="*/ 377 h 409"/>
                    <a:gd name="T4" fmla="*/ 0 w 430"/>
                    <a:gd name="T5" fmla="*/ 279 h 409"/>
                    <a:gd name="T6" fmla="*/ 9 w 430"/>
                    <a:gd name="T7" fmla="*/ 249 h 409"/>
                    <a:gd name="T8" fmla="*/ 26 w 430"/>
                    <a:gd name="T9" fmla="*/ 231 h 409"/>
                    <a:gd name="T10" fmla="*/ 69 w 430"/>
                    <a:gd name="T11" fmla="*/ 214 h 409"/>
                    <a:gd name="T12" fmla="*/ 115 w 430"/>
                    <a:gd name="T13" fmla="*/ 214 h 409"/>
                    <a:gd name="T14" fmla="*/ 138 w 430"/>
                    <a:gd name="T15" fmla="*/ 232 h 409"/>
                    <a:gd name="T16" fmla="*/ 131 w 430"/>
                    <a:gd name="T17" fmla="*/ 245 h 409"/>
                    <a:gd name="T18" fmla="*/ 115 w 430"/>
                    <a:gd name="T19" fmla="*/ 250 h 409"/>
                    <a:gd name="T20" fmla="*/ 64 w 430"/>
                    <a:gd name="T21" fmla="*/ 252 h 409"/>
                    <a:gd name="T22" fmla="*/ 57 w 430"/>
                    <a:gd name="T23" fmla="*/ 259 h 409"/>
                    <a:gd name="T24" fmla="*/ 48 w 430"/>
                    <a:gd name="T25" fmla="*/ 279 h 409"/>
                    <a:gd name="T26" fmla="*/ 55 w 430"/>
                    <a:gd name="T27" fmla="*/ 368 h 409"/>
                    <a:gd name="T28" fmla="*/ 361 w 430"/>
                    <a:gd name="T29" fmla="*/ 373 h 409"/>
                    <a:gd name="T30" fmla="*/ 382 w 430"/>
                    <a:gd name="T31" fmla="*/ 362 h 409"/>
                    <a:gd name="T32" fmla="*/ 382 w 430"/>
                    <a:gd name="T33" fmla="*/ 268 h 409"/>
                    <a:gd name="T34" fmla="*/ 361 w 430"/>
                    <a:gd name="T35" fmla="*/ 252 h 409"/>
                    <a:gd name="T36" fmla="*/ 303 w 430"/>
                    <a:gd name="T37" fmla="*/ 250 h 409"/>
                    <a:gd name="T38" fmla="*/ 268 w 430"/>
                    <a:gd name="T39" fmla="*/ 240 h 409"/>
                    <a:gd name="T40" fmla="*/ 248 w 430"/>
                    <a:gd name="T41" fmla="*/ 213 h 409"/>
                    <a:gd name="T42" fmla="*/ 258 w 430"/>
                    <a:gd name="T43" fmla="*/ 153 h 409"/>
                    <a:gd name="T44" fmla="*/ 260 w 430"/>
                    <a:gd name="T45" fmla="*/ 153 h 409"/>
                    <a:gd name="T46" fmla="*/ 263 w 430"/>
                    <a:gd name="T47" fmla="*/ 150 h 409"/>
                    <a:gd name="T48" fmla="*/ 284 w 430"/>
                    <a:gd name="T49" fmla="*/ 133 h 409"/>
                    <a:gd name="T50" fmla="*/ 299 w 430"/>
                    <a:gd name="T51" fmla="*/ 99 h 409"/>
                    <a:gd name="T52" fmla="*/ 284 w 430"/>
                    <a:gd name="T53" fmla="*/ 63 h 409"/>
                    <a:gd name="T54" fmla="*/ 232 w 430"/>
                    <a:gd name="T55" fmla="*/ 36 h 409"/>
                    <a:gd name="T56" fmla="*/ 198 w 430"/>
                    <a:gd name="T57" fmla="*/ 36 h 409"/>
                    <a:gd name="T58" fmla="*/ 146 w 430"/>
                    <a:gd name="T59" fmla="*/ 63 h 409"/>
                    <a:gd name="T60" fmla="*/ 131 w 430"/>
                    <a:gd name="T61" fmla="*/ 99 h 409"/>
                    <a:gd name="T62" fmla="*/ 148 w 430"/>
                    <a:gd name="T63" fmla="*/ 137 h 409"/>
                    <a:gd name="T64" fmla="*/ 162 w 430"/>
                    <a:gd name="T65" fmla="*/ 148 h 409"/>
                    <a:gd name="T66" fmla="*/ 165 w 430"/>
                    <a:gd name="T67" fmla="*/ 173 h 409"/>
                    <a:gd name="T68" fmla="*/ 150 w 430"/>
                    <a:gd name="T69" fmla="*/ 180 h 409"/>
                    <a:gd name="T70" fmla="*/ 131 w 430"/>
                    <a:gd name="T71" fmla="*/ 175 h 409"/>
                    <a:gd name="T72" fmla="*/ 95 w 430"/>
                    <a:gd name="T73" fmla="*/ 142 h 409"/>
                    <a:gd name="T74" fmla="*/ 83 w 430"/>
                    <a:gd name="T75" fmla="*/ 99 h 409"/>
                    <a:gd name="T76" fmla="*/ 93 w 430"/>
                    <a:gd name="T77" fmla="*/ 59 h 409"/>
                    <a:gd name="T78" fmla="*/ 162 w 430"/>
                    <a:gd name="T79" fmla="*/ 7 h 409"/>
                    <a:gd name="T80" fmla="*/ 215 w 430"/>
                    <a:gd name="T81" fmla="*/ 0 h 409"/>
                    <a:gd name="T82" fmla="*/ 308 w 430"/>
                    <a:gd name="T83" fmla="*/ 29 h 409"/>
                    <a:gd name="T84" fmla="*/ 346 w 430"/>
                    <a:gd name="T85" fmla="*/ 99 h 409"/>
                    <a:gd name="T86" fmla="*/ 344 w 430"/>
                    <a:gd name="T87" fmla="*/ 119 h 409"/>
                    <a:gd name="T88" fmla="*/ 313 w 430"/>
                    <a:gd name="T89" fmla="*/ 164 h 409"/>
                    <a:gd name="T90" fmla="*/ 294 w 430"/>
                    <a:gd name="T91" fmla="*/ 178 h 409"/>
                    <a:gd name="T92" fmla="*/ 299 w 430"/>
                    <a:gd name="T93" fmla="*/ 213 h 409"/>
                    <a:gd name="T94" fmla="*/ 318 w 430"/>
                    <a:gd name="T95" fmla="*/ 216 h 409"/>
                    <a:gd name="T96" fmla="*/ 375 w 430"/>
                    <a:gd name="T97" fmla="*/ 216 h 409"/>
                    <a:gd name="T98" fmla="*/ 418 w 430"/>
                    <a:gd name="T99" fmla="*/ 240 h 409"/>
                    <a:gd name="T100" fmla="*/ 430 w 430"/>
                    <a:gd name="T101" fmla="*/ 268 h 409"/>
                    <a:gd name="T102" fmla="*/ 425 w 430"/>
                    <a:gd name="T103" fmla="*/ 377 h 409"/>
                    <a:gd name="T104" fmla="*/ 387 w 430"/>
                    <a:gd name="T105" fmla="*/ 404 h 409"/>
                    <a:gd name="T106" fmla="*/ 69 w 430"/>
                    <a:gd name="T107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30" h="409">
                      <a:moveTo>
                        <a:pt x="69" y="409"/>
                      </a:moveTo>
                      <a:lnTo>
                        <a:pt x="69" y="409"/>
                      </a:lnTo>
                      <a:lnTo>
                        <a:pt x="57" y="407"/>
                      </a:lnTo>
                      <a:lnTo>
                        <a:pt x="43" y="404"/>
                      </a:lnTo>
                      <a:lnTo>
                        <a:pt x="31" y="400"/>
                      </a:lnTo>
                      <a:lnTo>
                        <a:pt x="21" y="393"/>
                      </a:lnTo>
                      <a:lnTo>
                        <a:pt x="12" y="386"/>
                      </a:lnTo>
                      <a:lnTo>
                        <a:pt x="5" y="377"/>
                      </a:lnTo>
                      <a:lnTo>
                        <a:pt x="2" y="366"/>
                      </a:lnTo>
                      <a:lnTo>
                        <a:pt x="0" y="355"/>
                      </a:lnTo>
                      <a:lnTo>
                        <a:pt x="0" y="355"/>
                      </a:lnTo>
                      <a:lnTo>
                        <a:pt x="0" y="279"/>
                      </a:lnTo>
                      <a:lnTo>
                        <a:pt x="0" y="279"/>
                      </a:lnTo>
                      <a:lnTo>
                        <a:pt x="0" y="268"/>
                      </a:lnTo>
                      <a:lnTo>
                        <a:pt x="5" y="258"/>
                      </a:lnTo>
                      <a:lnTo>
                        <a:pt x="9" y="249"/>
                      </a:lnTo>
                      <a:lnTo>
                        <a:pt x="17" y="238"/>
                      </a:lnTo>
                      <a:lnTo>
                        <a:pt x="17" y="238"/>
                      </a:lnTo>
                      <a:lnTo>
                        <a:pt x="17" y="238"/>
                      </a:lnTo>
                      <a:lnTo>
                        <a:pt x="26" y="231"/>
                      </a:lnTo>
                      <a:lnTo>
                        <a:pt x="38" y="222"/>
                      </a:lnTo>
                      <a:lnTo>
                        <a:pt x="52" y="218"/>
                      </a:lnTo>
                      <a:lnTo>
                        <a:pt x="69" y="214"/>
                      </a:lnTo>
                      <a:lnTo>
                        <a:pt x="69" y="214"/>
                      </a:lnTo>
                      <a:lnTo>
                        <a:pt x="69" y="214"/>
                      </a:lnTo>
                      <a:lnTo>
                        <a:pt x="115" y="214"/>
                      </a:lnTo>
                      <a:lnTo>
                        <a:pt x="115" y="214"/>
                      </a:lnTo>
                      <a:lnTo>
                        <a:pt x="115" y="214"/>
                      </a:lnTo>
                      <a:lnTo>
                        <a:pt x="122" y="216"/>
                      </a:lnTo>
                      <a:lnTo>
                        <a:pt x="131" y="220"/>
                      </a:lnTo>
                      <a:lnTo>
                        <a:pt x="136" y="225"/>
                      </a:lnTo>
                      <a:lnTo>
                        <a:pt x="138" y="232"/>
                      </a:lnTo>
                      <a:lnTo>
                        <a:pt x="138" y="232"/>
                      </a:lnTo>
                      <a:lnTo>
                        <a:pt x="138" y="232"/>
                      </a:lnTo>
                      <a:lnTo>
                        <a:pt x="136" y="240"/>
                      </a:lnTo>
                      <a:lnTo>
                        <a:pt x="131" y="245"/>
                      </a:lnTo>
                      <a:lnTo>
                        <a:pt x="122" y="250"/>
                      </a:lnTo>
                      <a:lnTo>
                        <a:pt x="115" y="250"/>
                      </a:lnTo>
                      <a:lnTo>
                        <a:pt x="115" y="250"/>
                      </a:lnTo>
                      <a:lnTo>
                        <a:pt x="115" y="250"/>
                      </a:lnTo>
                      <a:lnTo>
                        <a:pt x="69" y="250"/>
                      </a:lnTo>
                      <a:lnTo>
                        <a:pt x="69" y="250"/>
                      </a:lnTo>
                      <a:lnTo>
                        <a:pt x="69" y="250"/>
                      </a:lnTo>
                      <a:lnTo>
                        <a:pt x="64" y="252"/>
                      </a:lnTo>
                      <a:lnTo>
                        <a:pt x="64" y="252"/>
                      </a:lnTo>
                      <a:lnTo>
                        <a:pt x="64" y="252"/>
                      </a:lnTo>
                      <a:lnTo>
                        <a:pt x="57" y="259"/>
                      </a:lnTo>
                      <a:lnTo>
                        <a:pt x="57" y="259"/>
                      </a:lnTo>
                      <a:lnTo>
                        <a:pt x="57" y="259"/>
                      </a:lnTo>
                      <a:lnTo>
                        <a:pt x="50" y="268"/>
                      </a:lnTo>
                      <a:lnTo>
                        <a:pt x="48" y="279"/>
                      </a:lnTo>
                      <a:lnTo>
                        <a:pt x="48" y="279"/>
                      </a:lnTo>
                      <a:lnTo>
                        <a:pt x="48" y="355"/>
                      </a:lnTo>
                      <a:lnTo>
                        <a:pt x="48" y="355"/>
                      </a:lnTo>
                      <a:lnTo>
                        <a:pt x="50" y="362"/>
                      </a:lnTo>
                      <a:lnTo>
                        <a:pt x="55" y="368"/>
                      </a:lnTo>
                      <a:lnTo>
                        <a:pt x="62" y="371"/>
                      </a:lnTo>
                      <a:lnTo>
                        <a:pt x="69" y="373"/>
                      </a:lnTo>
                      <a:lnTo>
                        <a:pt x="69" y="373"/>
                      </a:lnTo>
                      <a:lnTo>
                        <a:pt x="361" y="373"/>
                      </a:lnTo>
                      <a:lnTo>
                        <a:pt x="361" y="373"/>
                      </a:lnTo>
                      <a:lnTo>
                        <a:pt x="368" y="371"/>
                      </a:lnTo>
                      <a:lnTo>
                        <a:pt x="375" y="368"/>
                      </a:lnTo>
                      <a:lnTo>
                        <a:pt x="382" y="362"/>
                      </a:lnTo>
                      <a:lnTo>
                        <a:pt x="382" y="355"/>
                      </a:lnTo>
                      <a:lnTo>
                        <a:pt x="382" y="355"/>
                      </a:lnTo>
                      <a:lnTo>
                        <a:pt x="382" y="268"/>
                      </a:lnTo>
                      <a:lnTo>
                        <a:pt x="382" y="268"/>
                      </a:lnTo>
                      <a:lnTo>
                        <a:pt x="382" y="261"/>
                      </a:lnTo>
                      <a:lnTo>
                        <a:pt x="375" y="256"/>
                      </a:lnTo>
                      <a:lnTo>
                        <a:pt x="368" y="252"/>
                      </a:lnTo>
                      <a:lnTo>
                        <a:pt x="361" y="252"/>
                      </a:lnTo>
                      <a:lnTo>
                        <a:pt x="361" y="252"/>
                      </a:lnTo>
                      <a:lnTo>
                        <a:pt x="318" y="252"/>
                      </a:lnTo>
                      <a:lnTo>
                        <a:pt x="318" y="252"/>
                      </a:lnTo>
                      <a:lnTo>
                        <a:pt x="303" y="250"/>
                      </a:lnTo>
                      <a:lnTo>
                        <a:pt x="291" y="249"/>
                      </a:lnTo>
                      <a:lnTo>
                        <a:pt x="279" y="245"/>
                      </a:lnTo>
                      <a:lnTo>
                        <a:pt x="268" y="240"/>
                      </a:lnTo>
                      <a:lnTo>
                        <a:pt x="268" y="240"/>
                      </a:lnTo>
                      <a:lnTo>
                        <a:pt x="268" y="240"/>
                      </a:lnTo>
                      <a:lnTo>
                        <a:pt x="258" y="232"/>
                      </a:lnTo>
                      <a:lnTo>
                        <a:pt x="251" y="223"/>
                      </a:lnTo>
                      <a:lnTo>
                        <a:pt x="248" y="213"/>
                      </a:lnTo>
                      <a:lnTo>
                        <a:pt x="246" y="202"/>
                      </a:lnTo>
                      <a:lnTo>
                        <a:pt x="246" y="202"/>
                      </a:lnTo>
                      <a:lnTo>
                        <a:pt x="246" y="159"/>
                      </a:lnTo>
                      <a:lnTo>
                        <a:pt x="258" y="153"/>
                      </a:lnTo>
                      <a:lnTo>
                        <a:pt x="258" y="153"/>
                      </a:lnTo>
                      <a:lnTo>
                        <a:pt x="258" y="153"/>
                      </a:lnTo>
                      <a:lnTo>
                        <a:pt x="260" y="153"/>
                      </a:lnTo>
                      <a:lnTo>
                        <a:pt x="260" y="153"/>
                      </a:lnTo>
                      <a:lnTo>
                        <a:pt x="260" y="153"/>
                      </a:lnTo>
                      <a:lnTo>
                        <a:pt x="263" y="150"/>
                      </a:lnTo>
                      <a:lnTo>
                        <a:pt x="263" y="150"/>
                      </a:lnTo>
                      <a:lnTo>
                        <a:pt x="263" y="150"/>
                      </a:lnTo>
                      <a:lnTo>
                        <a:pt x="277" y="141"/>
                      </a:lnTo>
                      <a:lnTo>
                        <a:pt x="277" y="141"/>
                      </a:lnTo>
                      <a:lnTo>
                        <a:pt x="277" y="141"/>
                      </a:lnTo>
                      <a:lnTo>
                        <a:pt x="284" y="133"/>
                      </a:lnTo>
                      <a:lnTo>
                        <a:pt x="291" y="122"/>
                      </a:lnTo>
                      <a:lnTo>
                        <a:pt x="296" y="112"/>
                      </a:lnTo>
                      <a:lnTo>
                        <a:pt x="299" y="99"/>
                      </a:lnTo>
                      <a:lnTo>
                        <a:pt x="299" y="99"/>
                      </a:lnTo>
                      <a:lnTo>
                        <a:pt x="299" y="99"/>
                      </a:lnTo>
                      <a:lnTo>
                        <a:pt x="296" y="86"/>
                      </a:lnTo>
                      <a:lnTo>
                        <a:pt x="291" y="74"/>
                      </a:lnTo>
                      <a:lnTo>
                        <a:pt x="284" y="63"/>
                      </a:lnTo>
                      <a:lnTo>
                        <a:pt x="272" y="54"/>
                      </a:lnTo>
                      <a:lnTo>
                        <a:pt x="260" y="47"/>
                      </a:lnTo>
                      <a:lnTo>
                        <a:pt x="246" y="40"/>
                      </a:lnTo>
                      <a:lnTo>
                        <a:pt x="232" y="36"/>
                      </a:lnTo>
                      <a:lnTo>
                        <a:pt x="215" y="36"/>
                      </a:lnTo>
                      <a:lnTo>
                        <a:pt x="215" y="36"/>
                      </a:lnTo>
                      <a:lnTo>
                        <a:pt x="215" y="36"/>
                      </a:lnTo>
                      <a:lnTo>
                        <a:pt x="198" y="36"/>
                      </a:lnTo>
                      <a:lnTo>
                        <a:pt x="181" y="40"/>
                      </a:lnTo>
                      <a:lnTo>
                        <a:pt x="167" y="47"/>
                      </a:lnTo>
                      <a:lnTo>
                        <a:pt x="155" y="54"/>
                      </a:lnTo>
                      <a:lnTo>
                        <a:pt x="146" y="63"/>
                      </a:lnTo>
                      <a:lnTo>
                        <a:pt x="138" y="74"/>
                      </a:lnTo>
                      <a:lnTo>
                        <a:pt x="131" y="86"/>
                      </a:lnTo>
                      <a:lnTo>
                        <a:pt x="131" y="99"/>
                      </a:lnTo>
                      <a:lnTo>
                        <a:pt x="131" y="99"/>
                      </a:lnTo>
                      <a:lnTo>
                        <a:pt x="131" y="99"/>
                      </a:lnTo>
                      <a:lnTo>
                        <a:pt x="134" y="113"/>
                      </a:lnTo>
                      <a:lnTo>
                        <a:pt x="138" y="126"/>
                      </a:lnTo>
                      <a:lnTo>
                        <a:pt x="148" y="137"/>
                      </a:lnTo>
                      <a:lnTo>
                        <a:pt x="162" y="148"/>
                      </a:lnTo>
                      <a:lnTo>
                        <a:pt x="162" y="148"/>
                      </a:lnTo>
                      <a:lnTo>
                        <a:pt x="162" y="148"/>
                      </a:lnTo>
                      <a:lnTo>
                        <a:pt x="162" y="148"/>
                      </a:lnTo>
                      <a:lnTo>
                        <a:pt x="167" y="153"/>
                      </a:lnTo>
                      <a:lnTo>
                        <a:pt x="170" y="160"/>
                      </a:lnTo>
                      <a:lnTo>
                        <a:pt x="170" y="166"/>
                      </a:lnTo>
                      <a:lnTo>
                        <a:pt x="165" y="173"/>
                      </a:lnTo>
                      <a:lnTo>
                        <a:pt x="165" y="173"/>
                      </a:lnTo>
                      <a:lnTo>
                        <a:pt x="165" y="173"/>
                      </a:lnTo>
                      <a:lnTo>
                        <a:pt x="158" y="178"/>
                      </a:lnTo>
                      <a:lnTo>
                        <a:pt x="150" y="180"/>
                      </a:lnTo>
                      <a:lnTo>
                        <a:pt x="141" y="178"/>
                      </a:lnTo>
                      <a:lnTo>
                        <a:pt x="131" y="175"/>
                      </a:lnTo>
                      <a:lnTo>
                        <a:pt x="131" y="175"/>
                      </a:lnTo>
                      <a:lnTo>
                        <a:pt x="131" y="175"/>
                      </a:lnTo>
                      <a:lnTo>
                        <a:pt x="122" y="168"/>
                      </a:lnTo>
                      <a:lnTo>
                        <a:pt x="112" y="160"/>
                      </a:lnTo>
                      <a:lnTo>
                        <a:pt x="103" y="151"/>
                      </a:lnTo>
                      <a:lnTo>
                        <a:pt x="95" y="142"/>
                      </a:lnTo>
                      <a:lnTo>
                        <a:pt x="91" y="132"/>
                      </a:lnTo>
                      <a:lnTo>
                        <a:pt x="86" y="121"/>
                      </a:lnTo>
                      <a:lnTo>
                        <a:pt x="83" y="110"/>
                      </a:lnTo>
                      <a:lnTo>
                        <a:pt x="83" y="99"/>
                      </a:lnTo>
                      <a:lnTo>
                        <a:pt x="83" y="99"/>
                      </a:lnTo>
                      <a:lnTo>
                        <a:pt x="83" y="99"/>
                      </a:lnTo>
                      <a:lnTo>
                        <a:pt x="86" y="79"/>
                      </a:lnTo>
                      <a:lnTo>
                        <a:pt x="93" y="59"/>
                      </a:lnTo>
                      <a:lnTo>
                        <a:pt x="105" y="43"/>
                      </a:lnTo>
                      <a:lnTo>
                        <a:pt x="122" y="29"/>
                      </a:lnTo>
                      <a:lnTo>
                        <a:pt x="141" y="16"/>
                      </a:lnTo>
                      <a:lnTo>
                        <a:pt x="162" y="7"/>
                      </a:lnTo>
                      <a:lnTo>
                        <a:pt x="189" y="2"/>
                      </a:lnTo>
                      <a:lnTo>
                        <a:pt x="215" y="0"/>
                      </a:lnTo>
                      <a:lnTo>
                        <a:pt x="215" y="0"/>
                      </a:lnTo>
                      <a:lnTo>
                        <a:pt x="215" y="0"/>
                      </a:lnTo>
                      <a:lnTo>
                        <a:pt x="241" y="2"/>
                      </a:lnTo>
                      <a:lnTo>
                        <a:pt x="265" y="7"/>
                      </a:lnTo>
                      <a:lnTo>
                        <a:pt x="287" y="16"/>
                      </a:lnTo>
                      <a:lnTo>
                        <a:pt x="308" y="29"/>
                      </a:lnTo>
                      <a:lnTo>
                        <a:pt x="322" y="43"/>
                      </a:lnTo>
                      <a:lnTo>
                        <a:pt x="334" y="59"/>
                      </a:lnTo>
                      <a:lnTo>
                        <a:pt x="344" y="79"/>
                      </a:lnTo>
                      <a:lnTo>
                        <a:pt x="346" y="99"/>
                      </a:lnTo>
                      <a:lnTo>
                        <a:pt x="346" y="99"/>
                      </a:lnTo>
                      <a:lnTo>
                        <a:pt x="346" y="99"/>
                      </a:lnTo>
                      <a:lnTo>
                        <a:pt x="344" y="110"/>
                      </a:lnTo>
                      <a:lnTo>
                        <a:pt x="344" y="119"/>
                      </a:lnTo>
                      <a:lnTo>
                        <a:pt x="337" y="137"/>
                      </a:lnTo>
                      <a:lnTo>
                        <a:pt x="325" y="151"/>
                      </a:lnTo>
                      <a:lnTo>
                        <a:pt x="313" y="164"/>
                      </a:lnTo>
                      <a:lnTo>
                        <a:pt x="313" y="164"/>
                      </a:lnTo>
                      <a:lnTo>
                        <a:pt x="313" y="164"/>
                      </a:lnTo>
                      <a:lnTo>
                        <a:pt x="303" y="171"/>
                      </a:lnTo>
                      <a:lnTo>
                        <a:pt x="294" y="178"/>
                      </a:lnTo>
                      <a:lnTo>
                        <a:pt x="294" y="178"/>
                      </a:lnTo>
                      <a:lnTo>
                        <a:pt x="294" y="202"/>
                      </a:lnTo>
                      <a:lnTo>
                        <a:pt x="294" y="202"/>
                      </a:lnTo>
                      <a:lnTo>
                        <a:pt x="296" y="209"/>
                      </a:lnTo>
                      <a:lnTo>
                        <a:pt x="299" y="213"/>
                      </a:lnTo>
                      <a:lnTo>
                        <a:pt x="299" y="213"/>
                      </a:lnTo>
                      <a:lnTo>
                        <a:pt x="299" y="213"/>
                      </a:lnTo>
                      <a:lnTo>
                        <a:pt x="306" y="214"/>
                      </a:lnTo>
                      <a:lnTo>
                        <a:pt x="318" y="216"/>
                      </a:lnTo>
                      <a:lnTo>
                        <a:pt x="318" y="216"/>
                      </a:lnTo>
                      <a:lnTo>
                        <a:pt x="361" y="216"/>
                      </a:lnTo>
                      <a:lnTo>
                        <a:pt x="361" y="216"/>
                      </a:lnTo>
                      <a:lnTo>
                        <a:pt x="375" y="216"/>
                      </a:lnTo>
                      <a:lnTo>
                        <a:pt x="387" y="220"/>
                      </a:lnTo>
                      <a:lnTo>
                        <a:pt x="399" y="225"/>
                      </a:lnTo>
                      <a:lnTo>
                        <a:pt x="411" y="231"/>
                      </a:lnTo>
                      <a:lnTo>
                        <a:pt x="418" y="240"/>
                      </a:lnTo>
                      <a:lnTo>
                        <a:pt x="425" y="249"/>
                      </a:lnTo>
                      <a:lnTo>
                        <a:pt x="430" y="258"/>
                      </a:lnTo>
                      <a:lnTo>
                        <a:pt x="430" y="268"/>
                      </a:lnTo>
                      <a:lnTo>
                        <a:pt x="430" y="268"/>
                      </a:lnTo>
                      <a:lnTo>
                        <a:pt x="430" y="355"/>
                      </a:lnTo>
                      <a:lnTo>
                        <a:pt x="430" y="355"/>
                      </a:lnTo>
                      <a:lnTo>
                        <a:pt x="430" y="366"/>
                      </a:lnTo>
                      <a:lnTo>
                        <a:pt x="425" y="377"/>
                      </a:lnTo>
                      <a:lnTo>
                        <a:pt x="418" y="386"/>
                      </a:lnTo>
                      <a:lnTo>
                        <a:pt x="411" y="393"/>
                      </a:lnTo>
                      <a:lnTo>
                        <a:pt x="399" y="400"/>
                      </a:lnTo>
                      <a:lnTo>
                        <a:pt x="387" y="404"/>
                      </a:lnTo>
                      <a:lnTo>
                        <a:pt x="375" y="407"/>
                      </a:lnTo>
                      <a:lnTo>
                        <a:pt x="361" y="409"/>
                      </a:lnTo>
                      <a:lnTo>
                        <a:pt x="361" y="409"/>
                      </a:lnTo>
                      <a:lnTo>
                        <a:pt x="69" y="409"/>
                      </a:lnTo>
                      <a:lnTo>
                        <a:pt x="69" y="409"/>
                      </a:lnTo>
                      <a:close/>
                    </a:path>
                  </a:pathLst>
                </a:custGeom>
                <a:solidFill>
                  <a:srgbClr val="0065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</p:grpSp>
          <p:grpSp>
            <p:nvGrpSpPr>
              <p:cNvPr id="50" name="Grupo 49"/>
              <p:cNvGrpSpPr/>
              <p:nvPr/>
            </p:nvGrpSpPr>
            <p:grpSpPr>
              <a:xfrm>
                <a:off x="2942493" y="3815173"/>
                <a:ext cx="1220206" cy="1258576"/>
                <a:chOff x="3203848" y="2000250"/>
                <a:chExt cx="1220206" cy="1258576"/>
              </a:xfrm>
            </p:grpSpPr>
            <p:sp>
              <p:nvSpPr>
                <p:cNvPr id="54" name="CaixaDeTexto 53"/>
                <p:cNvSpPr txBox="1"/>
                <p:nvPr/>
              </p:nvSpPr>
              <p:spPr>
                <a:xfrm>
                  <a:off x="3203848" y="2674051"/>
                  <a:ext cx="12202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600" dirty="0" smtClean="0"/>
                    <a:t>Analista </a:t>
                  </a:r>
                </a:p>
                <a:p>
                  <a:pPr algn="ctr"/>
                  <a:r>
                    <a:rPr lang="pt-BR" sz="1600" dirty="0" smtClean="0"/>
                    <a:t>de Negócio</a:t>
                  </a:r>
                  <a:endParaRPr lang="pt-BR" sz="1600" dirty="0"/>
                </a:p>
              </p:txBody>
            </p:sp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3452813" y="2000250"/>
                  <a:ext cx="687388" cy="649288"/>
                </a:xfrm>
                <a:custGeom>
                  <a:avLst/>
                  <a:gdLst>
                    <a:gd name="T0" fmla="*/ 43 w 433"/>
                    <a:gd name="T1" fmla="*/ 404 h 409"/>
                    <a:gd name="T2" fmla="*/ 7 w 433"/>
                    <a:gd name="T3" fmla="*/ 377 h 409"/>
                    <a:gd name="T4" fmla="*/ 0 w 433"/>
                    <a:gd name="T5" fmla="*/ 279 h 409"/>
                    <a:gd name="T6" fmla="*/ 12 w 433"/>
                    <a:gd name="T7" fmla="*/ 249 h 409"/>
                    <a:gd name="T8" fmla="*/ 26 w 433"/>
                    <a:gd name="T9" fmla="*/ 231 h 409"/>
                    <a:gd name="T10" fmla="*/ 69 w 433"/>
                    <a:gd name="T11" fmla="*/ 214 h 409"/>
                    <a:gd name="T12" fmla="*/ 115 w 433"/>
                    <a:gd name="T13" fmla="*/ 214 h 409"/>
                    <a:gd name="T14" fmla="*/ 139 w 433"/>
                    <a:gd name="T15" fmla="*/ 232 h 409"/>
                    <a:gd name="T16" fmla="*/ 131 w 433"/>
                    <a:gd name="T17" fmla="*/ 245 h 409"/>
                    <a:gd name="T18" fmla="*/ 115 w 433"/>
                    <a:gd name="T19" fmla="*/ 250 h 409"/>
                    <a:gd name="T20" fmla="*/ 67 w 433"/>
                    <a:gd name="T21" fmla="*/ 252 h 409"/>
                    <a:gd name="T22" fmla="*/ 57 w 433"/>
                    <a:gd name="T23" fmla="*/ 259 h 409"/>
                    <a:gd name="T24" fmla="*/ 48 w 433"/>
                    <a:gd name="T25" fmla="*/ 279 h 409"/>
                    <a:gd name="T26" fmla="*/ 55 w 433"/>
                    <a:gd name="T27" fmla="*/ 368 h 409"/>
                    <a:gd name="T28" fmla="*/ 361 w 433"/>
                    <a:gd name="T29" fmla="*/ 373 h 409"/>
                    <a:gd name="T30" fmla="*/ 382 w 433"/>
                    <a:gd name="T31" fmla="*/ 362 h 409"/>
                    <a:gd name="T32" fmla="*/ 385 w 433"/>
                    <a:gd name="T33" fmla="*/ 268 h 409"/>
                    <a:gd name="T34" fmla="*/ 361 w 433"/>
                    <a:gd name="T35" fmla="*/ 252 h 409"/>
                    <a:gd name="T36" fmla="*/ 306 w 433"/>
                    <a:gd name="T37" fmla="*/ 250 h 409"/>
                    <a:gd name="T38" fmla="*/ 270 w 433"/>
                    <a:gd name="T39" fmla="*/ 240 h 409"/>
                    <a:gd name="T40" fmla="*/ 249 w 433"/>
                    <a:gd name="T41" fmla="*/ 213 h 409"/>
                    <a:gd name="T42" fmla="*/ 261 w 433"/>
                    <a:gd name="T43" fmla="*/ 153 h 409"/>
                    <a:gd name="T44" fmla="*/ 261 w 433"/>
                    <a:gd name="T45" fmla="*/ 153 h 409"/>
                    <a:gd name="T46" fmla="*/ 265 w 433"/>
                    <a:gd name="T47" fmla="*/ 150 h 409"/>
                    <a:gd name="T48" fmla="*/ 287 w 433"/>
                    <a:gd name="T49" fmla="*/ 133 h 409"/>
                    <a:gd name="T50" fmla="*/ 299 w 433"/>
                    <a:gd name="T51" fmla="*/ 99 h 409"/>
                    <a:gd name="T52" fmla="*/ 284 w 433"/>
                    <a:gd name="T53" fmla="*/ 63 h 409"/>
                    <a:gd name="T54" fmla="*/ 232 w 433"/>
                    <a:gd name="T55" fmla="*/ 36 h 409"/>
                    <a:gd name="T56" fmla="*/ 198 w 433"/>
                    <a:gd name="T57" fmla="*/ 36 h 409"/>
                    <a:gd name="T58" fmla="*/ 146 w 433"/>
                    <a:gd name="T59" fmla="*/ 63 h 409"/>
                    <a:gd name="T60" fmla="*/ 131 w 433"/>
                    <a:gd name="T61" fmla="*/ 99 h 409"/>
                    <a:gd name="T62" fmla="*/ 151 w 433"/>
                    <a:gd name="T63" fmla="*/ 137 h 409"/>
                    <a:gd name="T64" fmla="*/ 163 w 433"/>
                    <a:gd name="T65" fmla="*/ 148 h 409"/>
                    <a:gd name="T66" fmla="*/ 167 w 433"/>
                    <a:gd name="T67" fmla="*/ 173 h 409"/>
                    <a:gd name="T68" fmla="*/ 151 w 433"/>
                    <a:gd name="T69" fmla="*/ 180 h 409"/>
                    <a:gd name="T70" fmla="*/ 134 w 433"/>
                    <a:gd name="T71" fmla="*/ 175 h 409"/>
                    <a:gd name="T72" fmla="*/ 98 w 433"/>
                    <a:gd name="T73" fmla="*/ 142 h 409"/>
                    <a:gd name="T74" fmla="*/ 84 w 433"/>
                    <a:gd name="T75" fmla="*/ 99 h 409"/>
                    <a:gd name="T76" fmla="*/ 96 w 433"/>
                    <a:gd name="T77" fmla="*/ 59 h 409"/>
                    <a:gd name="T78" fmla="*/ 165 w 433"/>
                    <a:gd name="T79" fmla="*/ 7 h 409"/>
                    <a:gd name="T80" fmla="*/ 215 w 433"/>
                    <a:gd name="T81" fmla="*/ 0 h 409"/>
                    <a:gd name="T82" fmla="*/ 308 w 433"/>
                    <a:gd name="T83" fmla="*/ 29 h 409"/>
                    <a:gd name="T84" fmla="*/ 347 w 433"/>
                    <a:gd name="T85" fmla="*/ 99 h 409"/>
                    <a:gd name="T86" fmla="*/ 344 w 433"/>
                    <a:gd name="T87" fmla="*/ 119 h 409"/>
                    <a:gd name="T88" fmla="*/ 315 w 433"/>
                    <a:gd name="T89" fmla="*/ 164 h 409"/>
                    <a:gd name="T90" fmla="*/ 296 w 433"/>
                    <a:gd name="T91" fmla="*/ 178 h 409"/>
                    <a:gd name="T92" fmla="*/ 301 w 433"/>
                    <a:gd name="T93" fmla="*/ 213 h 409"/>
                    <a:gd name="T94" fmla="*/ 318 w 433"/>
                    <a:gd name="T95" fmla="*/ 216 h 409"/>
                    <a:gd name="T96" fmla="*/ 375 w 433"/>
                    <a:gd name="T97" fmla="*/ 216 h 409"/>
                    <a:gd name="T98" fmla="*/ 421 w 433"/>
                    <a:gd name="T99" fmla="*/ 240 h 409"/>
                    <a:gd name="T100" fmla="*/ 433 w 433"/>
                    <a:gd name="T101" fmla="*/ 268 h 409"/>
                    <a:gd name="T102" fmla="*/ 425 w 433"/>
                    <a:gd name="T103" fmla="*/ 377 h 409"/>
                    <a:gd name="T104" fmla="*/ 390 w 433"/>
                    <a:gd name="T105" fmla="*/ 404 h 409"/>
                    <a:gd name="T106" fmla="*/ 72 w 433"/>
                    <a:gd name="T107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33" h="409">
                      <a:moveTo>
                        <a:pt x="72" y="409"/>
                      </a:moveTo>
                      <a:lnTo>
                        <a:pt x="72" y="409"/>
                      </a:lnTo>
                      <a:lnTo>
                        <a:pt x="57" y="407"/>
                      </a:lnTo>
                      <a:lnTo>
                        <a:pt x="43" y="404"/>
                      </a:lnTo>
                      <a:lnTo>
                        <a:pt x="31" y="400"/>
                      </a:lnTo>
                      <a:lnTo>
                        <a:pt x="22" y="393"/>
                      </a:lnTo>
                      <a:lnTo>
                        <a:pt x="12" y="386"/>
                      </a:lnTo>
                      <a:lnTo>
                        <a:pt x="7" y="377"/>
                      </a:lnTo>
                      <a:lnTo>
                        <a:pt x="2" y="366"/>
                      </a:lnTo>
                      <a:lnTo>
                        <a:pt x="0" y="355"/>
                      </a:lnTo>
                      <a:lnTo>
                        <a:pt x="0" y="355"/>
                      </a:lnTo>
                      <a:lnTo>
                        <a:pt x="0" y="279"/>
                      </a:lnTo>
                      <a:lnTo>
                        <a:pt x="0" y="279"/>
                      </a:lnTo>
                      <a:lnTo>
                        <a:pt x="2" y="268"/>
                      </a:lnTo>
                      <a:lnTo>
                        <a:pt x="5" y="258"/>
                      </a:lnTo>
                      <a:lnTo>
                        <a:pt x="12" y="249"/>
                      </a:lnTo>
                      <a:lnTo>
                        <a:pt x="19" y="238"/>
                      </a:lnTo>
                      <a:lnTo>
                        <a:pt x="19" y="238"/>
                      </a:lnTo>
                      <a:lnTo>
                        <a:pt x="19" y="238"/>
                      </a:lnTo>
                      <a:lnTo>
                        <a:pt x="26" y="231"/>
                      </a:lnTo>
                      <a:lnTo>
                        <a:pt x="38" y="223"/>
                      </a:lnTo>
                      <a:lnTo>
                        <a:pt x="53" y="218"/>
                      </a:lnTo>
                      <a:lnTo>
                        <a:pt x="69" y="214"/>
                      </a:lnTo>
                      <a:lnTo>
                        <a:pt x="69" y="214"/>
                      </a:lnTo>
                      <a:lnTo>
                        <a:pt x="69" y="214"/>
                      </a:lnTo>
                      <a:lnTo>
                        <a:pt x="115" y="214"/>
                      </a:lnTo>
                      <a:lnTo>
                        <a:pt x="115" y="214"/>
                      </a:lnTo>
                      <a:lnTo>
                        <a:pt x="115" y="214"/>
                      </a:lnTo>
                      <a:lnTo>
                        <a:pt x="124" y="216"/>
                      </a:lnTo>
                      <a:lnTo>
                        <a:pt x="131" y="220"/>
                      </a:lnTo>
                      <a:lnTo>
                        <a:pt x="136" y="225"/>
                      </a:lnTo>
                      <a:lnTo>
                        <a:pt x="139" y="232"/>
                      </a:lnTo>
                      <a:lnTo>
                        <a:pt x="139" y="232"/>
                      </a:lnTo>
                      <a:lnTo>
                        <a:pt x="139" y="232"/>
                      </a:lnTo>
                      <a:lnTo>
                        <a:pt x="136" y="240"/>
                      </a:lnTo>
                      <a:lnTo>
                        <a:pt x="131" y="245"/>
                      </a:lnTo>
                      <a:lnTo>
                        <a:pt x="124" y="250"/>
                      </a:lnTo>
                      <a:lnTo>
                        <a:pt x="115" y="250"/>
                      </a:lnTo>
                      <a:lnTo>
                        <a:pt x="115" y="250"/>
                      </a:lnTo>
                      <a:lnTo>
                        <a:pt x="115" y="250"/>
                      </a:lnTo>
                      <a:lnTo>
                        <a:pt x="69" y="250"/>
                      </a:lnTo>
                      <a:lnTo>
                        <a:pt x="69" y="250"/>
                      </a:lnTo>
                      <a:lnTo>
                        <a:pt x="69" y="250"/>
                      </a:lnTo>
                      <a:lnTo>
                        <a:pt x="67" y="252"/>
                      </a:lnTo>
                      <a:lnTo>
                        <a:pt x="67" y="252"/>
                      </a:lnTo>
                      <a:lnTo>
                        <a:pt x="67" y="252"/>
                      </a:lnTo>
                      <a:lnTo>
                        <a:pt x="57" y="259"/>
                      </a:lnTo>
                      <a:lnTo>
                        <a:pt x="57" y="259"/>
                      </a:lnTo>
                      <a:lnTo>
                        <a:pt x="57" y="259"/>
                      </a:lnTo>
                      <a:lnTo>
                        <a:pt x="50" y="268"/>
                      </a:lnTo>
                      <a:lnTo>
                        <a:pt x="48" y="279"/>
                      </a:lnTo>
                      <a:lnTo>
                        <a:pt x="48" y="279"/>
                      </a:lnTo>
                      <a:lnTo>
                        <a:pt x="48" y="355"/>
                      </a:lnTo>
                      <a:lnTo>
                        <a:pt x="48" y="355"/>
                      </a:lnTo>
                      <a:lnTo>
                        <a:pt x="50" y="362"/>
                      </a:lnTo>
                      <a:lnTo>
                        <a:pt x="55" y="368"/>
                      </a:lnTo>
                      <a:lnTo>
                        <a:pt x="62" y="371"/>
                      </a:lnTo>
                      <a:lnTo>
                        <a:pt x="72" y="373"/>
                      </a:lnTo>
                      <a:lnTo>
                        <a:pt x="72" y="373"/>
                      </a:lnTo>
                      <a:lnTo>
                        <a:pt x="361" y="373"/>
                      </a:lnTo>
                      <a:lnTo>
                        <a:pt x="361" y="373"/>
                      </a:lnTo>
                      <a:lnTo>
                        <a:pt x="370" y="371"/>
                      </a:lnTo>
                      <a:lnTo>
                        <a:pt x="378" y="368"/>
                      </a:lnTo>
                      <a:lnTo>
                        <a:pt x="382" y="362"/>
                      </a:lnTo>
                      <a:lnTo>
                        <a:pt x="385" y="355"/>
                      </a:lnTo>
                      <a:lnTo>
                        <a:pt x="385" y="355"/>
                      </a:lnTo>
                      <a:lnTo>
                        <a:pt x="385" y="268"/>
                      </a:lnTo>
                      <a:lnTo>
                        <a:pt x="385" y="268"/>
                      </a:lnTo>
                      <a:lnTo>
                        <a:pt x="382" y="261"/>
                      </a:lnTo>
                      <a:lnTo>
                        <a:pt x="378" y="256"/>
                      </a:lnTo>
                      <a:lnTo>
                        <a:pt x="370" y="252"/>
                      </a:lnTo>
                      <a:lnTo>
                        <a:pt x="361" y="252"/>
                      </a:lnTo>
                      <a:lnTo>
                        <a:pt x="361" y="252"/>
                      </a:lnTo>
                      <a:lnTo>
                        <a:pt x="318" y="252"/>
                      </a:lnTo>
                      <a:lnTo>
                        <a:pt x="318" y="252"/>
                      </a:lnTo>
                      <a:lnTo>
                        <a:pt x="306" y="250"/>
                      </a:lnTo>
                      <a:lnTo>
                        <a:pt x="292" y="249"/>
                      </a:lnTo>
                      <a:lnTo>
                        <a:pt x="280" y="245"/>
                      </a:lnTo>
                      <a:lnTo>
                        <a:pt x="270" y="240"/>
                      </a:lnTo>
                      <a:lnTo>
                        <a:pt x="270" y="240"/>
                      </a:lnTo>
                      <a:lnTo>
                        <a:pt x="270" y="240"/>
                      </a:lnTo>
                      <a:lnTo>
                        <a:pt x="261" y="232"/>
                      </a:lnTo>
                      <a:lnTo>
                        <a:pt x="253" y="223"/>
                      </a:lnTo>
                      <a:lnTo>
                        <a:pt x="249" y="213"/>
                      </a:lnTo>
                      <a:lnTo>
                        <a:pt x="249" y="202"/>
                      </a:lnTo>
                      <a:lnTo>
                        <a:pt x="249" y="202"/>
                      </a:lnTo>
                      <a:lnTo>
                        <a:pt x="249" y="159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5" y="150"/>
                      </a:lnTo>
                      <a:lnTo>
                        <a:pt x="265" y="150"/>
                      </a:lnTo>
                      <a:lnTo>
                        <a:pt x="265" y="150"/>
                      </a:lnTo>
                      <a:lnTo>
                        <a:pt x="280" y="141"/>
                      </a:lnTo>
                      <a:lnTo>
                        <a:pt x="280" y="141"/>
                      </a:lnTo>
                      <a:lnTo>
                        <a:pt x="280" y="141"/>
                      </a:lnTo>
                      <a:lnTo>
                        <a:pt x="287" y="133"/>
                      </a:lnTo>
                      <a:lnTo>
                        <a:pt x="292" y="122"/>
                      </a:lnTo>
                      <a:lnTo>
                        <a:pt x="296" y="112"/>
                      </a:lnTo>
                      <a:lnTo>
                        <a:pt x="299" y="99"/>
                      </a:lnTo>
                      <a:lnTo>
                        <a:pt x="299" y="99"/>
                      </a:lnTo>
                      <a:lnTo>
                        <a:pt x="299" y="99"/>
                      </a:lnTo>
                      <a:lnTo>
                        <a:pt x="296" y="86"/>
                      </a:lnTo>
                      <a:lnTo>
                        <a:pt x="292" y="74"/>
                      </a:lnTo>
                      <a:lnTo>
                        <a:pt x="284" y="63"/>
                      </a:lnTo>
                      <a:lnTo>
                        <a:pt x="275" y="54"/>
                      </a:lnTo>
                      <a:lnTo>
                        <a:pt x="263" y="47"/>
                      </a:lnTo>
                      <a:lnTo>
                        <a:pt x="249" y="40"/>
                      </a:lnTo>
                      <a:lnTo>
                        <a:pt x="232" y="36"/>
                      </a:lnTo>
                      <a:lnTo>
                        <a:pt x="215" y="36"/>
                      </a:lnTo>
                      <a:lnTo>
                        <a:pt x="215" y="36"/>
                      </a:lnTo>
                      <a:lnTo>
                        <a:pt x="215" y="36"/>
                      </a:lnTo>
                      <a:lnTo>
                        <a:pt x="198" y="36"/>
                      </a:lnTo>
                      <a:lnTo>
                        <a:pt x="184" y="40"/>
                      </a:lnTo>
                      <a:lnTo>
                        <a:pt x="170" y="47"/>
                      </a:lnTo>
                      <a:lnTo>
                        <a:pt x="155" y="54"/>
                      </a:lnTo>
                      <a:lnTo>
                        <a:pt x="146" y="63"/>
                      </a:lnTo>
                      <a:lnTo>
                        <a:pt x="139" y="74"/>
                      </a:lnTo>
                      <a:lnTo>
                        <a:pt x="134" y="86"/>
                      </a:lnTo>
                      <a:lnTo>
                        <a:pt x="131" y="99"/>
                      </a:lnTo>
                      <a:lnTo>
                        <a:pt x="131" y="99"/>
                      </a:lnTo>
                      <a:lnTo>
                        <a:pt x="131" y="99"/>
                      </a:lnTo>
                      <a:lnTo>
                        <a:pt x="134" y="113"/>
                      </a:lnTo>
                      <a:lnTo>
                        <a:pt x="141" y="126"/>
                      </a:lnTo>
                      <a:lnTo>
                        <a:pt x="151" y="137"/>
                      </a:lnTo>
                      <a:lnTo>
                        <a:pt x="163" y="148"/>
                      </a:lnTo>
                      <a:lnTo>
                        <a:pt x="163" y="148"/>
                      </a:lnTo>
                      <a:lnTo>
                        <a:pt x="163" y="148"/>
                      </a:lnTo>
                      <a:lnTo>
                        <a:pt x="163" y="148"/>
                      </a:lnTo>
                      <a:lnTo>
                        <a:pt x="170" y="153"/>
                      </a:lnTo>
                      <a:lnTo>
                        <a:pt x="172" y="160"/>
                      </a:lnTo>
                      <a:lnTo>
                        <a:pt x="172" y="166"/>
                      </a:lnTo>
                      <a:lnTo>
                        <a:pt x="167" y="173"/>
                      </a:lnTo>
                      <a:lnTo>
                        <a:pt x="167" y="173"/>
                      </a:lnTo>
                      <a:lnTo>
                        <a:pt x="167" y="173"/>
                      </a:lnTo>
                      <a:lnTo>
                        <a:pt x="160" y="178"/>
                      </a:lnTo>
                      <a:lnTo>
                        <a:pt x="151" y="180"/>
                      </a:lnTo>
                      <a:lnTo>
                        <a:pt x="141" y="178"/>
                      </a:lnTo>
                      <a:lnTo>
                        <a:pt x="134" y="175"/>
                      </a:lnTo>
                      <a:lnTo>
                        <a:pt x="134" y="175"/>
                      </a:lnTo>
                      <a:lnTo>
                        <a:pt x="134" y="175"/>
                      </a:lnTo>
                      <a:lnTo>
                        <a:pt x="122" y="168"/>
                      </a:lnTo>
                      <a:lnTo>
                        <a:pt x="112" y="160"/>
                      </a:lnTo>
                      <a:lnTo>
                        <a:pt x="105" y="151"/>
                      </a:lnTo>
                      <a:lnTo>
                        <a:pt x="98" y="142"/>
                      </a:lnTo>
                      <a:lnTo>
                        <a:pt x="91" y="132"/>
                      </a:lnTo>
                      <a:lnTo>
                        <a:pt x="88" y="121"/>
                      </a:lnTo>
                      <a:lnTo>
                        <a:pt x="86" y="110"/>
                      </a:lnTo>
                      <a:lnTo>
                        <a:pt x="84" y="99"/>
                      </a:lnTo>
                      <a:lnTo>
                        <a:pt x="84" y="99"/>
                      </a:lnTo>
                      <a:lnTo>
                        <a:pt x="84" y="99"/>
                      </a:lnTo>
                      <a:lnTo>
                        <a:pt x="86" y="79"/>
                      </a:lnTo>
                      <a:lnTo>
                        <a:pt x="96" y="59"/>
                      </a:lnTo>
                      <a:lnTo>
                        <a:pt x="108" y="43"/>
                      </a:lnTo>
                      <a:lnTo>
                        <a:pt x="122" y="29"/>
                      </a:lnTo>
                      <a:lnTo>
                        <a:pt x="141" y="16"/>
                      </a:lnTo>
                      <a:lnTo>
                        <a:pt x="165" y="7"/>
                      </a:lnTo>
                      <a:lnTo>
                        <a:pt x="189" y="2"/>
                      </a:lnTo>
                      <a:lnTo>
                        <a:pt x="215" y="0"/>
                      </a:lnTo>
                      <a:lnTo>
                        <a:pt x="215" y="0"/>
                      </a:lnTo>
                      <a:lnTo>
                        <a:pt x="215" y="0"/>
                      </a:lnTo>
                      <a:lnTo>
                        <a:pt x="241" y="2"/>
                      </a:lnTo>
                      <a:lnTo>
                        <a:pt x="268" y="7"/>
                      </a:lnTo>
                      <a:lnTo>
                        <a:pt x="289" y="16"/>
                      </a:lnTo>
                      <a:lnTo>
                        <a:pt x="308" y="29"/>
                      </a:lnTo>
                      <a:lnTo>
                        <a:pt x="325" y="43"/>
                      </a:lnTo>
                      <a:lnTo>
                        <a:pt x="337" y="59"/>
                      </a:lnTo>
                      <a:lnTo>
                        <a:pt x="344" y="79"/>
                      </a:lnTo>
                      <a:lnTo>
                        <a:pt x="347" y="99"/>
                      </a:lnTo>
                      <a:lnTo>
                        <a:pt x="347" y="99"/>
                      </a:lnTo>
                      <a:lnTo>
                        <a:pt x="347" y="99"/>
                      </a:lnTo>
                      <a:lnTo>
                        <a:pt x="347" y="110"/>
                      </a:lnTo>
                      <a:lnTo>
                        <a:pt x="344" y="119"/>
                      </a:lnTo>
                      <a:lnTo>
                        <a:pt x="337" y="137"/>
                      </a:lnTo>
                      <a:lnTo>
                        <a:pt x="327" y="151"/>
                      </a:lnTo>
                      <a:lnTo>
                        <a:pt x="315" y="164"/>
                      </a:lnTo>
                      <a:lnTo>
                        <a:pt x="315" y="164"/>
                      </a:lnTo>
                      <a:lnTo>
                        <a:pt x="315" y="164"/>
                      </a:lnTo>
                      <a:lnTo>
                        <a:pt x="304" y="171"/>
                      </a:lnTo>
                      <a:lnTo>
                        <a:pt x="296" y="178"/>
                      </a:lnTo>
                      <a:lnTo>
                        <a:pt x="296" y="178"/>
                      </a:lnTo>
                      <a:lnTo>
                        <a:pt x="296" y="202"/>
                      </a:lnTo>
                      <a:lnTo>
                        <a:pt x="296" y="202"/>
                      </a:lnTo>
                      <a:lnTo>
                        <a:pt x="296" y="209"/>
                      </a:lnTo>
                      <a:lnTo>
                        <a:pt x="301" y="213"/>
                      </a:lnTo>
                      <a:lnTo>
                        <a:pt x="301" y="213"/>
                      </a:lnTo>
                      <a:lnTo>
                        <a:pt x="301" y="213"/>
                      </a:lnTo>
                      <a:lnTo>
                        <a:pt x="306" y="214"/>
                      </a:lnTo>
                      <a:lnTo>
                        <a:pt x="318" y="216"/>
                      </a:lnTo>
                      <a:lnTo>
                        <a:pt x="318" y="216"/>
                      </a:lnTo>
                      <a:lnTo>
                        <a:pt x="361" y="216"/>
                      </a:lnTo>
                      <a:lnTo>
                        <a:pt x="361" y="216"/>
                      </a:lnTo>
                      <a:lnTo>
                        <a:pt x="375" y="216"/>
                      </a:lnTo>
                      <a:lnTo>
                        <a:pt x="390" y="220"/>
                      </a:lnTo>
                      <a:lnTo>
                        <a:pt x="402" y="225"/>
                      </a:lnTo>
                      <a:lnTo>
                        <a:pt x="411" y="231"/>
                      </a:lnTo>
                      <a:lnTo>
                        <a:pt x="421" y="240"/>
                      </a:lnTo>
                      <a:lnTo>
                        <a:pt x="425" y="249"/>
                      </a:lnTo>
                      <a:lnTo>
                        <a:pt x="430" y="258"/>
                      </a:lnTo>
                      <a:lnTo>
                        <a:pt x="433" y="268"/>
                      </a:lnTo>
                      <a:lnTo>
                        <a:pt x="433" y="268"/>
                      </a:lnTo>
                      <a:lnTo>
                        <a:pt x="433" y="355"/>
                      </a:lnTo>
                      <a:lnTo>
                        <a:pt x="433" y="355"/>
                      </a:lnTo>
                      <a:lnTo>
                        <a:pt x="430" y="366"/>
                      </a:lnTo>
                      <a:lnTo>
                        <a:pt x="425" y="377"/>
                      </a:lnTo>
                      <a:lnTo>
                        <a:pt x="421" y="386"/>
                      </a:lnTo>
                      <a:lnTo>
                        <a:pt x="411" y="393"/>
                      </a:lnTo>
                      <a:lnTo>
                        <a:pt x="402" y="400"/>
                      </a:lnTo>
                      <a:lnTo>
                        <a:pt x="390" y="404"/>
                      </a:lnTo>
                      <a:lnTo>
                        <a:pt x="375" y="407"/>
                      </a:lnTo>
                      <a:lnTo>
                        <a:pt x="361" y="409"/>
                      </a:lnTo>
                      <a:lnTo>
                        <a:pt x="361" y="409"/>
                      </a:lnTo>
                      <a:lnTo>
                        <a:pt x="72" y="409"/>
                      </a:lnTo>
                      <a:lnTo>
                        <a:pt x="72" y="409"/>
                      </a:lnTo>
                      <a:close/>
                    </a:path>
                  </a:pathLst>
                </a:custGeom>
                <a:solidFill>
                  <a:srgbClr val="0065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</p:grpSp>
          <p:grpSp>
            <p:nvGrpSpPr>
              <p:cNvPr id="51" name="Grupo 50"/>
              <p:cNvGrpSpPr/>
              <p:nvPr/>
            </p:nvGrpSpPr>
            <p:grpSpPr>
              <a:xfrm>
                <a:off x="3971814" y="4535253"/>
                <a:ext cx="1276311" cy="1258576"/>
                <a:chOff x="3175796" y="2000250"/>
                <a:chExt cx="1276311" cy="1258576"/>
              </a:xfrm>
            </p:grpSpPr>
            <p:sp>
              <p:nvSpPr>
                <p:cNvPr id="52" name="CaixaDeTexto 51"/>
                <p:cNvSpPr txBox="1"/>
                <p:nvPr/>
              </p:nvSpPr>
              <p:spPr>
                <a:xfrm>
                  <a:off x="3175796" y="2674051"/>
                  <a:ext cx="127631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600" dirty="0" smtClean="0"/>
                    <a:t>Especialista</a:t>
                  </a:r>
                </a:p>
                <a:p>
                  <a:pPr algn="ctr"/>
                  <a:r>
                    <a:rPr lang="pt-BR" sz="1600" dirty="0" smtClean="0"/>
                    <a:t>de Negócio</a:t>
                  </a:r>
                  <a:endParaRPr lang="pt-BR" sz="1600" dirty="0"/>
                </a:p>
              </p:txBody>
            </p:sp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3452813" y="2000250"/>
                  <a:ext cx="687388" cy="649288"/>
                </a:xfrm>
                <a:custGeom>
                  <a:avLst/>
                  <a:gdLst>
                    <a:gd name="T0" fmla="*/ 43 w 433"/>
                    <a:gd name="T1" fmla="*/ 404 h 409"/>
                    <a:gd name="T2" fmla="*/ 7 w 433"/>
                    <a:gd name="T3" fmla="*/ 377 h 409"/>
                    <a:gd name="T4" fmla="*/ 0 w 433"/>
                    <a:gd name="T5" fmla="*/ 279 h 409"/>
                    <a:gd name="T6" fmla="*/ 12 w 433"/>
                    <a:gd name="T7" fmla="*/ 249 h 409"/>
                    <a:gd name="T8" fmla="*/ 26 w 433"/>
                    <a:gd name="T9" fmla="*/ 231 h 409"/>
                    <a:gd name="T10" fmla="*/ 69 w 433"/>
                    <a:gd name="T11" fmla="*/ 214 h 409"/>
                    <a:gd name="T12" fmla="*/ 115 w 433"/>
                    <a:gd name="T13" fmla="*/ 214 h 409"/>
                    <a:gd name="T14" fmla="*/ 139 w 433"/>
                    <a:gd name="T15" fmla="*/ 232 h 409"/>
                    <a:gd name="T16" fmla="*/ 131 w 433"/>
                    <a:gd name="T17" fmla="*/ 245 h 409"/>
                    <a:gd name="T18" fmla="*/ 115 w 433"/>
                    <a:gd name="T19" fmla="*/ 250 h 409"/>
                    <a:gd name="T20" fmla="*/ 67 w 433"/>
                    <a:gd name="T21" fmla="*/ 252 h 409"/>
                    <a:gd name="T22" fmla="*/ 57 w 433"/>
                    <a:gd name="T23" fmla="*/ 259 h 409"/>
                    <a:gd name="T24" fmla="*/ 48 w 433"/>
                    <a:gd name="T25" fmla="*/ 279 h 409"/>
                    <a:gd name="T26" fmla="*/ 55 w 433"/>
                    <a:gd name="T27" fmla="*/ 368 h 409"/>
                    <a:gd name="T28" fmla="*/ 361 w 433"/>
                    <a:gd name="T29" fmla="*/ 373 h 409"/>
                    <a:gd name="T30" fmla="*/ 382 w 433"/>
                    <a:gd name="T31" fmla="*/ 362 h 409"/>
                    <a:gd name="T32" fmla="*/ 385 w 433"/>
                    <a:gd name="T33" fmla="*/ 268 h 409"/>
                    <a:gd name="T34" fmla="*/ 361 w 433"/>
                    <a:gd name="T35" fmla="*/ 252 h 409"/>
                    <a:gd name="T36" fmla="*/ 306 w 433"/>
                    <a:gd name="T37" fmla="*/ 250 h 409"/>
                    <a:gd name="T38" fmla="*/ 270 w 433"/>
                    <a:gd name="T39" fmla="*/ 240 h 409"/>
                    <a:gd name="T40" fmla="*/ 249 w 433"/>
                    <a:gd name="T41" fmla="*/ 213 h 409"/>
                    <a:gd name="T42" fmla="*/ 261 w 433"/>
                    <a:gd name="T43" fmla="*/ 153 h 409"/>
                    <a:gd name="T44" fmla="*/ 261 w 433"/>
                    <a:gd name="T45" fmla="*/ 153 h 409"/>
                    <a:gd name="T46" fmla="*/ 265 w 433"/>
                    <a:gd name="T47" fmla="*/ 150 h 409"/>
                    <a:gd name="T48" fmla="*/ 287 w 433"/>
                    <a:gd name="T49" fmla="*/ 133 h 409"/>
                    <a:gd name="T50" fmla="*/ 299 w 433"/>
                    <a:gd name="T51" fmla="*/ 99 h 409"/>
                    <a:gd name="T52" fmla="*/ 284 w 433"/>
                    <a:gd name="T53" fmla="*/ 63 h 409"/>
                    <a:gd name="T54" fmla="*/ 232 w 433"/>
                    <a:gd name="T55" fmla="*/ 36 h 409"/>
                    <a:gd name="T56" fmla="*/ 198 w 433"/>
                    <a:gd name="T57" fmla="*/ 36 h 409"/>
                    <a:gd name="T58" fmla="*/ 146 w 433"/>
                    <a:gd name="T59" fmla="*/ 63 h 409"/>
                    <a:gd name="T60" fmla="*/ 131 w 433"/>
                    <a:gd name="T61" fmla="*/ 99 h 409"/>
                    <a:gd name="T62" fmla="*/ 151 w 433"/>
                    <a:gd name="T63" fmla="*/ 137 h 409"/>
                    <a:gd name="T64" fmla="*/ 163 w 433"/>
                    <a:gd name="T65" fmla="*/ 148 h 409"/>
                    <a:gd name="T66" fmla="*/ 167 w 433"/>
                    <a:gd name="T67" fmla="*/ 173 h 409"/>
                    <a:gd name="T68" fmla="*/ 151 w 433"/>
                    <a:gd name="T69" fmla="*/ 180 h 409"/>
                    <a:gd name="T70" fmla="*/ 134 w 433"/>
                    <a:gd name="T71" fmla="*/ 175 h 409"/>
                    <a:gd name="T72" fmla="*/ 98 w 433"/>
                    <a:gd name="T73" fmla="*/ 142 h 409"/>
                    <a:gd name="T74" fmla="*/ 84 w 433"/>
                    <a:gd name="T75" fmla="*/ 99 h 409"/>
                    <a:gd name="T76" fmla="*/ 96 w 433"/>
                    <a:gd name="T77" fmla="*/ 59 h 409"/>
                    <a:gd name="T78" fmla="*/ 165 w 433"/>
                    <a:gd name="T79" fmla="*/ 7 h 409"/>
                    <a:gd name="T80" fmla="*/ 215 w 433"/>
                    <a:gd name="T81" fmla="*/ 0 h 409"/>
                    <a:gd name="T82" fmla="*/ 308 w 433"/>
                    <a:gd name="T83" fmla="*/ 29 h 409"/>
                    <a:gd name="T84" fmla="*/ 347 w 433"/>
                    <a:gd name="T85" fmla="*/ 99 h 409"/>
                    <a:gd name="T86" fmla="*/ 344 w 433"/>
                    <a:gd name="T87" fmla="*/ 119 h 409"/>
                    <a:gd name="T88" fmla="*/ 315 w 433"/>
                    <a:gd name="T89" fmla="*/ 164 h 409"/>
                    <a:gd name="T90" fmla="*/ 296 w 433"/>
                    <a:gd name="T91" fmla="*/ 178 h 409"/>
                    <a:gd name="T92" fmla="*/ 301 w 433"/>
                    <a:gd name="T93" fmla="*/ 213 h 409"/>
                    <a:gd name="T94" fmla="*/ 318 w 433"/>
                    <a:gd name="T95" fmla="*/ 216 h 409"/>
                    <a:gd name="T96" fmla="*/ 375 w 433"/>
                    <a:gd name="T97" fmla="*/ 216 h 409"/>
                    <a:gd name="T98" fmla="*/ 421 w 433"/>
                    <a:gd name="T99" fmla="*/ 240 h 409"/>
                    <a:gd name="T100" fmla="*/ 433 w 433"/>
                    <a:gd name="T101" fmla="*/ 268 h 409"/>
                    <a:gd name="T102" fmla="*/ 425 w 433"/>
                    <a:gd name="T103" fmla="*/ 377 h 409"/>
                    <a:gd name="T104" fmla="*/ 390 w 433"/>
                    <a:gd name="T105" fmla="*/ 404 h 409"/>
                    <a:gd name="T106" fmla="*/ 72 w 433"/>
                    <a:gd name="T107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33" h="409">
                      <a:moveTo>
                        <a:pt x="72" y="409"/>
                      </a:moveTo>
                      <a:lnTo>
                        <a:pt x="72" y="409"/>
                      </a:lnTo>
                      <a:lnTo>
                        <a:pt x="57" y="407"/>
                      </a:lnTo>
                      <a:lnTo>
                        <a:pt x="43" y="404"/>
                      </a:lnTo>
                      <a:lnTo>
                        <a:pt x="31" y="400"/>
                      </a:lnTo>
                      <a:lnTo>
                        <a:pt x="22" y="393"/>
                      </a:lnTo>
                      <a:lnTo>
                        <a:pt x="12" y="386"/>
                      </a:lnTo>
                      <a:lnTo>
                        <a:pt x="7" y="377"/>
                      </a:lnTo>
                      <a:lnTo>
                        <a:pt x="2" y="366"/>
                      </a:lnTo>
                      <a:lnTo>
                        <a:pt x="0" y="355"/>
                      </a:lnTo>
                      <a:lnTo>
                        <a:pt x="0" y="355"/>
                      </a:lnTo>
                      <a:lnTo>
                        <a:pt x="0" y="279"/>
                      </a:lnTo>
                      <a:lnTo>
                        <a:pt x="0" y="279"/>
                      </a:lnTo>
                      <a:lnTo>
                        <a:pt x="2" y="268"/>
                      </a:lnTo>
                      <a:lnTo>
                        <a:pt x="5" y="258"/>
                      </a:lnTo>
                      <a:lnTo>
                        <a:pt x="12" y="249"/>
                      </a:lnTo>
                      <a:lnTo>
                        <a:pt x="19" y="238"/>
                      </a:lnTo>
                      <a:lnTo>
                        <a:pt x="19" y="238"/>
                      </a:lnTo>
                      <a:lnTo>
                        <a:pt x="19" y="238"/>
                      </a:lnTo>
                      <a:lnTo>
                        <a:pt x="26" y="231"/>
                      </a:lnTo>
                      <a:lnTo>
                        <a:pt x="38" y="223"/>
                      </a:lnTo>
                      <a:lnTo>
                        <a:pt x="53" y="218"/>
                      </a:lnTo>
                      <a:lnTo>
                        <a:pt x="69" y="214"/>
                      </a:lnTo>
                      <a:lnTo>
                        <a:pt x="69" y="214"/>
                      </a:lnTo>
                      <a:lnTo>
                        <a:pt x="69" y="214"/>
                      </a:lnTo>
                      <a:lnTo>
                        <a:pt x="115" y="214"/>
                      </a:lnTo>
                      <a:lnTo>
                        <a:pt x="115" y="214"/>
                      </a:lnTo>
                      <a:lnTo>
                        <a:pt x="115" y="214"/>
                      </a:lnTo>
                      <a:lnTo>
                        <a:pt x="124" y="216"/>
                      </a:lnTo>
                      <a:lnTo>
                        <a:pt x="131" y="220"/>
                      </a:lnTo>
                      <a:lnTo>
                        <a:pt x="136" y="225"/>
                      </a:lnTo>
                      <a:lnTo>
                        <a:pt x="139" y="232"/>
                      </a:lnTo>
                      <a:lnTo>
                        <a:pt x="139" y="232"/>
                      </a:lnTo>
                      <a:lnTo>
                        <a:pt x="139" y="232"/>
                      </a:lnTo>
                      <a:lnTo>
                        <a:pt x="136" y="240"/>
                      </a:lnTo>
                      <a:lnTo>
                        <a:pt x="131" y="245"/>
                      </a:lnTo>
                      <a:lnTo>
                        <a:pt x="124" y="250"/>
                      </a:lnTo>
                      <a:lnTo>
                        <a:pt x="115" y="250"/>
                      </a:lnTo>
                      <a:lnTo>
                        <a:pt x="115" y="250"/>
                      </a:lnTo>
                      <a:lnTo>
                        <a:pt x="115" y="250"/>
                      </a:lnTo>
                      <a:lnTo>
                        <a:pt x="69" y="250"/>
                      </a:lnTo>
                      <a:lnTo>
                        <a:pt x="69" y="250"/>
                      </a:lnTo>
                      <a:lnTo>
                        <a:pt x="69" y="250"/>
                      </a:lnTo>
                      <a:lnTo>
                        <a:pt x="67" y="252"/>
                      </a:lnTo>
                      <a:lnTo>
                        <a:pt x="67" y="252"/>
                      </a:lnTo>
                      <a:lnTo>
                        <a:pt x="67" y="252"/>
                      </a:lnTo>
                      <a:lnTo>
                        <a:pt x="57" y="259"/>
                      </a:lnTo>
                      <a:lnTo>
                        <a:pt x="57" y="259"/>
                      </a:lnTo>
                      <a:lnTo>
                        <a:pt x="57" y="259"/>
                      </a:lnTo>
                      <a:lnTo>
                        <a:pt x="50" y="268"/>
                      </a:lnTo>
                      <a:lnTo>
                        <a:pt x="48" y="279"/>
                      </a:lnTo>
                      <a:lnTo>
                        <a:pt x="48" y="279"/>
                      </a:lnTo>
                      <a:lnTo>
                        <a:pt x="48" y="355"/>
                      </a:lnTo>
                      <a:lnTo>
                        <a:pt x="48" y="355"/>
                      </a:lnTo>
                      <a:lnTo>
                        <a:pt x="50" y="362"/>
                      </a:lnTo>
                      <a:lnTo>
                        <a:pt x="55" y="368"/>
                      </a:lnTo>
                      <a:lnTo>
                        <a:pt x="62" y="371"/>
                      </a:lnTo>
                      <a:lnTo>
                        <a:pt x="72" y="373"/>
                      </a:lnTo>
                      <a:lnTo>
                        <a:pt x="72" y="373"/>
                      </a:lnTo>
                      <a:lnTo>
                        <a:pt x="361" y="373"/>
                      </a:lnTo>
                      <a:lnTo>
                        <a:pt x="361" y="373"/>
                      </a:lnTo>
                      <a:lnTo>
                        <a:pt x="370" y="371"/>
                      </a:lnTo>
                      <a:lnTo>
                        <a:pt x="378" y="368"/>
                      </a:lnTo>
                      <a:lnTo>
                        <a:pt x="382" y="362"/>
                      </a:lnTo>
                      <a:lnTo>
                        <a:pt x="385" y="355"/>
                      </a:lnTo>
                      <a:lnTo>
                        <a:pt x="385" y="355"/>
                      </a:lnTo>
                      <a:lnTo>
                        <a:pt x="385" y="268"/>
                      </a:lnTo>
                      <a:lnTo>
                        <a:pt x="385" y="268"/>
                      </a:lnTo>
                      <a:lnTo>
                        <a:pt x="382" y="261"/>
                      </a:lnTo>
                      <a:lnTo>
                        <a:pt x="378" y="256"/>
                      </a:lnTo>
                      <a:lnTo>
                        <a:pt x="370" y="252"/>
                      </a:lnTo>
                      <a:lnTo>
                        <a:pt x="361" y="252"/>
                      </a:lnTo>
                      <a:lnTo>
                        <a:pt x="361" y="252"/>
                      </a:lnTo>
                      <a:lnTo>
                        <a:pt x="318" y="252"/>
                      </a:lnTo>
                      <a:lnTo>
                        <a:pt x="318" y="252"/>
                      </a:lnTo>
                      <a:lnTo>
                        <a:pt x="306" y="250"/>
                      </a:lnTo>
                      <a:lnTo>
                        <a:pt x="292" y="249"/>
                      </a:lnTo>
                      <a:lnTo>
                        <a:pt x="280" y="245"/>
                      </a:lnTo>
                      <a:lnTo>
                        <a:pt x="270" y="240"/>
                      </a:lnTo>
                      <a:lnTo>
                        <a:pt x="270" y="240"/>
                      </a:lnTo>
                      <a:lnTo>
                        <a:pt x="270" y="240"/>
                      </a:lnTo>
                      <a:lnTo>
                        <a:pt x="261" y="232"/>
                      </a:lnTo>
                      <a:lnTo>
                        <a:pt x="253" y="223"/>
                      </a:lnTo>
                      <a:lnTo>
                        <a:pt x="249" y="213"/>
                      </a:lnTo>
                      <a:lnTo>
                        <a:pt x="249" y="202"/>
                      </a:lnTo>
                      <a:lnTo>
                        <a:pt x="249" y="202"/>
                      </a:lnTo>
                      <a:lnTo>
                        <a:pt x="249" y="159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1" y="153"/>
                      </a:lnTo>
                      <a:lnTo>
                        <a:pt x="265" y="150"/>
                      </a:lnTo>
                      <a:lnTo>
                        <a:pt x="265" y="150"/>
                      </a:lnTo>
                      <a:lnTo>
                        <a:pt x="265" y="150"/>
                      </a:lnTo>
                      <a:lnTo>
                        <a:pt x="280" y="141"/>
                      </a:lnTo>
                      <a:lnTo>
                        <a:pt x="280" y="141"/>
                      </a:lnTo>
                      <a:lnTo>
                        <a:pt x="280" y="141"/>
                      </a:lnTo>
                      <a:lnTo>
                        <a:pt x="287" y="133"/>
                      </a:lnTo>
                      <a:lnTo>
                        <a:pt x="292" y="122"/>
                      </a:lnTo>
                      <a:lnTo>
                        <a:pt x="296" y="112"/>
                      </a:lnTo>
                      <a:lnTo>
                        <a:pt x="299" y="99"/>
                      </a:lnTo>
                      <a:lnTo>
                        <a:pt x="299" y="99"/>
                      </a:lnTo>
                      <a:lnTo>
                        <a:pt x="299" y="99"/>
                      </a:lnTo>
                      <a:lnTo>
                        <a:pt x="296" y="86"/>
                      </a:lnTo>
                      <a:lnTo>
                        <a:pt x="292" y="74"/>
                      </a:lnTo>
                      <a:lnTo>
                        <a:pt x="284" y="63"/>
                      </a:lnTo>
                      <a:lnTo>
                        <a:pt x="275" y="54"/>
                      </a:lnTo>
                      <a:lnTo>
                        <a:pt x="263" y="47"/>
                      </a:lnTo>
                      <a:lnTo>
                        <a:pt x="249" y="40"/>
                      </a:lnTo>
                      <a:lnTo>
                        <a:pt x="232" y="36"/>
                      </a:lnTo>
                      <a:lnTo>
                        <a:pt x="215" y="36"/>
                      </a:lnTo>
                      <a:lnTo>
                        <a:pt x="215" y="36"/>
                      </a:lnTo>
                      <a:lnTo>
                        <a:pt x="215" y="36"/>
                      </a:lnTo>
                      <a:lnTo>
                        <a:pt x="198" y="36"/>
                      </a:lnTo>
                      <a:lnTo>
                        <a:pt x="184" y="40"/>
                      </a:lnTo>
                      <a:lnTo>
                        <a:pt x="170" y="47"/>
                      </a:lnTo>
                      <a:lnTo>
                        <a:pt x="155" y="54"/>
                      </a:lnTo>
                      <a:lnTo>
                        <a:pt x="146" y="63"/>
                      </a:lnTo>
                      <a:lnTo>
                        <a:pt x="139" y="74"/>
                      </a:lnTo>
                      <a:lnTo>
                        <a:pt x="134" y="86"/>
                      </a:lnTo>
                      <a:lnTo>
                        <a:pt x="131" y="99"/>
                      </a:lnTo>
                      <a:lnTo>
                        <a:pt x="131" y="99"/>
                      </a:lnTo>
                      <a:lnTo>
                        <a:pt x="131" y="99"/>
                      </a:lnTo>
                      <a:lnTo>
                        <a:pt x="134" y="113"/>
                      </a:lnTo>
                      <a:lnTo>
                        <a:pt x="141" y="126"/>
                      </a:lnTo>
                      <a:lnTo>
                        <a:pt x="151" y="137"/>
                      </a:lnTo>
                      <a:lnTo>
                        <a:pt x="163" y="148"/>
                      </a:lnTo>
                      <a:lnTo>
                        <a:pt x="163" y="148"/>
                      </a:lnTo>
                      <a:lnTo>
                        <a:pt x="163" y="148"/>
                      </a:lnTo>
                      <a:lnTo>
                        <a:pt x="163" y="148"/>
                      </a:lnTo>
                      <a:lnTo>
                        <a:pt x="170" y="153"/>
                      </a:lnTo>
                      <a:lnTo>
                        <a:pt x="172" y="160"/>
                      </a:lnTo>
                      <a:lnTo>
                        <a:pt x="172" y="166"/>
                      </a:lnTo>
                      <a:lnTo>
                        <a:pt x="167" y="173"/>
                      </a:lnTo>
                      <a:lnTo>
                        <a:pt x="167" y="173"/>
                      </a:lnTo>
                      <a:lnTo>
                        <a:pt x="167" y="173"/>
                      </a:lnTo>
                      <a:lnTo>
                        <a:pt x="160" y="178"/>
                      </a:lnTo>
                      <a:lnTo>
                        <a:pt x="151" y="180"/>
                      </a:lnTo>
                      <a:lnTo>
                        <a:pt x="141" y="178"/>
                      </a:lnTo>
                      <a:lnTo>
                        <a:pt x="134" y="175"/>
                      </a:lnTo>
                      <a:lnTo>
                        <a:pt x="134" y="175"/>
                      </a:lnTo>
                      <a:lnTo>
                        <a:pt x="134" y="175"/>
                      </a:lnTo>
                      <a:lnTo>
                        <a:pt x="122" y="168"/>
                      </a:lnTo>
                      <a:lnTo>
                        <a:pt x="112" y="160"/>
                      </a:lnTo>
                      <a:lnTo>
                        <a:pt x="105" y="151"/>
                      </a:lnTo>
                      <a:lnTo>
                        <a:pt x="98" y="142"/>
                      </a:lnTo>
                      <a:lnTo>
                        <a:pt x="91" y="132"/>
                      </a:lnTo>
                      <a:lnTo>
                        <a:pt x="88" y="121"/>
                      </a:lnTo>
                      <a:lnTo>
                        <a:pt x="86" y="110"/>
                      </a:lnTo>
                      <a:lnTo>
                        <a:pt x="84" y="99"/>
                      </a:lnTo>
                      <a:lnTo>
                        <a:pt x="84" y="99"/>
                      </a:lnTo>
                      <a:lnTo>
                        <a:pt x="84" y="99"/>
                      </a:lnTo>
                      <a:lnTo>
                        <a:pt x="86" y="79"/>
                      </a:lnTo>
                      <a:lnTo>
                        <a:pt x="96" y="59"/>
                      </a:lnTo>
                      <a:lnTo>
                        <a:pt x="108" y="43"/>
                      </a:lnTo>
                      <a:lnTo>
                        <a:pt x="122" y="29"/>
                      </a:lnTo>
                      <a:lnTo>
                        <a:pt x="141" y="16"/>
                      </a:lnTo>
                      <a:lnTo>
                        <a:pt x="165" y="7"/>
                      </a:lnTo>
                      <a:lnTo>
                        <a:pt x="189" y="2"/>
                      </a:lnTo>
                      <a:lnTo>
                        <a:pt x="215" y="0"/>
                      </a:lnTo>
                      <a:lnTo>
                        <a:pt x="215" y="0"/>
                      </a:lnTo>
                      <a:lnTo>
                        <a:pt x="215" y="0"/>
                      </a:lnTo>
                      <a:lnTo>
                        <a:pt x="241" y="2"/>
                      </a:lnTo>
                      <a:lnTo>
                        <a:pt x="268" y="7"/>
                      </a:lnTo>
                      <a:lnTo>
                        <a:pt x="289" y="16"/>
                      </a:lnTo>
                      <a:lnTo>
                        <a:pt x="308" y="29"/>
                      </a:lnTo>
                      <a:lnTo>
                        <a:pt x="325" y="43"/>
                      </a:lnTo>
                      <a:lnTo>
                        <a:pt x="337" y="59"/>
                      </a:lnTo>
                      <a:lnTo>
                        <a:pt x="344" y="79"/>
                      </a:lnTo>
                      <a:lnTo>
                        <a:pt x="347" y="99"/>
                      </a:lnTo>
                      <a:lnTo>
                        <a:pt x="347" y="99"/>
                      </a:lnTo>
                      <a:lnTo>
                        <a:pt x="347" y="99"/>
                      </a:lnTo>
                      <a:lnTo>
                        <a:pt x="347" y="110"/>
                      </a:lnTo>
                      <a:lnTo>
                        <a:pt x="344" y="119"/>
                      </a:lnTo>
                      <a:lnTo>
                        <a:pt x="337" y="137"/>
                      </a:lnTo>
                      <a:lnTo>
                        <a:pt x="327" y="151"/>
                      </a:lnTo>
                      <a:lnTo>
                        <a:pt x="315" y="164"/>
                      </a:lnTo>
                      <a:lnTo>
                        <a:pt x="315" y="164"/>
                      </a:lnTo>
                      <a:lnTo>
                        <a:pt x="315" y="164"/>
                      </a:lnTo>
                      <a:lnTo>
                        <a:pt x="304" y="171"/>
                      </a:lnTo>
                      <a:lnTo>
                        <a:pt x="296" y="178"/>
                      </a:lnTo>
                      <a:lnTo>
                        <a:pt x="296" y="178"/>
                      </a:lnTo>
                      <a:lnTo>
                        <a:pt x="296" y="202"/>
                      </a:lnTo>
                      <a:lnTo>
                        <a:pt x="296" y="202"/>
                      </a:lnTo>
                      <a:lnTo>
                        <a:pt x="296" y="209"/>
                      </a:lnTo>
                      <a:lnTo>
                        <a:pt x="301" y="213"/>
                      </a:lnTo>
                      <a:lnTo>
                        <a:pt x="301" y="213"/>
                      </a:lnTo>
                      <a:lnTo>
                        <a:pt x="301" y="213"/>
                      </a:lnTo>
                      <a:lnTo>
                        <a:pt x="306" y="214"/>
                      </a:lnTo>
                      <a:lnTo>
                        <a:pt x="318" y="216"/>
                      </a:lnTo>
                      <a:lnTo>
                        <a:pt x="318" y="216"/>
                      </a:lnTo>
                      <a:lnTo>
                        <a:pt x="361" y="216"/>
                      </a:lnTo>
                      <a:lnTo>
                        <a:pt x="361" y="216"/>
                      </a:lnTo>
                      <a:lnTo>
                        <a:pt x="375" y="216"/>
                      </a:lnTo>
                      <a:lnTo>
                        <a:pt x="390" y="220"/>
                      </a:lnTo>
                      <a:lnTo>
                        <a:pt x="402" y="225"/>
                      </a:lnTo>
                      <a:lnTo>
                        <a:pt x="411" y="231"/>
                      </a:lnTo>
                      <a:lnTo>
                        <a:pt x="421" y="240"/>
                      </a:lnTo>
                      <a:lnTo>
                        <a:pt x="425" y="249"/>
                      </a:lnTo>
                      <a:lnTo>
                        <a:pt x="430" y="258"/>
                      </a:lnTo>
                      <a:lnTo>
                        <a:pt x="433" y="268"/>
                      </a:lnTo>
                      <a:lnTo>
                        <a:pt x="433" y="268"/>
                      </a:lnTo>
                      <a:lnTo>
                        <a:pt x="433" y="355"/>
                      </a:lnTo>
                      <a:lnTo>
                        <a:pt x="433" y="355"/>
                      </a:lnTo>
                      <a:lnTo>
                        <a:pt x="430" y="366"/>
                      </a:lnTo>
                      <a:lnTo>
                        <a:pt x="425" y="377"/>
                      </a:lnTo>
                      <a:lnTo>
                        <a:pt x="421" y="386"/>
                      </a:lnTo>
                      <a:lnTo>
                        <a:pt x="411" y="393"/>
                      </a:lnTo>
                      <a:lnTo>
                        <a:pt x="402" y="400"/>
                      </a:lnTo>
                      <a:lnTo>
                        <a:pt x="390" y="404"/>
                      </a:lnTo>
                      <a:lnTo>
                        <a:pt x="375" y="407"/>
                      </a:lnTo>
                      <a:lnTo>
                        <a:pt x="361" y="409"/>
                      </a:lnTo>
                      <a:lnTo>
                        <a:pt x="361" y="409"/>
                      </a:lnTo>
                      <a:lnTo>
                        <a:pt x="72" y="409"/>
                      </a:lnTo>
                      <a:lnTo>
                        <a:pt x="72" y="409"/>
                      </a:lnTo>
                      <a:close/>
                    </a:path>
                  </a:pathLst>
                </a:custGeom>
                <a:solidFill>
                  <a:srgbClr val="0065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</p:grpSp>
        </p:grpSp>
      </p:grpSp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9" y="4426449"/>
            <a:ext cx="906886" cy="70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25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Checklist de Requisitos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79229"/>
              </p:ext>
            </p:extLst>
          </p:nvPr>
        </p:nvGraphicFramePr>
        <p:xfrm>
          <a:off x="179388" y="1916113"/>
          <a:ext cx="8785100" cy="453542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22998"/>
                <a:gridCol w="3151279"/>
                <a:gridCol w="4510823"/>
              </a:tblGrid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Critério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Descrição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8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Viável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pode ser satisfeito dentro dos custos e cronograma?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Existe viabilidade técnica para implementá-lo?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Contraexemplo: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"O Sistema DEVE </a:t>
                      </a:r>
                      <a:r>
                        <a:rPr lang="pt-BR" sz="1400" dirty="0" err="1">
                          <a:effectLst/>
                        </a:rPr>
                        <a:t>teletransportar</a:t>
                      </a:r>
                      <a:r>
                        <a:rPr lang="pt-BR" sz="1400" dirty="0">
                          <a:effectLst/>
                        </a:rPr>
                        <a:t> pallets do ponto A para o ponto B previamente identificados."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32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Atômico</a:t>
                      </a:r>
                      <a:endParaRPr lang="pt-B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A declaração do requisito define exatamente um único requisito?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está livre de conjunções (e, ou, mas) que podem indicar múltiplos requisitos?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>
                          <a:effectLst/>
                        </a:rPr>
                        <a:t>Contraexemplo:</a:t>
                      </a:r>
                      <a:endParaRPr lang="pt-BR" sz="14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"O Sistema DEVE registrar mensagens recebidas ou descartá-las quando comprovada sua inconsistência."</a:t>
                      </a:r>
                      <a:endParaRPr lang="pt-B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9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Necessário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sistema pode atender as prioridades e necessidades reais sem este requisito?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Se sim, o requisito não é necessário.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Contraexemplo: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"O Sistema DEVE fornecer aquisição automatizada de dados para os equipamentos do Laboratório de Análises Ambientais."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Este requisito é desnecessário se ele não nasceu de uma necessidade ou de uma característica fornecida pelo cliente.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Checklist de Requisitos</a:t>
            </a:r>
            <a:endParaRPr lang="pt-BR" dirty="0"/>
          </a:p>
        </p:txBody>
      </p:sp>
      <p:graphicFrame>
        <p:nvGraphicFramePr>
          <p:cNvPr id="4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752610"/>
              </p:ext>
            </p:extLst>
          </p:nvPr>
        </p:nvGraphicFramePr>
        <p:xfrm>
          <a:off x="179388" y="1916113"/>
          <a:ext cx="8785077" cy="523798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22998"/>
                <a:gridCol w="3151279"/>
                <a:gridCol w="4510800"/>
              </a:tblGrid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Critério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Descrição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95400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Verificável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 possível assegurar que o requisito é atendido pelo sistema?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Podemos determinar se o sistema satisfaz ou não o requisito?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 possível definir um critério claro e não ambíguo do tipo passou/falhou?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 possível determinar se o requisito foi satisfeito via inspeção, análise, demonstração ou teste?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algumas das respostas acima forem não, então o requisito deve ser revisado.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Contraexemplo 1: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"O Sistema deve fornecer respostas em tempo real às solicitações de acesso ao banco de dados."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requisito não expressa os limites de tempo para que se possa verificar se as respostas foram fornecidas em tempo real.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Contraexemplo 2: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"O Sistema DEVE fornecer uma interface amigável."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significado de "amigável" está muito subjetivo. Esse requisito poderia ser reescrito de várias maneiras: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"O Sistema, para o Cadastramento de um novo Cliente, DEVE limitar o nível de profundidade dos menus de navegação em 3."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"O Sistema, após aplicação de questionários de satisfação aos seus usuários, DEVE receber média de satisfação acima de 7."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061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Checklist de Requisitos</a:t>
            </a:r>
            <a:endParaRPr lang="pt-BR" dirty="0"/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820343"/>
              </p:ext>
            </p:extLst>
          </p:nvPr>
        </p:nvGraphicFramePr>
        <p:xfrm>
          <a:off x="179388" y="908050"/>
          <a:ext cx="8784000" cy="270603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123200"/>
                <a:gridCol w="3150000"/>
                <a:gridCol w="4510800"/>
              </a:tblGrid>
              <a:tr h="311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Critério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Descrição</a:t>
                      </a:r>
                      <a:endParaRPr lang="pt-B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606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Não-ambíguo 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911" marR="659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pode ser interpretado por mais de uma maneira?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Se sim, o requisito deve ser esclarecido ou removido.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Expressões ambíguas ou deficientes podem levar a sérios desentendimentos e retrabalhos inúteis.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911" marR="659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Contraexemplo: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"O Sistema DEVE fornecer visualizadores apropriados para o acompanhamento das missões."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Para o cliente "visualizadores apropriados" pode significar visualizadores de propósito especial, com interfaces gráficas de alta definição, um para cada tipo diferente de missão.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Para desenvolvedores pode significar um visualizador textual que mostra o conteúdo de qualquer tipo de missão.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911" marR="6591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47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Checklist de Requisitos</a:t>
            </a:r>
            <a:endParaRPr lang="pt-BR" dirty="0"/>
          </a:p>
        </p:txBody>
      </p:sp>
      <p:graphicFrame>
        <p:nvGraphicFramePr>
          <p:cNvPr id="20" name="Espaço Reservado para Conteúdo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02676"/>
              </p:ext>
            </p:extLst>
          </p:nvPr>
        </p:nvGraphicFramePr>
        <p:xfrm>
          <a:off x="179388" y="908050"/>
          <a:ext cx="8784000" cy="373989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3200"/>
                <a:gridCol w="3150000"/>
                <a:gridCol w="4510800"/>
              </a:tblGrid>
              <a:tr h="244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u="none" kern="1200" dirty="0">
                          <a:effectLst/>
                        </a:rPr>
                        <a:t>Critério</a:t>
                      </a:r>
                      <a:endParaRPr lang="pt-BR" sz="1400" u="non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Descrição</a:t>
                      </a:r>
                      <a:endParaRPr lang="pt-B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effectLst/>
                        </a:rPr>
                        <a:t>Completo</a:t>
                      </a:r>
                      <a:endParaRPr lang="pt-BR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911" marR="659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Todas as condições nas quais o requisito é aplicável estão definidas?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Um requisito está completo se ele fornecer todas as informações necessárias para permitir a sua implementação, incluindo todas as restrições e condições. 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Estas informações podem ser parte do requisito ou estarem contidas em outros requisitos que estão logicamente vinculados e rastreados para uma característica ou processo de negócio comum.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911" marR="659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Contraexemplo: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"O Sistema DEVE criptografar as mensagens enviadas ao Sistema Supervisor."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Assumindo que não exista nenhum outro requisito complementar, o requisito não deixa claro qual algoritmo de criptografia deve ser utilizado.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911" marR="6591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10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Checklist de Requisitos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397785"/>
              </p:ext>
            </p:extLst>
          </p:nvPr>
        </p:nvGraphicFramePr>
        <p:xfrm>
          <a:off x="179388" y="908050"/>
          <a:ext cx="8784000" cy="48402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3200"/>
                <a:gridCol w="3150000"/>
                <a:gridCol w="4510800"/>
              </a:tblGrid>
              <a:tr h="244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Critério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Descrição</a:t>
                      </a:r>
                      <a:endParaRPr lang="pt-B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 err="1" smtClean="0">
                          <a:effectLst/>
                        </a:rPr>
                        <a:t>Consis-tente</a:t>
                      </a:r>
                      <a:endParaRPr lang="pt-BR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pode ser atendido sem entrar em conflito com outros requisitos do sistema?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Se não, o requisito deve ser revisado ou removido.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contém erros?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Se sim, então o requisito deve ser corrigido.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Contraexemplo 1: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1) "O Sistema DEVE processar no máximo 2000 registros por hora."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2) "O Sistema DEVE processar no mínimo 48000 registros por dia."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Os requisitos acima são inconsistentes entre si, uma vez que o requisito 1) permite processar menos de 2000 registros por hora. Assim, o requisito 2) nem sempre poderá ser atendido.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Contraexemplo 2: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"O Sistema DEVE utilizar a função: F(id) = RESTO_DA_DIVISÃO_INTEIRA(id, 2) = 1, para verificar se um número inteiro é par."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Um número inteiro é par se o resto de sua divisão por dois for zero!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9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Checklist</a:t>
            </a:r>
            <a:r>
              <a:rPr lang="pt-BR" dirty="0"/>
              <a:t> de Requisitos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28205"/>
              </p:ext>
            </p:extLst>
          </p:nvPr>
        </p:nvGraphicFramePr>
        <p:xfrm>
          <a:off x="179388" y="908050"/>
          <a:ext cx="8784000" cy="389229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3200"/>
                <a:gridCol w="3150000"/>
                <a:gridCol w="4510800"/>
              </a:tblGrid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Critério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Descrição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 err="1">
                          <a:effectLst/>
                        </a:rPr>
                        <a:t>Rastreável</a:t>
                      </a:r>
                      <a:endParaRPr lang="pt-BR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A fonte ou origem do requisito é conhecida e o requisito pode ser referenciado ou localizado através do sistema?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Contraexemplo: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Caso algum requisito não tenha rastreabilidade com Característica, Processo de Negócio, Proposta Técnica, Atas ou quaisquer outros documentos que indiquem a sua origem, então o requisito deve ser revisado.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effectLst/>
                        </a:rPr>
                        <a:t>Conciso</a:t>
                      </a:r>
                      <a:endParaRPr lang="pt-BR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é simples e claro?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Contraexemplo: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"O Sistema DEVE permitir a liberação de notas sempre que as condições propícias tenham sido satisfeitas."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Se os conceitos de "liberação de notas" e "condições propícias" não puderem ser esclarecidos mesmo após consultas ao glossário e definições de projeto, o requisito acima deve ser considerado não conciso.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71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Checklist</a:t>
            </a:r>
            <a:r>
              <a:rPr lang="pt-BR" dirty="0"/>
              <a:t> de Requisitos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771792"/>
              </p:ext>
            </p:extLst>
          </p:nvPr>
        </p:nvGraphicFramePr>
        <p:xfrm>
          <a:off x="179388" y="908050"/>
          <a:ext cx="8784000" cy="47213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3200"/>
                <a:gridCol w="3150000"/>
                <a:gridCol w="4510800"/>
              </a:tblGrid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Critério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Descrição</a:t>
                      </a:r>
                      <a:endParaRPr lang="pt-B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effectLst/>
                        </a:rPr>
                        <a:t>Construtor Padrão</a:t>
                      </a:r>
                      <a:endParaRPr lang="pt-BR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está na forma imperativa utilizando a palavra “</a:t>
                      </a:r>
                      <a:r>
                        <a:rPr lang="pt-BR" sz="1400" b="1" dirty="0">
                          <a:effectLst/>
                        </a:rPr>
                        <a:t>DEVE</a:t>
                      </a:r>
                      <a:r>
                        <a:rPr lang="pt-BR" sz="1400" dirty="0">
                          <a:effectLst/>
                        </a:rPr>
                        <a:t>”.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Requisitos indicando objetivos ou intenções não são imperativos.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Exemplo 1: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"</a:t>
                      </a:r>
                      <a:r>
                        <a:rPr lang="pt-BR" sz="1400" b="1" dirty="0">
                          <a:effectLst/>
                        </a:rPr>
                        <a:t>O Sistema</a:t>
                      </a:r>
                      <a:r>
                        <a:rPr lang="pt-BR" sz="1400" dirty="0">
                          <a:effectLst/>
                        </a:rPr>
                        <a:t>, na recepção de mensagens, </a:t>
                      </a:r>
                      <a:r>
                        <a:rPr lang="pt-BR" sz="1400" b="1" dirty="0">
                          <a:effectLst/>
                        </a:rPr>
                        <a:t>DEVE</a:t>
                      </a:r>
                      <a:r>
                        <a:rPr lang="pt-BR" sz="1400" dirty="0">
                          <a:effectLst/>
                        </a:rPr>
                        <a:t> comutar em 10 milissegundos, mensagens, em formato ACP128 com indicador de rota válida, recebidas na porta de entrada para a porta de saída indicada pela rota da mensagem."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effectLst/>
                        </a:rPr>
                        <a:t>Ator</a:t>
                      </a:r>
                      <a:r>
                        <a:rPr lang="pt-BR" sz="1400" dirty="0">
                          <a:effectLst/>
                        </a:rPr>
                        <a:t>: O Sistema,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dirty="0">
                          <a:effectLst/>
                        </a:rPr>
                        <a:t>Condições da Ação: na recepção de mensagens,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Ação</a:t>
                      </a:r>
                      <a:r>
                        <a:rPr lang="pt-BR" sz="1400" dirty="0">
                          <a:effectLst/>
                        </a:rPr>
                        <a:t>: DEVE comutar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Restrições da Ação</a:t>
                      </a:r>
                      <a:r>
                        <a:rPr lang="pt-BR" sz="1400" dirty="0">
                          <a:effectLst/>
                        </a:rPr>
                        <a:t>: em 10 milissegundos,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Objeto da Ação</a:t>
                      </a:r>
                      <a:r>
                        <a:rPr lang="pt-BR" sz="1400" dirty="0">
                          <a:effectLst/>
                        </a:rPr>
                        <a:t>: mensagens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Refinamento do Objeto</a:t>
                      </a:r>
                      <a:r>
                        <a:rPr lang="pt-BR" sz="1400" dirty="0">
                          <a:effectLst/>
                        </a:rPr>
                        <a:t>: em formato ACP128 com indicador de rota válida,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Fonte do Objeto</a:t>
                      </a:r>
                      <a:r>
                        <a:rPr lang="pt-BR" sz="1400" dirty="0">
                          <a:effectLst/>
                        </a:rPr>
                        <a:t>: recebidas pela porta de entrada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Destino da Ação</a:t>
                      </a:r>
                      <a:r>
                        <a:rPr lang="pt-BR" sz="1400" dirty="0">
                          <a:effectLst/>
                        </a:rPr>
                        <a:t>: para a porta de saída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(outro) Refinamento da Ação</a:t>
                      </a:r>
                      <a:r>
                        <a:rPr lang="pt-BR" sz="1400" dirty="0">
                          <a:effectLst/>
                        </a:rPr>
                        <a:t>: indicada pela rota da mensagem.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79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Checklist</a:t>
            </a:r>
            <a:r>
              <a:rPr lang="pt-BR" dirty="0"/>
              <a:t> de Requisitos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285194"/>
              </p:ext>
            </p:extLst>
          </p:nvPr>
        </p:nvGraphicFramePr>
        <p:xfrm>
          <a:off x="179388" y="908050"/>
          <a:ext cx="8784000" cy="47213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3200"/>
                <a:gridCol w="3150000"/>
                <a:gridCol w="4510800"/>
              </a:tblGrid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Critério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Descrição</a:t>
                      </a:r>
                      <a:endParaRPr lang="pt-B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effectLst/>
                        </a:rPr>
                        <a:t>Construtor Padrão</a:t>
                      </a:r>
                      <a:endParaRPr lang="pt-BR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está na forma imperativa utilizando a palavra “</a:t>
                      </a:r>
                      <a:r>
                        <a:rPr lang="pt-BR" sz="1400" b="1" dirty="0">
                          <a:effectLst/>
                        </a:rPr>
                        <a:t>DEVE</a:t>
                      </a:r>
                      <a:r>
                        <a:rPr lang="pt-BR" sz="1400" dirty="0">
                          <a:effectLst/>
                        </a:rPr>
                        <a:t>”.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Requisitos indicando objetivos ou intenções não são imperativos.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Exemplo 2: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"</a:t>
                      </a:r>
                      <a:r>
                        <a:rPr lang="pt-BR" sz="1400" b="1" dirty="0">
                          <a:effectLst/>
                        </a:rPr>
                        <a:t>O Sistema</a:t>
                      </a:r>
                      <a:r>
                        <a:rPr lang="pt-BR" sz="1400" dirty="0">
                          <a:effectLst/>
                        </a:rPr>
                        <a:t>, quando solicitado pelo Operador de Fontes de Inteligência, </a:t>
                      </a:r>
                      <a:r>
                        <a:rPr lang="pt-BR" sz="1400" b="1" dirty="0">
                          <a:effectLst/>
                        </a:rPr>
                        <a:t>DEVE</a:t>
                      </a:r>
                      <a:r>
                        <a:rPr lang="pt-BR" sz="1400" dirty="0">
                          <a:effectLst/>
                        </a:rPr>
                        <a:t> registrar as Solicitações por Demandas de Monitoramento realizadas por Solicitantes Autorizados."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effectLst/>
                        </a:rPr>
                        <a:t>Ator</a:t>
                      </a:r>
                      <a:r>
                        <a:rPr lang="pt-BR" sz="1400" dirty="0">
                          <a:effectLst/>
                        </a:rPr>
                        <a:t>: O Sistema,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Condições da Ação</a:t>
                      </a:r>
                      <a:r>
                        <a:rPr lang="pt-BR" sz="1400" dirty="0">
                          <a:effectLst/>
                        </a:rPr>
                        <a:t>: quando solicitado pelo Operador de Fontes de Inteligência,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Ação</a:t>
                      </a:r>
                      <a:r>
                        <a:rPr lang="pt-BR" sz="1400" dirty="0">
                          <a:effectLst/>
                        </a:rPr>
                        <a:t>: </a:t>
                      </a:r>
                      <a:r>
                        <a:rPr lang="pt-BR" sz="1400" b="1" dirty="0">
                          <a:effectLst/>
                        </a:rPr>
                        <a:t>DEVE</a:t>
                      </a:r>
                      <a:r>
                        <a:rPr lang="pt-BR" sz="1400" dirty="0">
                          <a:effectLst/>
                        </a:rPr>
                        <a:t> registrar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Restrições da Ação</a:t>
                      </a:r>
                      <a:r>
                        <a:rPr lang="pt-BR" sz="1400" dirty="0">
                          <a:effectLst/>
                        </a:rPr>
                        <a:t>: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Objeto da Ação</a:t>
                      </a:r>
                      <a:r>
                        <a:rPr lang="pt-BR" sz="1400" dirty="0">
                          <a:effectLst/>
                        </a:rPr>
                        <a:t>: as Solicitações por Demandas de Monitoramento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Refinamento do Objeto</a:t>
                      </a:r>
                      <a:r>
                        <a:rPr lang="pt-BR" sz="1400" dirty="0">
                          <a:effectLst/>
                        </a:rPr>
                        <a:t>: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Fonte do Objeto</a:t>
                      </a:r>
                      <a:r>
                        <a:rPr lang="pt-BR" sz="1400" dirty="0">
                          <a:effectLst/>
                        </a:rPr>
                        <a:t>: realizadas por Solicitantes Autorizados.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Destino da Ação</a:t>
                      </a:r>
                      <a:r>
                        <a:rPr lang="pt-BR" sz="1400" dirty="0">
                          <a:effectLst/>
                        </a:rPr>
                        <a:t>: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(outro) Refinamento da Ação</a:t>
                      </a:r>
                      <a:r>
                        <a:rPr lang="pt-BR" sz="1400" dirty="0">
                          <a:effectLst/>
                        </a:rPr>
                        <a:t>: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19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Checklist</a:t>
            </a:r>
            <a:r>
              <a:rPr lang="pt-BR" dirty="0"/>
              <a:t> de Requisitos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872088"/>
              </p:ext>
            </p:extLst>
          </p:nvPr>
        </p:nvGraphicFramePr>
        <p:xfrm>
          <a:off x="179388" y="908050"/>
          <a:ext cx="8784000" cy="52120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3200"/>
                <a:gridCol w="3150000"/>
                <a:gridCol w="4510800"/>
              </a:tblGrid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Critério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Descrição</a:t>
                      </a:r>
                      <a:endParaRPr lang="pt-B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effectLst/>
                        </a:rPr>
                        <a:t>Construtor Padrão</a:t>
                      </a:r>
                      <a:endParaRPr lang="pt-BR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está na forma imperativa utilizando a palavra “</a:t>
                      </a:r>
                      <a:r>
                        <a:rPr lang="pt-BR" sz="1400" b="1" dirty="0">
                          <a:effectLst/>
                        </a:rPr>
                        <a:t>DEVE</a:t>
                      </a:r>
                      <a:r>
                        <a:rPr lang="pt-BR" sz="1400" dirty="0">
                          <a:effectLst/>
                        </a:rPr>
                        <a:t>”.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Requisitos indicando objetivos ou intenções não são imperativos.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Exemplo 3: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"O Sistema </a:t>
                      </a:r>
                      <a:r>
                        <a:rPr lang="pt-BR" sz="1400" b="1" dirty="0">
                          <a:effectLst/>
                        </a:rPr>
                        <a:t>DEVE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encriptar</a:t>
                      </a:r>
                      <a:r>
                        <a:rPr lang="pt-BR" sz="1400" dirty="0">
                          <a:effectLst/>
                        </a:rPr>
                        <a:t>, segundo o algoritmo AES (</a:t>
                      </a:r>
                      <a:r>
                        <a:rPr lang="pt-BR" sz="1400" dirty="0" err="1">
                          <a:effectLst/>
                        </a:rPr>
                        <a:t>Advanced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Encryption</a:t>
                      </a:r>
                      <a:r>
                        <a:rPr lang="pt-BR" sz="1400" dirty="0">
                          <a:effectLst/>
                        </a:rPr>
                        <a:t> Standard) definido em Federal </a:t>
                      </a:r>
                      <a:r>
                        <a:rPr lang="pt-BR" sz="1400" dirty="0" err="1">
                          <a:effectLst/>
                        </a:rPr>
                        <a:t>Information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Processing</a:t>
                      </a:r>
                      <a:r>
                        <a:rPr lang="pt-BR" sz="1400" dirty="0">
                          <a:effectLst/>
                        </a:rPr>
                        <a:t> Standards (FIPS) </a:t>
                      </a:r>
                      <a:r>
                        <a:rPr lang="pt-BR" sz="1400" dirty="0" err="1">
                          <a:effectLst/>
                        </a:rPr>
                        <a:t>Publication</a:t>
                      </a:r>
                      <a:r>
                        <a:rPr lang="pt-BR" sz="1400" dirty="0">
                          <a:effectLst/>
                        </a:rPr>
                        <a:t> 197, "</a:t>
                      </a:r>
                      <a:r>
                        <a:rPr lang="pt-BR" sz="1400" dirty="0" err="1">
                          <a:effectLst/>
                        </a:rPr>
                        <a:t>Announcing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the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Advanced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Encryption</a:t>
                      </a:r>
                      <a:r>
                        <a:rPr lang="pt-BR" sz="1400" dirty="0">
                          <a:effectLst/>
                        </a:rPr>
                        <a:t> Standard (AES), mensagens enviadas para os pontos de venda."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effectLst/>
                        </a:rPr>
                        <a:t>Ator</a:t>
                      </a:r>
                      <a:r>
                        <a:rPr lang="pt-BR" sz="1400" dirty="0">
                          <a:effectLst/>
                        </a:rPr>
                        <a:t>: O Sistema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Condições da Ação</a:t>
                      </a:r>
                      <a:r>
                        <a:rPr lang="pt-BR" sz="1400" dirty="0">
                          <a:effectLst/>
                        </a:rPr>
                        <a:t>: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Ação</a:t>
                      </a:r>
                      <a:r>
                        <a:rPr lang="pt-BR" sz="1400" dirty="0">
                          <a:effectLst/>
                        </a:rPr>
                        <a:t>: </a:t>
                      </a:r>
                      <a:r>
                        <a:rPr lang="pt-BR" sz="1400" b="1" dirty="0">
                          <a:effectLst/>
                        </a:rPr>
                        <a:t>DEVE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encriptar</a:t>
                      </a:r>
                      <a:r>
                        <a:rPr lang="pt-BR" sz="1400" dirty="0">
                          <a:effectLst/>
                        </a:rPr>
                        <a:t>,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Restrições da Ação</a:t>
                      </a:r>
                      <a:r>
                        <a:rPr lang="pt-BR" sz="1400" dirty="0">
                          <a:effectLst/>
                        </a:rPr>
                        <a:t>: segundo o algoritmo AES (</a:t>
                      </a:r>
                      <a:r>
                        <a:rPr lang="pt-BR" sz="1400" dirty="0" err="1">
                          <a:effectLst/>
                        </a:rPr>
                        <a:t>Advanced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Encryption</a:t>
                      </a:r>
                      <a:r>
                        <a:rPr lang="pt-BR" sz="1400" dirty="0">
                          <a:effectLst/>
                        </a:rPr>
                        <a:t> Standard) definido em Federal </a:t>
                      </a:r>
                      <a:r>
                        <a:rPr lang="pt-BR" sz="1400" dirty="0" err="1">
                          <a:effectLst/>
                        </a:rPr>
                        <a:t>Information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Processing</a:t>
                      </a:r>
                      <a:r>
                        <a:rPr lang="pt-BR" sz="1400" dirty="0">
                          <a:effectLst/>
                        </a:rPr>
                        <a:t> Standards (FIPS) </a:t>
                      </a:r>
                      <a:r>
                        <a:rPr lang="pt-BR" sz="1400" dirty="0" err="1">
                          <a:effectLst/>
                        </a:rPr>
                        <a:t>Publication</a:t>
                      </a:r>
                      <a:r>
                        <a:rPr lang="pt-BR" sz="1400" dirty="0">
                          <a:effectLst/>
                        </a:rPr>
                        <a:t> 197, "</a:t>
                      </a:r>
                      <a:r>
                        <a:rPr lang="pt-BR" sz="1400" dirty="0" err="1">
                          <a:effectLst/>
                        </a:rPr>
                        <a:t>Announcing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the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Advanced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pt-BR" sz="1400" dirty="0" err="1">
                          <a:effectLst/>
                        </a:rPr>
                        <a:t>Encryption</a:t>
                      </a:r>
                      <a:r>
                        <a:rPr lang="pt-BR" sz="1400" dirty="0">
                          <a:effectLst/>
                        </a:rPr>
                        <a:t> Standard (AES),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Objeto da Ação</a:t>
                      </a:r>
                      <a:r>
                        <a:rPr lang="pt-BR" sz="1400" dirty="0">
                          <a:effectLst/>
                        </a:rPr>
                        <a:t>: mensagens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Refinamento do Objeto</a:t>
                      </a:r>
                      <a:r>
                        <a:rPr lang="pt-BR" sz="1400" dirty="0">
                          <a:effectLst/>
                        </a:rPr>
                        <a:t>: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Fonte do Objeto</a:t>
                      </a:r>
                      <a:r>
                        <a:rPr lang="pt-BR" sz="1400" dirty="0">
                          <a:effectLst/>
                        </a:rPr>
                        <a:t>: 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Destino da Ação</a:t>
                      </a:r>
                      <a:r>
                        <a:rPr lang="pt-BR" sz="1400" dirty="0">
                          <a:effectLst/>
                        </a:rPr>
                        <a:t>: enviadas para os pontos de venda.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b="1" dirty="0">
                          <a:effectLst/>
                        </a:rPr>
                        <a:t>(outro) Refinamento da Ação</a:t>
                      </a:r>
                      <a:r>
                        <a:rPr lang="pt-BR" sz="1400" dirty="0">
                          <a:effectLst/>
                        </a:rPr>
                        <a:t>: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49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Checklist</a:t>
            </a:r>
            <a:r>
              <a:rPr lang="pt-BR" dirty="0"/>
              <a:t> de Requisitos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717582"/>
              </p:ext>
            </p:extLst>
          </p:nvPr>
        </p:nvGraphicFramePr>
        <p:xfrm>
          <a:off x="179388" y="908050"/>
          <a:ext cx="8784000" cy="192938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3200"/>
                <a:gridCol w="3150000"/>
                <a:gridCol w="4510800"/>
              </a:tblGrid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Critério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Descrição</a:t>
                      </a:r>
                      <a:endParaRPr lang="pt-B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effectLst/>
                        </a:rPr>
                        <a:t>Construtor Padrão</a:t>
                      </a:r>
                      <a:endParaRPr lang="pt-BR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está na forma imperativa utilizando a palavra “</a:t>
                      </a:r>
                      <a:r>
                        <a:rPr lang="pt-BR" sz="1400" b="1" dirty="0">
                          <a:effectLst/>
                        </a:rPr>
                        <a:t>DEVE</a:t>
                      </a:r>
                      <a:r>
                        <a:rPr lang="pt-BR" sz="1400" dirty="0">
                          <a:effectLst/>
                        </a:rPr>
                        <a:t>”.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Requisitos indicando objetivos ou intenções não são imperativos.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Contraexemplo: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“O Sistema </a:t>
                      </a:r>
                      <a:r>
                        <a:rPr lang="pt-BR" sz="1400" strike="sngStrike" baseline="0" dirty="0">
                          <a:effectLst/>
                        </a:rPr>
                        <a:t>NÃO</a:t>
                      </a:r>
                      <a:r>
                        <a:rPr lang="pt-BR" sz="1400" dirty="0">
                          <a:effectLst/>
                        </a:rPr>
                        <a:t> DEVE permitir acessos não autorizados.”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O requisito negativo acima pode ser corrigido como: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“O Sistema DEVE impedir acessos não autorizados.”</a:t>
                      </a:r>
                      <a:endParaRPr lang="pt-B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9734" marR="297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70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5" name="Picture 209" descr="C:\Users\Takai\AppData\Local\Microsoft\Windows\Temporary Internet Files\Low\Content.IE5\XBOO37HS\MC90043979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8695">
            <a:off x="-121189" y="2333116"/>
            <a:ext cx="2743200" cy="451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Engenharia de Processos (TO-BE)</a:t>
            </a:r>
            <a:endParaRPr lang="pt-BR" dirty="0"/>
          </a:p>
        </p:txBody>
      </p:sp>
      <p:grpSp>
        <p:nvGrpSpPr>
          <p:cNvPr id="4482" name="Grupo 4481"/>
          <p:cNvGrpSpPr/>
          <p:nvPr/>
        </p:nvGrpSpPr>
        <p:grpSpPr>
          <a:xfrm>
            <a:off x="5429689" y="1447028"/>
            <a:ext cx="2945378" cy="2151041"/>
            <a:chOff x="5429689" y="1447028"/>
            <a:chExt cx="2945378" cy="2151041"/>
          </a:xfrm>
        </p:grpSpPr>
        <p:grpSp>
          <p:nvGrpSpPr>
            <p:cNvPr id="15" name="Grupo 14"/>
            <p:cNvGrpSpPr/>
            <p:nvPr/>
          </p:nvGrpSpPr>
          <p:grpSpPr>
            <a:xfrm>
              <a:off x="6189079" y="1447028"/>
              <a:ext cx="2185988" cy="2151041"/>
              <a:chOff x="6012160" y="2474681"/>
              <a:chExt cx="2185988" cy="2151041"/>
            </a:xfrm>
          </p:grpSpPr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2160" y="2546891"/>
                <a:ext cx="2185988" cy="20788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CaixaDeTexto 6"/>
              <p:cNvSpPr txBox="1"/>
              <p:nvPr/>
            </p:nvSpPr>
            <p:spPr>
              <a:xfrm>
                <a:off x="6312405" y="2474681"/>
                <a:ext cx="139057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pt-BR" b="1" baseline="30000" dirty="0" smtClean="0"/>
                  <a:t>(Modelo TO-BE)</a:t>
                </a:r>
                <a:r>
                  <a:rPr lang="pt-BR" b="1" baseline="-25000" dirty="0" smtClean="0"/>
                  <a:t>i</a:t>
                </a:r>
                <a:endParaRPr lang="pt-BR" b="1" baseline="-25000" dirty="0"/>
              </a:p>
            </p:txBody>
          </p:sp>
        </p:grpSp>
        <p:sp>
          <p:nvSpPr>
            <p:cNvPr id="8" name="Seta para baixo 7"/>
            <p:cNvSpPr/>
            <p:nvPr/>
          </p:nvSpPr>
          <p:spPr>
            <a:xfrm rot="16200000">
              <a:off x="5431975" y="2314051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exto explicativo em forma de nuvem 12"/>
          <p:cNvSpPr/>
          <p:nvPr/>
        </p:nvSpPr>
        <p:spPr>
          <a:xfrm>
            <a:off x="755576" y="764704"/>
            <a:ext cx="1885014" cy="1412746"/>
          </a:xfrm>
          <a:prstGeom prst="cloudCallout">
            <a:avLst>
              <a:gd name="adj1" fmla="val 63095"/>
              <a:gd name="adj2" fmla="val 542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Mundo (TO-BE)</a:t>
            </a:r>
            <a:endParaRPr lang="pt-BR" dirty="0"/>
          </a:p>
        </p:txBody>
      </p:sp>
      <p:grpSp>
        <p:nvGrpSpPr>
          <p:cNvPr id="4485" name="Grupo 4484"/>
          <p:cNvGrpSpPr/>
          <p:nvPr/>
        </p:nvGrpSpPr>
        <p:grpSpPr>
          <a:xfrm>
            <a:off x="3444548" y="1418112"/>
            <a:ext cx="2159912" cy="1960584"/>
            <a:chOff x="3444548" y="1418112"/>
            <a:chExt cx="2159912" cy="1960584"/>
          </a:xfrm>
        </p:grpSpPr>
        <p:sp>
          <p:nvSpPr>
            <p:cNvPr id="12" name="CaixaDeTexto 11"/>
            <p:cNvSpPr txBox="1"/>
            <p:nvPr/>
          </p:nvSpPr>
          <p:spPr>
            <a:xfrm>
              <a:off x="4384254" y="2793921"/>
              <a:ext cx="1220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smtClean="0"/>
                <a:t>Analista </a:t>
              </a:r>
            </a:p>
            <a:p>
              <a:pPr algn="ctr"/>
              <a:r>
                <a:rPr lang="pt-BR" sz="1600" dirty="0" smtClean="0"/>
                <a:t>de Negócio</a:t>
              </a:r>
              <a:endParaRPr lang="pt-BR" sz="1600" dirty="0"/>
            </a:p>
          </p:txBody>
        </p:sp>
        <p:sp>
          <p:nvSpPr>
            <p:cNvPr id="261" name="Freeform 221"/>
            <p:cNvSpPr>
              <a:spLocks/>
            </p:cNvSpPr>
            <p:nvPr/>
          </p:nvSpPr>
          <p:spPr bwMode="auto">
            <a:xfrm>
              <a:off x="4657807" y="2180061"/>
              <a:ext cx="673100" cy="603250"/>
            </a:xfrm>
            <a:custGeom>
              <a:avLst/>
              <a:gdLst>
                <a:gd name="T0" fmla="*/ 5 w 424"/>
                <a:gd name="T1" fmla="*/ 233 h 380"/>
                <a:gd name="T2" fmla="*/ 54 w 424"/>
                <a:gd name="T3" fmla="*/ 205 h 380"/>
                <a:gd name="T4" fmla="*/ 117 w 424"/>
                <a:gd name="T5" fmla="*/ 203 h 380"/>
                <a:gd name="T6" fmla="*/ 130 w 424"/>
                <a:gd name="T7" fmla="*/ 199 h 380"/>
                <a:gd name="T8" fmla="*/ 136 w 424"/>
                <a:gd name="T9" fmla="*/ 188 h 380"/>
                <a:gd name="T10" fmla="*/ 115 w 424"/>
                <a:gd name="T11" fmla="*/ 151 h 380"/>
                <a:gd name="T12" fmla="*/ 90 w 424"/>
                <a:gd name="T13" fmla="*/ 118 h 380"/>
                <a:gd name="T14" fmla="*/ 85 w 424"/>
                <a:gd name="T15" fmla="*/ 91 h 380"/>
                <a:gd name="T16" fmla="*/ 101 w 424"/>
                <a:gd name="T17" fmla="*/ 48 h 380"/>
                <a:gd name="T18" fmla="*/ 142 w 424"/>
                <a:gd name="T19" fmla="*/ 16 h 380"/>
                <a:gd name="T20" fmla="*/ 199 w 424"/>
                <a:gd name="T21" fmla="*/ 1 h 380"/>
                <a:gd name="T22" fmla="*/ 239 w 424"/>
                <a:gd name="T23" fmla="*/ 2 h 380"/>
                <a:gd name="T24" fmla="*/ 294 w 424"/>
                <a:gd name="T25" fmla="*/ 22 h 380"/>
                <a:gd name="T26" fmla="*/ 330 w 424"/>
                <a:gd name="T27" fmla="*/ 56 h 380"/>
                <a:gd name="T28" fmla="*/ 340 w 424"/>
                <a:gd name="T29" fmla="*/ 91 h 380"/>
                <a:gd name="T30" fmla="*/ 327 w 424"/>
                <a:gd name="T31" fmla="*/ 130 h 380"/>
                <a:gd name="T32" fmla="*/ 292 w 424"/>
                <a:gd name="T33" fmla="*/ 161 h 380"/>
                <a:gd name="T34" fmla="*/ 278 w 424"/>
                <a:gd name="T35" fmla="*/ 165 h 380"/>
                <a:gd name="T36" fmla="*/ 264 w 424"/>
                <a:gd name="T37" fmla="*/ 159 h 380"/>
                <a:gd name="T38" fmla="*/ 265 w 424"/>
                <a:gd name="T39" fmla="*/ 142 h 380"/>
                <a:gd name="T40" fmla="*/ 281 w 424"/>
                <a:gd name="T41" fmla="*/ 130 h 380"/>
                <a:gd name="T42" fmla="*/ 299 w 424"/>
                <a:gd name="T43" fmla="*/ 98 h 380"/>
                <a:gd name="T44" fmla="*/ 298 w 424"/>
                <a:gd name="T45" fmla="*/ 78 h 380"/>
                <a:gd name="T46" fmla="*/ 279 w 424"/>
                <a:gd name="T47" fmla="*/ 51 h 380"/>
                <a:gd name="T48" fmla="*/ 247 w 424"/>
                <a:gd name="T49" fmla="*/ 34 h 380"/>
                <a:gd name="T50" fmla="*/ 212 w 424"/>
                <a:gd name="T51" fmla="*/ 29 h 380"/>
                <a:gd name="T52" fmla="*/ 178 w 424"/>
                <a:gd name="T53" fmla="*/ 34 h 380"/>
                <a:gd name="T54" fmla="*/ 146 w 424"/>
                <a:gd name="T55" fmla="*/ 51 h 380"/>
                <a:gd name="T56" fmla="*/ 127 w 424"/>
                <a:gd name="T57" fmla="*/ 78 h 380"/>
                <a:gd name="T58" fmla="*/ 126 w 424"/>
                <a:gd name="T59" fmla="*/ 98 h 380"/>
                <a:gd name="T60" fmla="*/ 144 w 424"/>
                <a:gd name="T61" fmla="*/ 130 h 380"/>
                <a:gd name="T62" fmla="*/ 167 w 424"/>
                <a:gd name="T63" fmla="*/ 144 h 380"/>
                <a:gd name="T64" fmla="*/ 176 w 424"/>
                <a:gd name="T65" fmla="*/ 198 h 380"/>
                <a:gd name="T66" fmla="*/ 156 w 424"/>
                <a:gd name="T67" fmla="*/ 222 h 380"/>
                <a:gd name="T68" fmla="*/ 110 w 424"/>
                <a:gd name="T69" fmla="*/ 232 h 380"/>
                <a:gd name="T70" fmla="*/ 52 w 424"/>
                <a:gd name="T71" fmla="*/ 236 h 380"/>
                <a:gd name="T72" fmla="*/ 41 w 424"/>
                <a:gd name="T73" fmla="*/ 252 h 380"/>
                <a:gd name="T74" fmla="*/ 42 w 424"/>
                <a:gd name="T75" fmla="*/ 340 h 380"/>
                <a:gd name="T76" fmla="*/ 62 w 424"/>
                <a:gd name="T77" fmla="*/ 351 h 380"/>
                <a:gd name="T78" fmla="*/ 362 w 424"/>
                <a:gd name="T79" fmla="*/ 351 h 380"/>
                <a:gd name="T80" fmla="*/ 380 w 424"/>
                <a:gd name="T81" fmla="*/ 340 h 380"/>
                <a:gd name="T82" fmla="*/ 383 w 424"/>
                <a:gd name="T83" fmla="*/ 261 h 380"/>
                <a:gd name="T84" fmla="*/ 371 w 424"/>
                <a:gd name="T85" fmla="*/ 239 h 380"/>
                <a:gd name="T86" fmla="*/ 358 w 424"/>
                <a:gd name="T87" fmla="*/ 232 h 380"/>
                <a:gd name="T88" fmla="*/ 313 w 424"/>
                <a:gd name="T89" fmla="*/ 232 h 380"/>
                <a:gd name="T90" fmla="*/ 294 w 424"/>
                <a:gd name="T91" fmla="*/ 221 h 380"/>
                <a:gd name="T92" fmla="*/ 295 w 424"/>
                <a:gd name="T93" fmla="*/ 212 h 380"/>
                <a:gd name="T94" fmla="*/ 313 w 424"/>
                <a:gd name="T95" fmla="*/ 203 h 380"/>
                <a:gd name="T96" fmla="*/ 366 w 424"/>
                <a:gd name="T97" fmla="*/ 204 h 380"/>
                <a:gd name="T98" fmla="*/ 387 w 424"/>
                <a:gd name="T99" fmla="*/ 210 h 380"/>
                <a:gd name="T100" fmla="*/ 413 w 424"/>
                <a:gd name="T101" fmla="*/ 233 h 380"/>
                <a:gd name="T102" fmla="*/ 424 w 424"/>
                <a:gd name="T103" fmla="*/ 333 h 380"/>
                <a:gd name="T104" fmla="*/ 404 w 424"/>
                <a:gd name="T105" fmla="*/ 366 h 380"/>
                <a:gd name="T106" fmla="*/ 357 w 424"/>
                <a:gd name="T107" fmla="*/ 380 h 380"/>
                <a:gd name="T108" fmla="*/ 29 w 424"/>
                <a:gd name="T109" fmla="*/ 372 h 380"/>
                <a:gd name="T110" fmla="*/ 0 w 424"/>
                <a:gd name="T111" fmla="*/ 333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24" h="380">
                  <a:moveTo>
                    <a:pt x="0" y="333"/>
                  </a:moveTo>
                  <a:lnTo>
                    <a:pt x="0" y="252"/>
                  </a:lnTo>
                  <a:lnTo>
                    <a:pt x="0" y="252"/>
                  </a:lnTo>
                  <a:lnTo>
                    <a:pt x="1" y="241"/>
                  </a:lnTo>
                  <a:lnTo>
                    <a:pt x="5" y="233"/>
                  </a:lnTo>
                  <a:lnTo>
                    <a:pt x="12" y="225"/>
                  </a:lnTo>
                  <a:lnTo>
                    <a:pt x="20" y="218"/>
                  </a:lnTo>
                  <a:lnTo>
                    <a:pt x="29" y="212"/>
                  </a:lnTo>
                  <a:lnTo>
                    <a:pt x="41" y="208"/>
                  </a:lnTo>
                  <a:lnTo>
                    <a:pt x="54" y="205"/>
                  </a:lnTo>
                  <a:lnTo>
                    <a:pt x="67" y="204"/>
                  </a:lnTo>
                  <a:lnTo>
                    <a:pt x="67" y="204"/>
                  </a:lnTo>
                  <a:lnTo>
                    <a:pt x="110" y="204"/>
                  </a:lnTo>
                  <a:lnTo>
                    <a:pt x="110" y="204"/>
                  </a:lnTo>
                  <a:lnTo>
                    <a:pt x="117" y="203"/>
                  </a:lnTo>
                  <a:lnTo>
                    <a:pt x="122" y="202"/>
                  </a:lnTo>
                  <a:lnTo>
                    <a:pt x="127" y="201"/>
                  </a:lnTo>
                  <a:lnTo>
                    <a:pt x="130" y="199"/>
                  </a:lnTo>
                  <a:lnTo>
                    <a:pt x="130" y="199"/>
                  </a:lnTo>
                  <a:lnTo>
                    <a:pt x="130" y="199"/>
                  </a:lnTo>
                  <a:lnTo>
                    <a:pt x="132" y="198"/>
                  </a:lnTo>
                  <a:lnTo>
                    <a:pt x="135" y="196"/>
                  </a:lnTo>
                  <a:lnTo>
                    <a:pt x="136" y="192"/>
                  </a:lnTo>
                  <a:lnTo>
                    <a:pt x="136" y="188"/>
                  </a:lnTo>
                  <a:lnTo>
                    <a:pt x="136" y="188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27" y="158"/>
                  </a:lnTo>
                  <a:lnTo>
                    <a:pt x="115" y="151"/>
                  </a:lnTo>
                  <a:lnTo>
                    <a:pt x="115" y="151"/>
                  </a:lnTo>
                  <a:lnTo>
                    <a:pt x="115" y="151"/>
                  </a:lnTo>
                  <a:lnTo>
                    <a:pt x="105" y="140"/>
                  </a:lnTo>
                  <a:lnTo>
                    <a:pt x="100" y="133"/>
                  </a:lnTo>
                  <a:lnTo>
                    <a:pt x="94" y="126"/>
                  </a:lnTo>
                  <a:lnTo>
                    <a:pt x="90" y="118"/>
                  </a:lnTo>
                  <a:lnTo>
                    <a:pt x="88" y="110"/>
                  </a:lnTo>
                  <a:lnTo>
                    <a:pt x="85" y="10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82"/>
                  </a:lnTo>
                  <a:lnTo>
                    <a:pt x="88" y="73"/>
                  </a:lnTo>
                  <a:lnTo>
                    <a:pt x="90" y="64"/>
                  </a:lnTo>
                  <a:lnTo>
                    <a:pt x="96" y="56"/>
                  </a:lnTo>
                  <a:lnTo>
                    <a:pt x="101" y="48"/>
                  </a:lnTo>
                  <a:lnTo>
                    <a:pt x="106" y="40"/>
                  </a:lnTo>
                  <a:lnTo>
                    <a:pt x="114" y="34"/>
                  </a:lnTo>
                  <a:lnTo>
                    <a:pt x="122" y="27"/>
                  </a:lnTo>
                  <a:lnTo>
                    <a:pt x="131" y="22"/>
                  </a:lnTo>
                  <a:lnTo>
                    <a:pt x="142" y="16"/>
                  </a:lnTo>
                  <a:lnTo>
                    <a:pt x="152" y="11"/>
                  </a:lnTo>
                  <a:lnTo>
                    <a:pt x="163" y="8"/>
                  </a:lnTo>
                  <a:lnTo>
                    <a:pt x="174" y="5"/>
                  </a:lnTo>
                  <a:lnTo>
                    <a:pt x="188" y="2"/>
                  </a:lnTo>
                  <a:lnTo>
                    <a:pt x="199" y="1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26" y="1"/>
                  </a:lnTo>
                  <a:lnTo>
                    <a:pt x="239" y="2"/>
                  </a:lnTo>
                  <a:lnTo>
                    <a:pt x="250" y="5"/>
                  </a:lnTo>
                  <a:lnTo>
                    <a:pt x="262" y="8"/>
                  </a:lnTo>
                  <a:lnTo>
                    <a:pt x="273" y="11"/>
                  </a:lnTo>
                  <a:lnTo>
                    <a:pt x="283" y="16"/>
                  </a:lnTo>
                  <a:lnTo>
                    <a:pt x="294" y="22"/>
                  </a:lnTo>
                  <a:lnTo>
                    <a:pt x="303" y="27"/>
                  </a:lnTo>
                  <a:lnTo>
                    <a:pt x="311" y="34"/>
                  </a:lnTo>
                  <a:lnTo>
                    <a:pt x="319" y="40"/>
                  </a:lnTo>
                  <a:lnTo>
                    <a:pt x="325" y="48"/>
                  </a:lnTo>
                  <a:lnTo>
                    <a:pt x="330" y="56"/>
                  </a:lnTo>
                  <a:lnTo>
                    <a:pt x="334" y="64"/>
                  </a:lnTo>
                  <a:lnTo>
                    <a:pt x="337" y="73"/>
                  </a:lnTo>
                  <a:lnTo>
                    <a:pt x="340" y="82"/>
                  </a:lnTo>
                  <a:lnTo>
                    <a:pt x="340" y="91"/>
                  </a:lnTo>
                  <a:lnTo>
                    <a:pt x="340" y="91"/>
                  </a:lnTo>
                  <a:lnTo>
                    <a:pt x="340" y="91"/>
                  </a:lnTo>
                  <a:lnTo>
                    <a:pt x="340" y="102"/>
                  </a:lnTo>
                  <a:lnTo>
                    <a:pt x="337" y="112"/>
                  </a:lnTo>
                  <a:lnTo>
                    <a:pt x="333" y="121"/>
                  </a:lnTo>
                  <a:lnTo>
                    <a:pt x="327" y="130"/>
                  </a:lnTo>
                  <a:lnTo>
                    <a:pt x="320" y="140"/>
                  </a:lnTo>
                  <a:lnTo>
                    <a:pt x="312" y="147"/>
                  </a:lnTo>
                  <a:lnTo>
                    <a:pt x="303" y="155"/>
                  </a:lnTo>
                  <a:lnTo>
                    <a:pt x="292" y="161"/>
                  </a:lnTo>
                  <a:lnTo>
                    <a:pt x="292" y="161"/>
                  </a:lnTo>
                  <a:lnTo>
                    <a:pt x="292" y="161"/>
                  </a:lnTo>
                  <a:lnTo>
                    <a:pt x="292" y="161"/>
                  </a:lnTo>
                  <a:lnTo>
                    <a:pt x="288" y="163"/>
                  </a:lnTo>
                  <a:lnTo>
                    <a:pt x="286" y="164"/>
                  </a:lnTo>
                  <a:lnTo>
                    <a:pt x="278" y="165"/>
                  </a:lnTo>
                  <a:lnTo>
                    <a:pt x="270" y="163"/>
                  </a:lnTo>
                  <a:lnTo>
                    <a:pt x="268" y="161"/>
                  </a:lnTo>
                  <a:lnTo>
                    <a:pt x="264" y="159"/>
                  </a:lnTo>
                  <a:lnTo>
                    <a:pt x="264" y="159"/>
                  </a:lnTo>
                  <a:lnTo>
                    <a:pt x="264" y="159"/>
                  </a:lnTo>
                  <a:lnTo>
                    <a:pt x="262" y="157"/>
                  </a:lnTo>
                  <a:lnTo>
                    <a:pt x="261" y="155"/>
                  </a:lnTo>
                  <a:lnTo>
                    <a:pt x="260" y="149"/>
                  </a:lnTo>
                  <a:lnTo>
                    <a:pt x="262" y="144"/>
                  </a:lnTo>
                  <a:lnTo>
                    <a:pt x="265" y="142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74" y="134"/>
                  </a:lnTo>
                  <a:lnTo>
                    <a:pt x="281" y="130"/>
                  </a:lnTo>
                  <a:lnTo>
                    <a:pt x="286" y="124"/>
                  </a:lnTo>
                  <a:lnTo>
                    <a:pt x="291" y="118"/>
                  </a:lnTo>
                  <a:lnTo>
                    <a:pt x="295" y="112"/>
                  </a:lnTo>
                  <a:lnTo>
                    <a:pt x="298" y="105"/>
                  </a:lnTo>
                  <a:lnTo>
                    <a:pt x="299" y="98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299" y="85"/>
                  </a:lnTo>
                  <a:lnTo>
                    <a:pt x="298" y="78"/>
                  </a:lnTo>
                  <a:lnTo>
                    <a:pt x="296" y="73"/>
                  </a:lnTo>
                  <a:lnTo>
                    <a:pt x="292" y="67"/>
                  </a:lnTo>
                  <a:lnTo>
                    <a:pt x="290" y="62"/>
                  </a:lnTo>
                  <a:lnTo>
                    <a:pt x="285" y="56"/>
                  </a:lnTo>
                  <a:lnTo>
                    <a:pt x="279" y="51"/>
                  </a:lnTo>
                  <a:lnTo>
                    <a:pt x="274" y="48"/>
                  </a:lnTo>
                  <a:lnTo>
                    <a:pt x="268" y="43"/>
                  </a:lnTo>
                  <a:lnTo>
                    <a:pt x="261" y="39"/>
                  </a:lnTo>
                  <a:lnTo>
                    <a:pt x="254" y="36"/>
                  </a:lnTo>
                  <a:lnTo>
                    <a:pt x="247" y="34"/>
                  </a:lnTo>
                  <a:lnTo>
                    <a:pt x="239" y="32"/>
                  </a:lnTo>
                  <a:lnTo>
                    <a:pt x="231" y="30"/>
                  </a:lnTo>
                  <a:lnTo>
                    <a:pt x="222" y="29"/>
                  </a:lnTo>
                  <a:lnTo>
                    <a:pt x="212" y="29"/>
                  </a:lnTo>
                  <a:lnTo>
                    <a:pt x="212" y="29"/>
                  </a:lnTo>
                  <a:lnTo>
                    <a:pt x="212" y="29"/>
                  </a:lnTo>
                  <a:lnTo>
                    <a:pt x="203" y="29"/>
                  </a:lnTo>
                  <a:lnTo>
                    <a:pt x="195" y="30"/>
                  </a:lnTo>
                  <a:lnTo>
                    <a:pt x="186" y="32"/>
                  </a:lnTo>
                  <a:lnTo>
                    <a:pt x="178" y="34"/>
                  </a:lnTo>
                  <a:lnTo>
                    <a:pt x="170" y="36"/>
                  </a:lnTo>
                  <a:lnTo>
                    <a:pt x="164" y="39"/>
                  </a:lnTo>
                  <a:lnTo>
                    <a:pt x="157" y="43"/>
                  </a:lnTo>
                  <a:lnTo>
                    <a:pt x="151" y="48"/>
                  </a:lnTo>
                  <a:lnTo>
                    <a:pt x="146" y="51"/>
                  </a:lnTo>
                  <a:lnTo>
                    <a:pt x="140" y="56"/>
                  </a:lnTo>
                  <a:lnTo>
                    <a:pt x="136" y="62"/>
                  </a:lnTo>
                  <a:lnTo>
                    <a:pt x="132" y="67"/>
                  </a:lnTo>
                  <a:lnTo>
                    <a:pt x="130" y="73"/>
                  </a:lnTo>
                  <a:lnTo>
                    <a:pt x="127" y="78"/>
                  </a:lnTo>
                  <a:lnTo>
                    <a:pt x="126" y="85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6" y="98"/>
                  </a:lnTo>
                  <a:lnTo>
                    <a:pt x="127" y="103"/>
                  </a:lnTo>
                  <a:lnTo>
                    <a:pt x="131" y="114"/>
                  </a:lnTo>
                  <a:lnTo>
                    <a:pt x="138" y="123"/>
                  </a:lnTo>
                  <a:lnTo>
                    <a:pt x="144" y="130"/>
                  </a:lnTo>
                  <a:lnTo>
                    <a:pt x="144" y="130"/>
                  </a:lnTo>
                  <a:lnTo>
                    <a:pt x="144" y="130"/>
                  </a:lnTo>
                  <a:lnTo>
                    <a:pt x="152" y="136"/>
                  </a:lnTo>
                  <a:lnTo>
                    <a:pt x="159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77" y="148"/>
                  </a:lnTo>
                  <a:lnTo>
                    <a:pt x="177" y="188"/>
                  </a:lnTo>
                  <a:lnTo>
                    <a:pt x="177" y="188"/>
                  </a:lnTo>
                  <a:lnTo>
                    <a:pt x="176" y="198"/>
                  </a:lnTo>
                  <a:lnTo>
                    <a:pt x="172" y="207"/>
                  </a:lnTo>
                  <a:lnTo>
                    <a:pt x="165" y="215"/>
                  </a:lnTo>
                  <a:lnTo>
                    <a:pt x="156" y="222"/>
                  </a:lnTo>
                  <a:lnTo>
                    <a:pt x="156" y="222"/>
                  </a:lnTo>
                  <a:lnTo>
                    <a:pt x="156" y="222"/>
                  </a:lnTo>
                  <a:lnTo>
                    <a:pt x="146" y="226"/>
                  </a:lnTo>
                  <a:lnTo>
                    <a:pt x="134" y="230"/>
                  </a:lnTo>
                  <a:lnTo>
                    <a:pt x="122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2" y="233"/>
                  </a:lnTo>
                  <a:lnTo>
                    <a:pt x="56" y="234"/>
                  </a:lnTo>
                  <a:lnTo>
                    <a:pt x="52" y="236"/>
                  </a:lnTo>
                  <a:lnTo>
                    <a:pt x="49" y="238"/>
                  </a:lnTo>
                  <a:lnTo>
                    <a:pt x="45" y="240"/>
                  </a:lnTo>
                  <a:lnTo>
                    <a:pt x="42" y="244"/>
                  </a:lnTo>
                  <a:lnTo>
                    <a:pt x="41" y="248"/>
                  </a:lnTo>
                  <a:lnTo>
                    <a:pt x="41" y="252"/>
                  </a:lnTo>
                  <a:lnTo>
                    <a:pt x="41" y="252"/>
                  </a:lnTo>
                  <a:lnTo>
                    <a:pt x="41" y="333"/>
                  </a:lnTo>
                  <a:lnTo>
                    <a:pt x="41" y="333"/>
                  </a:lnTo>
                  <a:lnTo>
                    <a:pt x="41" y="336"/>
                  </a:lnTo>
                  <a:lnTo>
                    <a:pt x="42" y="340"/>
                  </a:lnTo>
                  <a:lnTo>
                    <a:pt x="45" y="343"/>
                  </a:lnTo>
                  <a:lnTo>
                    <a:pt x="49" y="346"/>
                  </a:lnTo>
                  <a:lnTo>
                    <a:pt x="52" y="348"/>
                  </a:lnTo>
                  <a:lnTo>
                    <a:pt x="56" y="350"/>
                  </a:lnTo>
                  <a:lnTo>
                    <a:pt x="62" y="351"/>
                  </a:lnTo>
                  <a:lnTo>
                    <a:pt x="67" y="351"/>
                  </a:lnTo>
                  <a:lnTo>
                    <a:pt x="67" y="351"/>
                  </a:lnTo>
                  <a:lnTo>
                    <a:pt x="357" y="351"/>
                  </a:lnTo>
                  <a:lnTo>
                    <a:pt x="357" y="351"/>
                  </a:lnTo>
                  <a:lnTo>
                    <a:pt x="362" y="351"/>
                  </a:lnTo>
                  <a:lnTo>
                    <a:pt x="367" y="350"/>
                  </a:lnTo>
                  <a:lnTo>
                    <a:pt x="371" y="348"/>
                  </a:lnTo>
                  <a:lnTo>
                    <a:pt x="375" y="346"/>
                  </a:lnTo>
                  <a:lnTo>
                    <a:pt x="379" y="343"/>
                  </a:lnTo>
                  <a:lnTo>
                    <a:pt x="380" y="340"/>
                  </a:lnTo>
                  <a:lnTo>
                    <a:pt x="383" y="336"/>
                  </a:lnTo>
                  <a:lnTo>
                    <a:pt x="383" y="333"/>
                  </a:lnTo>
                  <a:lnTo>
                    <a:pt x="383" y="333"/>
                  </a:lnTo>
                  <a:lnTo>
                    <a:pt x="383" y="261"/>
                  </a:lnTo>
                  <a:lnTo>
                    <a:pt x="383" y="261"/>
                  </a:lnTo>
                  <a:lnTo>
                    <a:pt x="382" y="253"/>
                  </a:lnTo>
                  <a:lnTo>
                    <a:pt x="378" y="245"/>
                  </a:lnTo>
                  <a:lnTo>
                    <a:pt x="378" y="245"/>
                  </a:lnTo>
                  <a:lnTo>
                    <a:pt x="378" y="245"/>
                  </a:lnTo>
                  <a:lnTo>
                    <a:pt x="371" y="239"/>
                  </a:lnTo>
                  <a:lnTo>
                    <a:pt x="365" y="234"/>
                  </a:lnTo>
                  <a:lnTo>
                    <a:pt x="365" y="234"/>
                  </a:lnTo>
                  <a:lnTo>
                    <a:pt x="365" y="234"/>
                  </a:lnTo>
                  <a:lnTo>
                    <a:pt x="361" y="232"/>
                  </a:lnTo>
                  <a:lnTo>
                    <a:pt x="358" y="232"/>
                  </a:lnTo>
                  <a:lnTo>
                    <a:pt x="358" y="232"/>
                  </a:lnTo>
                  <a:lnTo>
                    <a:pt x="358" y="232"/>
                  </a:lnTo>
                  <a:lnTo>
                    <a:pt x="313" y="232"/>
                  </a:lnTo>
                  <a:lnTo>
                    <a:pt x="313" y="232"/>
                  </a:lnTo>
                  <a:lnTo>
                    <a:pt x="313" y="232"/>
                  </a:lnTo>
                  <a:lnTo>
                    <a:pt x="309" y="232"/>
                  </a:lnTo>
                  <a:lnTo>
                    <a:pt x="306" y="231"/>
                  </a:lnTo>
                  <a:lnTo>
                    <a:pt x="299" y="227"/>
                  </a:lnTo>
                  <a:lnTo>
                    <a:pt x="295" y="223"/>
                  </a:lnTo>
                  <a:lnTo>
                    <a:pt x="294" y="221"/>
                  </a:lnTo>
                  <a:lnTo>
                    <a:pt x="294" y="217"/>
                  </a:lnTo>
                  <a:lnTo>
                    <a:pt x="294" y="217"/>
                  </a:lnTo>
                  <a:lnTo>
                    <a:pt x="294" y="217"/>
                  </a:lnTo>
                  <a:lnTo>
                    <a:pt x="294" y="214"/>
                  </a:lnTo>
                  <a:lnTo>
                    <a:pt x="295" y="212"/>
                  </a:lnTo>
                  <a:lnTo>
                    <a:pt x="299" y="208"/>
                  </a:lnTo>
                  <a:lnTo>
                    <a:pt x="306" y="204"/>
                  </a:lnTo>
                  <a:lnTo>
                    <a:pt x="309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58" y="203"/>
                  </a:lnTo>
                  <a:lnTo>
                    <a:pt x="358" y="203"/>
                  </a:lnTo>
                  <a:lnTo>
                    <a:pt x="358" y="203"/>
                  </a:lnTo>
                  <a:lnTo>
                    <a:pt x="366" y="204"/>
                  </a:lnTo>
                  <a:lnTo>
                    <a:pt x="374" y="205"/>
                  </a:lnTo>
                  <a:lnTo>
                    <a:pt x="380" y="207"/>
                  </a:lnTo>
                  <a:lnTo>
                    <a:pt x="387" y="210"/>
                  </a:lnTo>
                  <a:lnTo>
                    <a:pt x="387" y="210"/>
                  </a:lnTo>
                  <a:lnTo>
                    <a:pt x="387" y="210"/>
                  </a:lnTo>
                  <a:lnTo>
                    <a:pt x="397" y="216"/>
                  </a:lnTo>
                  <a:lnTo>
                    <a:pt x="406" y="225"/>
                  </a:lnTo>
                  <a:lnTo>
                    <a:pt x="406" y="225"/>
                  </a:lnTo>
                  <a:lnTo>
                    <a:pt x="406" y="225"/>
                  </a:lnTo>
                  <a:lnTo>
                    <a:pt x="413" y="233"/>
                  </a:lnTo>
                  <a:lnTo>
                    <a:pt x="418" y="241"/>
                  </a:lnTo>
                  <a:lnTo>
                    <a:pt x="422" y="252"/>
                  </a:lnTo>
                  <a:lnTo>
                    <a:pt x="424" y="261"/>
                  </a:lnTo>
                  <a:lnTo>
                    <a:pt x="424" y="261"/>
                  </a:lnTo>
                  <a:lnTo>
                    <a:pt x="424" y="333"/>
                  </a:lnTo>
                  <a:lnTo>
                    <a:pt x="424" y="333"/>
                  </a:lnTo>
                  <a:lnTo>
                    <a:pt x="422" y="342"/>
                  </a:lnTo>
                  <a:lnTo>
                    <a:pt x="418" y="351"/>
                  </a:lnTo>
                  <a:lnTo>
                    <a:pt x="412" y="360"/>
                  </a:lnTo>
                  <a:lnTo>
                    <a:pt x="404" y="366"/>
                  </a:lnTo>
                  <a:lnTo>
                    <a:pt x="393" y="372"/>
                  </a:lnTo>
                  <a:lnTo>
                    <a:pt x="383" y="376"/>
                  </a:lnTo>
                  <a:lnTo>
                    <a:pt x="370" y="379"/>
                  </a:lnTo>
                  <a:lnTo>
                    <a:pt x="357" y="380"/>
                  </a:lnTo>
                  <a:lnTo>
                    <a:pt x="357" y="380"/>
                  </a:lnTo>
                  <a:lnTo>
                    <a:pt x="67" y="380"/>
                  </a:lnTo>
                  <a:lnTo>
                    <a:pt x="67" y="380"/>
                  </a:lnTo>
                  <a:lnTo>
                    <a:pt x="54" y="379"/>
                  </a:lnTo>
                  <a:lnTo>
                    <a:pt x="41" y="376"/>
                  </a:lnTo>
                  <a:lnTo>
                    <a:pt x="29" y="372"/>
                  </a:lnTo>
                  <a:lnTo>
                    <a:pt x="20" y="366"/>
                  </a:lnTo>
                  <a:lnTo>
                    <a:pt x="12" y="360"/>
                  </a:lnTo>
                  <a:lnTo>
                    <a:pt x="5" y="351"/>
                  </a:lnTo>
                  <a:lnTo>
                    <a:pt x="1" y="342"/>
                  </a:lnTo>
                  <a:lnTo>
                    <a:pt x="0" y="333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006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cxnSp>
          <p:nvCxnSpPr>
            <p:cNvPr id="255" name="Conector reto 254"/>
            <p:cNvCxnSpPr/>
            <p:nvPr/>
          </p:nvCxnSpPr>
          <p:spPr>
            <a:xfrm flipV="1">
              <a:off x="3444548" y="1915366"/>
              <a:ext cx="466341" cy="350741"/>
            </a:xfrm>
            <a:prstGeom prst="line">
              <a:avLst/>
            </a:prstGeom>
            <a:ln w="59690">
              <a:solidFill>
                <a:srgbClr val="77D1F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Freeform 215"/>
            <p:cNvSpPr>
              <a:spLocks/>
            </p:cNvSpPr>
            <p:nvPr/>
          </p:nvSpPr>
          <p:spPr bwMode="auto">
            <a:xfrm flipH="1">
              <a:off x="4061700" y="1758155"/>
              <a:ext cx="727075" cy="442913"/>
            </a:xfrm>
            <a:custGeom>
              <a:avLst/>
              <a:gdLst>
                <a:gd name="T0" fmla="*/ 83 w 458"/>
                <a:gd name="T1" fmla="*/ 236 h 279"/>
                <a:gd name="T2" fmla="*/ 49 w 458"/>
                <a:gd name="T3" fmla="*/ 214 h 279"/>
                <a:gd name="T4" fmla="*/ 24 w 458"/>
                <a:gd name="T5" fmla="*/ 187 h 279"/>
                <a:gd name="T6" fmla="*/ 7 w 458"/>
                <a:gd name="T7" fmla="*/ 156 h 279"/>
                <a:gd name="T8" fmla="*/ 0 w 458"/>
                <a:gd name="T9" fmla="*/ 123 h 279"/>
                <a:gd name="T10" fmla="*/ 0 w 458"/>
                <a:gd name="T11" fmla="*/ 123 h 279"/>
                <a:gd name="T12" fmla="*/ 7 w 458"/>
                <a:gd name="T13" fmla="*/ 87 h 279"/>
                <a:gd name="T14" fmla="*/ 29 w 458"/>
                <a:gd name="T15" fmla="*/ 54 h 279"/>
                <a:gd name="T16" fmla="*/ 59 w 458"/>
                <a:gd name="T17" fmla="*/ 27 h 279"/>
                <a:gd name="T18" fmla="*/ 98 w 458"/>
                <a:gd name="T19" fmla="*/ 3 h 279"/>
                <a:gd name="T20" fmla="*/ 98 w 458"/>
                <a:gd name="T21" fmla="*/ 3 h 279"/>
                <a:gd name="T22" fmla="*/ 120 w 458"/>
                <a:gd name="T23" fmla="*/ 0 h 279"/>
                <a:gd name="T24" fmla="*/ 138 w 458"/>
                <a:gd name="T25" fmla="*/ 9 h 279"/>
                <a:gd name="T26" fmla="*/ 138 w 458"/>
                <a:gd name="T27" fmla="*/ 9 h 279"/>
                <a:gd name="T28" fmla="*/ 142 w 458"/>
                <a:gd name="T29" fmla="*/ 25 h 279"/>
                <a:gd name="T30" fmla="*/ 130 w 458"/>
                <a:gd name="T31" fmla="*/ 38 h 279"/>
                <a:gd name="T32" fmla="*/ 130 w 458"/>
                <a:gd name="T33" fmla="*/ 38 h 279"/>
                <a:gd name="T34" fmla="*/ 101 w 458"/>
                <a:gd name="T35" fmla="*/ 56 h 279"/>
                <a:gd name="T36" fmla="*/ 76 w 458"/>
                <a:gd name="T37" fmla="*/ 78 h 279"/>
                <a:gd name="T38" fmla="*/ 64 w 458"/>
                <a:gd name="T39" fmla="*/ 99 h 279"/>
                <a:gd name="T40" fmla="*/ 59 w 458"/>
                <a:gd name="T41" fmla="*/ 123 h 279"/>
                <a:gd name="T42" fmla="*/ 59 w 458"/>
                <a:gd name="T43" fmla="*/ 123 h 279"/>
                <a:gd name="T44" fmla="*/ 61 w 458"/>
                <a:gd name="T45" fmla="*/ 145 h 279"/>
                <a:gd name="T46" fmla="*/ 73 w 458"/>
                <a:gd name="T47" fmla="*/ 167 h 279"/>
                <a:gd name="T48" fmla="*/ 93 w 458"/>
                <a:gd name="T49" fmla="*/ 185 h 279"/>
                <a:gd name="T50" fmla="*/ 118 w 458"/>
                <a:gd name="T51" fmla="*/ 203 h 279"/>
                <a:gd name="T52" fmla="*/ 118 w 458"/>
                <a:gd name="T53" fmla="*/ 203 h 279"/>
                <a:gd name="T54" fmla="*/ 150 w 458"/>
                <a:gd name="T55" fmla="*/ 217 h 279"/>
                <a:gd name="T56" fmla="*/ 187 w 458"/>
                <a:gd name="T57" fmla="*/ 228 h 279"/>
                <a:gd name="T58" fmla="*/ 226 w 458"/>
                <a:gd name="T59" fmla="*/ 236 h 279"/>
                <a:gd name="T60" fmla="*/ 270 w 458"/>
                <a:gd name="T61" fmla="*/ 237 h 279"/>
                <a:gd name="T62" fmla="*/ 270 w 458"/>
                <a:gd name="T63" fmla="*/ 237 h 279"/>
                <a:gd name="T64" fmla="*/ 349 w 458"/>
                <a:gd name="T65" fmla="*/ 230 h 279"/>
                <a:gd name="T66" fmla="*/ 416 w 458"/>
                <a:gd name="T67" fmla="*/ 208 h 279"/>
                <a:gd name="T68" fmla="*/ 416 w 458"/>
                <a:gd name="T69" fmla="*/ 208 h 279"/>
                <a:gd name="T70" fmla="*/ 435 w 458"/>
                <a:gd name="T71" fmla="*/ 205 h 279"/>
                <a:gd name="T72" fmla="*/ 455 w 458"/>
                <a:gd name="T73" fmla="*/ 214 h 279"/>
                <a:gd name="T74" fmla="*/ 455 w 458"/>
                <a:gd name="T75" fmla="*/ 214 h 279"/>
                <a:gd name="T76" fmla="*/ 458 w 458"/>
                <a:gd name="T77" fmla="*/ 230 h 279"/>
                <a:gd name="T78" fmla="*/ 445 w 458"/>
                <a:gd name="T79" fmla="*/ 243 h 279"/>
                <a:gd name="T80" fmla="*/ 445 w 458"/>
                <a:gd name="T81" fmla="*/ 243 h 279"/>
                <a:gd name="T82" fmla="*/ 408 w 458"/>
                <a:gd name="T83" fmla="*/ 259 h 279"/>
                <a:gd name="T84" fmla="*/ 367 w 458"/>
                <a:gd name="T85" fmla="*/ 270 h 279"/>
                <a:gd name="T86" fmla="*/ 320 w 458"/>
                <a:gd name="T87" fmla="*/ 277 h 279"/>
                <a:gd name="T88" fmla="*/ 270 w 458"/>
                <a:gd name="T89" fmla="*/ 279 h 279"/>
                <a:gd name="T90" fmla="*/ 270 w 458"/>
                <a:gd name="T91" fmla="*/ 279 h 279"/>
                <a:gd name="T92" fmla="*/ 219 w 458"/>
                <a:gd name="T93" fmla="*/ 277 h 279"/>
                <a:gd name="T94" fmla="*/ 167 w 458"/>
                <a:gd name="T95" fmla="*/ 268 h 279"/>
                <a:gd name="T96" fmla="*/ 123 w 458"/>
                <a:gd name="T97" fmla="*/ 254 h 279"/>
                <a:gd name="T98" fmla="*/ 83 w 458"/>
                <a:gd name="T99" fmla="*/ 236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8" h="279">
                  <a:moveTo>
                    <a:pt x="83" y="236"/>
                  </a:moveTo>
                  <a:lnTo>
                    <a:pt x="83" y="236"/>
                  </a:lnTo>
                  <a:lnTo>
                    <a:pt x="66" y="225"/>
                  </a:lnTo>
                  <a:lnTo>
                    <a:pt x="49" y="214"/>
                  </a:lnTo>
                  <a:lnTo>
                    <a:pt x="34" y="199"/>
                  </a:lnTo>
                  <a:lnTo>
                    <a:pt x="24" y="187"/>
                  </a:lnTo>
                  <a:lnTo>
                    <a:pt x="14" y="172"/>
                  </a:lnTo>
                  <a:lnTo>
                    <a:pt x="7" y="156"/>
                  </a:lnTo>
                  <a:lnTo>
                    <a:pt x="2" y="139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2" y="105"/>
                  </a:lnTo>
                  <a:lnTo>
                    <a:pt x="7" y="87"/>
                  </a:lnTo>
                  <a:lnTo>
                    <a:pt x="17" y="70"/>
                  </a:lnTo>
                  <a:lnTo>
                    <a:pt x="29" y="54"/>
                  </a:lnTo>
                  <a:lnTo>
                    <a:pt x="41" y="40"/>
                  </a:lnTo>
                  <a:lnTo>
                    <a:pt x="59" y="27"/>
                  </a:lnTo>
                  <a:lnTo>
                    <a:pt x="78" y="14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110" y="0"/>
                  </a:lnTo>
                  <a:lnTo>
                    <a:pt x="120" y="0"/>
                  </a:lnTo>
                  <a:lnTo>
                    <a:pt x="130" y="3"/>
                  </a:lnTo>
                  <a:lnTo>
                    <a:pt x="138" y="9"/>
                  </a:lnTo>
                  <a:lnTo>
                    <a:pt x="138" y="9"/>
                  </a:lnTo>
                  <a:lnTo>
                    <a:pt x="138" y="9"/>
                  </a:lnTo>
                  <a:lnTo>
                    <a:pt x="142" y="16"/>
                  </a:lnTo>
                  <a:lnTo>
                    <a:pt x="142" y="25"/>
                  </a:lnTo>
                  <a:lnTo>
                    <a:pt x="138" y="32"/>
                  </a:lnTo>
                  <a:lnTo>
                    <a:pt x="130" y="38"/>
                  </a:lnTo>
                  <a:lnTo>
                    <a:pt x="130" y="38"/>
                  </a:lnTo>
                  <a:lnTo>
                    <a:pt x="130" y="38"/>
                  </a:lnTo>
                  <a:lnTo>
                    <a:pt x="113" y="47"/>
                  </a:lnTo>
                  <a:lnTo>
                    <a:pt x="101" y="56"/>
                  </a:lnTo>
                  <a:lnTo>
                    <a:pt x="88" y="67"/>
                  </a:lnTo>
                  <a:lnTo>
                    <a:pt x="76" y="78"/>
                  </a:lnTo>
                  <a:lnTo>
                    <a:pt x="69" y="89"/>
                  </a:lnTo>
                  <a:lnTo>
                    <a:pt x="64" y="99"/>
                  </a:lnTo>
                  <a:lnTo>
                    <a:pt x="59" y="112"/>
                  </a:lnTo>
                  <a:lnTo>
                    <a:pt x="59" y="123"/>
                  </a:lnTo>
                  <a:lnTo>
                    <a:pt x="59" y="123"/>
                  </a:lnTo>
                  <a:lnTo>
                    <a:pt x="59" y="123"/>
                  </a:lnTo>
                  <a:lnTo>
                    <a:pt x="59" y="134"/>
                  </a:lnTo>
                  <a:lnTo>
                    <a:pt x="61" y="145"/>
                  </a:lnTo>
                  <a:lnTo>
                    <a:pt x="66" y="156"/>
                  </a:lnTo>
                  <a:lnTo>
                    <a:pt x="73" y="167"/>
                  </a:lnTo>
                  <a:lnTo>
                    <a:pt x="81" y="176"/>
                  </a:lnTo>
                  <a:lnTo>
                    <a:pt x="93" y="185"/>
                  </a:lnTo>
                  <a:lnTo>
                    <a:pt x="103" y="194"/>
                  </a:lnTo>
                  <a:lnTo>
                    <a:pt x="118" y="203"/>
                  </a:lnTo>
                  <a:lnTo>
                    <a:pt x="118" y="203"/>
                  </a:lnTo>
                  <a:lnTo>
                    <a:pt x="118" y="203"/>
                  </a:lnTo>
                  <a:lnTo>
                    <a:pt x="133" y="210"/>
                  </a:lnTo>
                  <a:lnTo>
                    <a:pt x="150" y="217"/>
                  </a:lnTo>
                  <a:lnTo>
                    <a:pt x="167" y="223"/>
                  </a:lnTo>
                  <a:lnTo>
                    <a:pt x="187" y="228"/>
                  </a:lnTo>
                  <a:lnTo>
                    <a:pt x="206" y="232"/>
                  </a:lnTo>
                  <a:lnTo>
                    <a:pt x="226" y="236"/>
                  </a:lnTo>
                  <a:lnTo>
                    <a:pt x="248" y="237"/>
                  </a:lnTo>
                  <a:lnTo>
                    <a:pt x="270" y="237"/>
                  </a:lnTo>
                  <a:lnTo>
                    <a:pt x="270" y="237"/>
                  </a:lnTo>
                  <a:lnTo>
                    <a:pt x="270" y="237"/>
                  </a:lnTo>
                  <a:lnTo>
                    <a:pt x="312" y="236"/>
                  </a:lnTo>
                  <a:lnTo>
                    <a:pt x="349" y="230"/>
                  </a:lnTo>
                  <a:lnTo>
                    <a:pt x="384" y="219"/>
                  </a:lnTo>
                  <a:lnTo>
                    <a:pt x="416" y="208"/>
                  </a:lnTo>
                  <a:lnTo>
                    <a:pt x="416" y="208"/>
                  </a:lnTo>
                  <a:lnTo>
                    <a:pt x="416" y="208"/>
                  </a:lnTo>
                  <a:lnTo>
                    <a:pt x="426" y="205"/>
                  </a:lnTo>
                  <a:lnTo>
                    <a:pt x="435" y="205"/>
                  </a:lnTo>
                  <a:lnTo>
                    <a:pt x="445" y="207"/>
                  </a:lnTo>
                  <a:lnTo>
                    <a:pt x="455" y="214"/>
                  </a:lnTo>
                  <a:lnTo>
                    <a:pt x="455" y="214"/>
                  </a:lnTo>
                  <a:lnTo>
                    <a:pt x="455" y="214"/>
                  </a:lnTo>
                  <a:lnTo>
                    <a:pt x="458" y="221"/>
                  </a:lnTo>
                  <a:lnTo>
                    <a:pt x="458" y="230"/>
                  </a:lnTo>
                  <a:lnTo>
                    <a:pt x="455" y="237"/>
                  </a:lnTo>
                  <a:lnTo>
                    <a:pt x="445" y="243"/>
                  </a:lnTo>
                  <a:lnTo>
                    <a:pt x="445" y="243"/>
                  </a:lnTo>
                  <a:lnTo>
                    <a:pt x="445" y="243"/>
                  </a:lnTo>
                  <a:lnTo>
                    <a:pt x="428" y="252"/>
                  </a:lnTo>
                  <a:lnTo>
                    <a:pt x="408" y="259"/>
                  </a:lnTo>
                  <a:lnTo>
                    <a:pt x="389" y="265"/>
                  </a:lnTo>
                  <a:lnTo>
                    <a:pt x="367" y="270"/>
                  </a:lnTo>
                  <a:lnTo>
                    <a:pt x="344" y="274"/>
                  </a:lnTo>
                  <a:lnTo>
                    <a:pt x="320" y="277"/>
                  </a:lnTo>
                  <a:lnTo>
                    <a:pt x="295" y="279"/>
                  </a:lnTo>
                  <a:lnTo>
                    <a:pt x="270" y="279"/>
                  </a:lnTo>
                  <a:lnTo>
                    <a:pt x="270" y="279"/>
                  </a:lnTo>
                  <a:lnTo>
                    <a:pt x="270" y="279"/>
                  </a:lnTo>
                  <a:lnTo>
                    <a:pt x="243" y="279"/>
                  </a:lnTo>
                  <a:lnTo>
                    <a:pt x="219" y="277"/>
                  </a:lnTo>
                  <a:lnTo>
                    <a:pt x="192" y="274"/>
                  </a:lnTo>
                  <a:lnTo>
                    <a:pt x="167" y="268"/>
                  </a:lnTo>
                  <a:lnTo>
                    <a:pt x="145" y="261"/>
                  </a:lnTo>
                  <a:lnTo>
                    <a:pt x="123" y="254"/>
                  </a:lnTo>
                  <a:lnTo>
                    <a:pt x="103" y="246"/>
                  </a:lnTo>
                  <a:lnTo>
                    <a:pt x="83" y="236"/>
                  </a:lnTo>
                  <a:lnTo>
                    <a:pt x="83" y="236"/>
                  </a:lnTo>
                  <a:close/>
                </a:path>
              </a:pathLst>
            </a:custGeom>
            <a:solidFill>
              <a:srgbClr val="77D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2" name="Freeform 216"/>
            <p:cNvSpPr>
              <a:spLocks/>
            </p:cNvSpPr>
            <p:nvPr/>
          </p:nvSpPr>
          <p:spPr bwMode="auto">
            <a:xfrm flipH="1">
              <a:off x="4496675" y="2112167"/>
              <a:ext cx="214313" cy="177800"/>
            </a:xfrm>
            <a:custGeom>
              <a:avLst/>
              <a:gdLst>
                <a:gd name="T0" fmla="*/ 10 w 135"/>
                <a:gd name="T1" fmla="*/ 109 h 112"/>
                <a:gd name="T2" fmla="*/ 10 w 135"/>
                <a:gd name="T3" fmla="*/ 109 h 112"/>
                <a:gd name="T4" fmla="*/ 2 w 135"/>
                <a:gd name="T5" fmla="*/ 101 h 112"/>
                <a:gd name="T6" fmla="*/ 0 w 135"/>
                <a:gd name="T7" fmla="*/ 94 h 112"/>
                <a:gd name="T8" fmla="*/ 0 w 135"/>
                <a:gd name="T9" fmla="*/ 85 h 112"/>
                <a:gd name="T10" fmla="*/ 5 w 135"/>
                <a:gd name="T11" fmla="*/ 78 h 112"/>
                <a:gd name="T12" fmla="*/ 5 w 135"/>
                <a:gd name="T13" fmla="*/ 78 h 112"/>
                <a:gd name="T14" fmla="*/ 84 w 135"/>
                <a:gd name="T15" fmla="*/ 7 h 112"/>
                <a:gd name="T16" fmla="*/ 84 w 135"/>
                <a:gd name="T17" fmla="*/ 7 h 112"/>
                <a:gd name="T18" fmla="*/ 93 w 135"/>
                <a:gd name="T19" fmla="*/ 2 h 112"/>
                <a:gd name="T20" fmla="*/ 103 w 135"/>
                <a:gd name="T21" fmla="*/ 0 h 112"/>
                <a:gd name="T22" fmla="*/ 116 w 135"/>
                <a:gd name="T23" fmla="*/ 0 h 112"/>
                <a:gd name="T24" fmla="*/ 125 w 135"/>
                <a:gd name="T25" fmla="*/ 3 h 112"/>
                <a:gd name="T26" fmla="*/ 125 w 135"/>
                <a:gd name="T27" fmla="*/ 3 h 112"/>
                <a:gd name="T28" fmla="*/ 125 w 135"/>
                <a:gd name="T29" fmla="*/ 3 h 112"/>
                <a:gd name="T30" fmla="*/ 133 w 135"/>
                <a:gd name="T31" fmla="*/ 11 h 112"/>
                <a:gd name="T32" fmla="*/ 135 w 135"/>
                <a:gd name="T33" fmla="*/ 18 h 112"/>
                <a:gd name="T34" fmla="*/ 135 w 135"/>
                <a:gd name="T35" fmla="*/ 25 h 112"/>
                <a:gd name="T36" fmla="*/ 130 w 135"/>
                <a:gd name="T37" fmla="*/ 32 h 112"/>
                <a:gd name="T38" fmla="*/ 130 w 135"/>
                <a:gd name="T39" fmla="*/ 32 h 112"/>
                <a:gd name="T40" fmla="*/ 49 w 135"/>
                <a:gd name="T41" fmla="*/ 105 h 112"/>
                <a:gd name="T42" fmla="*/ 49 w 135"/>
                <a:gd name="T43" fmla="*/ 105 h 112"/>
                <a:gd name="T44" fmla="*/ 47 w 135"/>
                <a:gd name="T45" fmla="*/ 109 h 112"/>
                <a:gd name="T46" fmla="*/ 39 w 135"/>
                <a:gd name="T47" fmla="*/ 110 h 112"/>
                <a:gd name="T48" fmla="*/ 27 w 135"/>
                <a:gd name="T49" fmla="*/ 112 h 112"/>
                <a:gd name="T50" fmla="*/ 27 w 135"/>
                <a:gd name="T51" fmla="*/ 112 h 112"/>
                <a:gd name="T52" fmla="*/ 27 w 135"/>
                <a:gd name="T53" fmla="*/ 112 h 112"/>
                <a:gd name="T54" fmla="*/ 20 w 135"/>
                <a:gd name="T55" fmla="*/ 112 h 112"/>
                <a:gd name="T56" fmla="*/ 10 w 135"/>
                <a:gd name="T57" fmla="*/ 109 h 112"/>
                <a:gd name="T58" fmla="*/ 10 w 135"/>
                <a:gd name="T59" fmla="*/ 10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5" h="112">
                  <a:moveTo>
                    <a:pt x="10" y="109"/>
                  </a:moveTo>
                  <a:lnTo>
                    <a:pt x="10" y="109"/>
                  </a:lnTo>
                  <a:lnTo>
                    <a:pt x="2" y="101"/>
                  </a:lnTo>
                  <a:lnTo>
                    <a:pt x="0" y="94"/>
                  </a:lnTo>
                  <a:lnTo>
                    <a:pt x="0" y="85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93" y="2"/>
                  </a:lnTo>
                  <a:lnTo>
                    <a:pt x="103" y="0"/>
                  </a:lnTo>
                  <a:lnTo>
                    <a:pt x="116" y="0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33" y="11"/>
                  </a:lnTo>
                  <a:lnTo>
                    <a:pt x="135" y="18"/>
                  </a:lnTo>
                  <a:lnTo>
                    <a:pt x="135" y="25"/>
                  </a:lnTo>
                  <a:lnTo>
                    <a:pt x="130" y="32"/>
                  </a:lnTo>
                  <a:lnTo>
                    <a:pt x="130" y="32"/>
                  </a:lnTo>
                  <a:lnTo>
                    <a:pt x="49" y="105"/>
                  </a:lnTo>
                  <a:lnTo>
                    <a:pt x="49" y="105"/>
                  </a:lnTo>
                  <a:lnTo>
                    <a:pt x="47" y="109"/>
                  </a:lnTo>
                  <a:lnTo>
                    <a:pt x="39" y="110"/>
                  </a:lnTo>
                  <a:lnTo>
                    <a:pt x="27" y="112"/>
                  </a:lnTo>
                  <a:lnTo>
                    <a:pt x="27" y="112"/>
                  </a:lnTo>
                  <a:lnTo>
                    <a:pt x="27" y="112"/>
                  </a:lnTo>
                  <a:lnTo>
                    <a:pt x="20" y="112"/>
                  </a:lnTo>
                  <a:lnTo>
                    <a:pt x="10" y="109"/>
                  </a:lnTo>
                  <a:lnTo>
                    <a:pt x="10" y="109"/>
                  </a:lnTo>
                  <a:close/>
                </a:path>
              </a:pathLst>
            </a:custGeom>
            <a:solidFill>
              <a:srgbClr val="77D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cxnSp>
          <p:nvCxnSpPr>
            <p:cNvPr id="241" name="Conector reto 240"/>
            <p:cNvCxnSpPr/>
            <p:nvPr/>
          </p:nvCxnSpPr>
          <p:spPr>
            <a:xfrm flipV="1">
              <a:off x="3445714" y="1923159"/>
              <a:ext cx="466341" cy="350741"/>
            </a:xfrm>
            <a:prstGeom prst="line">
              <a:avLst/>
            </a:prstGeom>
            <a:ln w="59690">
              <a:solidFill>
                <a:srgbClr val="77D1F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Freeform 217"/>
            <p:cNvSpPr>
              <a:spLocks/>
            </p:cNvSpPr>
            <p:nvPr/>
          </p:nvSpPr>
          <p:spPr bwMode="auto">
            <a:xfrm flipH="1">
              <a:off x="3604500" y="1418112"/>
              <a:ext cx="914400" cy="654050"/>
            </a:xfrm>
            <a:custGeom>
              <a:avLst/>
              <a:gdLst>
                <a:gd name="T0" fmla="*/ 377 w 576"/>
                <a:gd name="T1" fmla="*/ 343 h 412"/>
                <a:gd name="T2" fmla="*/ 288 w 576"/>
                <a:gd name="T3" fmla="*/ 350 h 412"/>
                <a:gd name="T4" fmla="*/ 231 w 576"/>
                <a:gd name="T5" fmla="*/ 346 h 412"/>
                <a:gd name="T6" fmla="*/ 152 w 576"/>
                <a:gd name="T7" fmla="*/ 330 h 412"/>
                <a:gd name="T8" fmla="*/ 86 w 576"/>
                <a:gd name="T9" fmla="*/ 301 h 412"/>
                <a:gd name="T10" fmla="*/ 69 w 576"/>
                <a:gd name="T11" fmla="*/ 288 h 412"/>
                <a:gd name="T12" fmla="*/ 24 w 576"/>
                <a:gd name="T13" fmla="*/ 245 h 412"/>
                <a:gd name="T14" fmla="*/ 2 w 576"/>
                <a:gd name="T15" fmla="*/ 194 h 412"/>
                <a:gd name="T16" fmla="*/ 0 w 576"/>
                <a:gd name="T17" fmla="*/ 176 h 412"/>
                <a:gd name="T18" fmla="*/ 15 w 576"/>
                <a:gd name="T19" fmla="*/ 122 h 412"/>
                <a:gd name="T20" fmla="*/ 51 w 576"/>
                <a:gd name="T21" fmla="*/ 76 h 412"/>
                <a:gd name="T22" fmla="*/ 86 w 576"/>
                <a:gd name="T23" fmla="*/ 51 h 412"/>
                <a:gd name="T24" fmla="*/ 130 w 576"/>
                <a:gd name="T25" fmla="*/ 29 h 412"/>
                <a:gd name="T26" fmla="*/ 204 w 576"/>
                <a:gd name="T27" fmla="*/ 9 h 412"/>
                <a:gd name="T28" fmla="*/ 288 w 576"/>
                <a:gd name="T29" fmla="*/ 0 h 412"/>
                <a:gd name="T30" fmla="*/ 317 w 576"/>
                <a:gd name="T31" fmla="*/ 2 h 412"/>
                <a:gd name="T32" fmla="*/ 399 w 576"/>
                <a:gd name="T33" fmla="*/ 15 h 412"/>
                <a:gd name="T34" fmla="*/ 470 w 576"/>
                <a:gd name="T35" fmla="*/ 40 h 412"/>
                <a:gd name="T36" fmla="*/ 490 w 576"/>
                <a:gd name="T37" fmla="*/ 51 h 412"/>
                <a:gd name="T38" fmla="*/ 539 w 576"/>
                <a:gd name="T39" fmla="*/ 91 h 412"/>
                <a:gd name="T40" fmla="*/ 571 w 576"/>
                <a:gd name="T41" fmla="*/ 140 h 412"/>
                <a:gd name="T42" fmla="*/ 576 w 576"/>
                <a:gd name="T43" fmla="*/ 176 h 412"/>
                <a:gd name="T44" fmla="*/ 571 w 576"/>
                <a:gd name="T45" fmla="*/ 210 h 412"/>
                <a:gd name="T46" fmla="*/ 544 w 576"/>
                <a:gd name="T47" fmla="*/ 256 h 412"/>
                <a:gd name="T48" fmla="*/ 500 w 576"/>
                <a:gd name="T49" fmla="*/ 296 h 412"/>
                <a:gd name="T50" fmla="*/ 500 w 576"/>
                <a:gd name="T51" fmla="*/ 296 h 412"/>
                <a:gd name="T52" fmla="*/ 468 w 576"/>
                <a:gd name="T53" fmla="*/ 299 h 412"/>
                <a:gd name="T54" fmla="*/ 458 w 576"/>
                <a:gd name="T55" fmla="*/ 294 h 412"/>
                <a:gd name="T56" fmla="*/ 453 w 576"/>
                <a:gd name="T57" fmla="*/ 270 h 412"/>
                <a:gd name="T58" fmla="*/ 460 w 576"/>
                <a:gd name="T59" fmla="*/ 263 h 412"/>
                <a:gd name="T60" fmla="*/ 495 w 576"/>
                <a:gd name="T61" fmla="*/ 234 h 412"/>
                <a:gd name="T62" fmla="*/ 514 w 576"/>
                <a:gd name="T63" fmla="*/ 200 h 412"/>
                <a:gd name="T64" fmla="*/ 519 w 576"/>
                <a:gd name="T65" fmla="*/ 176 h 412"/>
                <a:gd name="T66" fmla="*/ 514 w 576"/>
                <a:gd name="T67" fmla="*/ 151 h 412"/>
                <a:gd name="T68" fmla="*/ 492 w 576"/>
                <a:gd name="T69" fmla="*/ 114 h 412"/>
                <a:gd name="T70" fmla="*/ 453 w 576"/>
                <a:gd name="T71" fmla="*/ 83 h 412"/>
                <a:gd name="T72" fmla="*/ 438 w 576"/>
                <a:gd name="T73" fmla="*/ 74 h 412"/>
                <a:gd name="T74" fmla="*/ 379 w 576"/>
                <a:gd name="T75" fmla="*/ 54 h 412"/>
                <a:gd name="T76" fmla="*/ 312 w 576"/>
                <a:gd name="T77" fmla="*/ 44 h 412"/>
                <a:gd name="T78" fmla="*/ 288 w 576"/>
                <a:gd name="T79" fmla="*/ 44 h 412"/>
                <a:gd name="T80" fmla="*/ 219 w 576"/>
                <a:gd name="T81" fmla="*/ 49 h 412"/>
                <a:gd name="T82" fmla="*/ 157 w 576"/>
                <a:gd name="T83" fmla="*/ 67 h 412"/>
                <a:gd name="T84" fmla="*/ 123 w 576"/>
                <a:gd name="T85" fmla="*/ 83 h 412"/>
                <a:gd name="T86" fmla="*/ 96 w 576"/>
                <a:gd name="T87" fmla="*/ 103 h 412"/>
                <a:gd name="T88" fmla="*/ 69 w 576"/>
                <a:gd name="T89" fmla="*/ 138 h 412"/>
                <a:gd name="T90" fmla="*/ 59 w 576"/>
                <a:gd name="T91" fmla="*/ 176 h 412"/>
                <a:gd name="T92" fmla="*/ 59 w 576"/>
                <a:gd name="T93" fmla="*/ 189 h 412"/>
                <a:gd name="T94" fmla="*/ 76 w 576"/>
                <a:gd name="T95" fmla="*/ 225 h 412"/>
                <a:gd name="T96" fmla="*/ 108 w 576"/>
                <a:gd name="T97" fmla="*/ 258 h 412"/>
                <a:gd name="T98" fmla="*/ 123 w 576"/>
                <a:gd name="T99" fmla="*/ 268 h 412"/>
                <a:gd name="T100" fmla="*/ 177 w 576"/>
                <a:gd name="T101" fmla="*/ 292 h 412"/>
                <a:gd name="T102" fmla="*/ 241 w 576"/>
                <a:gd name="T103" fmla="*/ 305 h 412"/>
                <a:gd name="T104" fmla="*/ 288 w 576"/>
                <a:gd name="T105" fmla="*/ 308 h 412"/>
                <a:gd name="T106" fmla="*/ 332 w 576"/>
                <a:gd name="T107" fmla="*/ 307 h 412"/>
                <a:gd name="T108" fmla="*/ 374 w 576"/>
                <a:gd name="T109" fmla="*/ 299 h 412"/>
                <a:gd name="T110" fmla="*/ 500 w 576"/>
                <a:gd name="T111" fmla="*/ 376 h 412"/>
                <a:gd name="T112" fmla="*/ 507 w 576"/>
                <a:gd name="T113" fmla="*/ 397 h 412"/>
                <a:gd name="T114" fmla="*/ 500 w 576"/>
                <a:gd name="T115" fmla="*/ 405 h 412"/>
                <a:gd name="T116" fmla="*/ 480 w 576"/>
                <a:gd name="T117" fmla="*/ 412 h 412"/>
                <a:gd name="T118" fmla="*/ 460 w 576"/>
                <a:gd name="T11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6" h="412">
                  <a:moveTo>
                    <a:pt x="460" y="405"/>
                  </a:moveTo>
                  <a:lnTo>
                    <a:pt x="377" y="343"/>
                  </a:lnTo>
                  <a:lnTo>
                    <a:pt x="377" y="343"/>
                  </a:lnTo>
                  <a:lnTo>
                    <a:pt x="332" y="348"/>
                  </a:lnTo>
                  <a:lnTo>
                    <a:pt x="288" y="350"/>
                  </a:lnTo>
                  <a:lnTo>
                    <a:pt x="288" y="350"/>
                  </a:lnTo>
                  <a:lnTo>
                    <a:pt x="288" y="350"/>
                  </a:lnTo>
                  <a:lnTo>
                    <a:pt x="258" y="350"/>
                  </a:lnTo>
                  <a:lnTo>
                    <a:pt x="231" y="346"/>
                  </a:lnTo>
                  <a:lnTo>
                    <a:pt x="204" y="343"/>
                  </a:lnTo>
                  <a:lnTo>
                    <a:pt x="177" y="337"/>
                  </a:lnTo>
                  <a:lnTo>
                    <a:pt x="152" y="330"/>
                  </a:lnTo>
                  <a:lnTo>
                    <a:pt x="130" y="321"/>
                  </a:lnTo>
                  <a:lnTo>
                    <a:pt x="108" y="312"/>
                  </a:lnTo>
                  <a:lnTo>
                    <a:pt x="86" y="301"/>
                  </a:lnTo>
                  <a:lnTo>
                    <a:pt x="86" y="301"/>
                  </a:lnTo>
                  <a:lnTo>
                    <a:pt x="86" y="301"/>
                  </a:lnTo>
                  <a:lnTo>
                    <a:pt x="69" y="288"/>
                  </a:lnTo>
                  <a:lnTo>
                    <a:pt x="51" y="276"/>
                  </a:lnTo>
                  <a:lnTo>
                    <a:pt x="37" y="261"/>
                  </a:lnTo>
                  <a:lnTo>
                    <a:pt x="24" y="245"/>
                  </a:lnTo>
                  <a:lnTo>
                    <a:pt x="15" y="229"/>
                  </a:lnTo>
                  <a:lnTo>
                    <a:pt x="7" y="212"/>
                  </a:lnTo>
                  <a:lnTo>
                    <a:pt x="2" y="194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58"/>
                  </a:lnTo>
                  <a:lnTo>
                    <a:pt x="7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7" y="91"/>
                  </a:lnTo>
                  <a:lnTo>
                    <a:pt x="51" y="76"/>
                  </a:lnTo>
                  <a:lnTo>
                    <a:pt x="69" y="64"/>
                  </a:lnTo>
                  <a:lnTo>
                    <a:pt x="86" y="51"/>
                  </a:lnTo>
                  <a:lnTo>
                    <a:pt x="86" y="51"/>
                  </a:lnTo>
                  <a:lnTo>
                    <a:pt x="86" y="51"/>
                  </a:lnTo>
                  <a:lnTo>
                    <a:pt x="108" y="40"/>
                  </a:lnTo>
                  <a:lnTo>
                    <a:pt x="130" y="29"/>
                  </a:lnTo>
                  <a:lnTo>
                    <a:pt x="152" y="22"/>
                  </a:lnTo>
                  <a:lnTo>
                    <a:pt x="177" y="15"/>
                  </a:lnTo>
                  <a:lnTo>
                    <a:pt x="204" y="9"/>
                  </a:lnTo>
                  <a:lnTo>
                    <a:pt x="231" y="4"/>
                  </a:lnTo>
                  <a:lnTo>
                    <a:pt x="258" y="2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17" y="2"/>
                  </a:lnTo>
                  <a:lnTo>
                    <a:pt x="344" y="4"/>
                  </a:lnTo>
                  <a:lnTo>
                    <a:pt x="372" y="9"/>
                  </a:lnTo>
                  <a:lnTo>
                    <a:pt x="399" y="15"/>
                  </a:lnTo>
                  <a:lnTo>
                    <a:pt x="423" y="22"/>
                  </a:lnTo>
                  <a:lnTo>
                    <a:pt x="448" y="29"/>
                  </a:lnTo>
                  <a:lnTo>
                    <a:pt x="470" y="40"/>
                  </a:lnTo>
                  <a:lnTo>
                    <a:pt x="490" y="51"/>
                  </a:lnTo>
                  <a:lnTo>
                    <a:pt x="490" y="51"/>
                  </a:lnTo>
                  <a:lnTo>
                    <a:pt x="490" y="51"/>
                  </a:lnTo>
                  <a:lnTo>
                    <a:pt x="509" y="64"/>
                  </a:lnTo>
                  <a:lnTo>
                    <a:pt x="524" y="76"/>
                  </a:lnTo>
                  <a:lnTo>
                    <a:pt x="539" y="91"/>
                  </a:lnTo>
                  <a:lnTo>
                    <a:pt x="551" y="105"/>
                  </a:lnTo>
                  <a:lnTo>
                    <a:pt x="564" y="122"/>
                  </a:lnTo>
                  <a:lnTo>
                    <a:pt x="571" y="140"/>
                  </a:lnTo>
                  <a:lnTo>
                    <a:pt x="573" y="158"/>
                  </a:lnTo>
                  <a:lnTo>
                    <a:pt x="576" y="176"/>
                  </a:lnTo>
                  <a:lnTo>
                    <a:pt x="576" y="176"/>
                  </a:lnTo>
                  <a:lnTo>
                    <a:pt x="576" y="176"/>
                  </a:lnTo>
                  <a:lnTo>
                    <a:pt x="573" y="192"/>
                  </a:lnTo>
                  <a:lnTo>
                    <a:pt x="571" y="210"/>
                  </a:lnTo>
                  <a:lnTo>
                    <a:pt x="564" y="227"/>
                  </a:lnTo>
                  <a:lnTo>
                    <a:pt x="556" y="241"/>
                  </a:lnTo>
                  <a:lnTo>
                    <a:pt x="544" y="256"/>
                  </a:lnTo>
                  <a:lnTo>
                    <a:pt x="532" y="270"/>
                  </a:lnTo>
                  <a:lnTo>
                    <a:pt x="514" y="283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490" y="299"/>
                  </a:lnTo>
                  <a:lnTo>
                    <a:pt x="477" y="301"/>
                  </a:lnTo>
                  <a:lnTo>
                    <a:pt x="468" y="299"/>
                  </a:lnTo>
                  <a:lnTo>
                    <a:pt x="458" y="294"/>
                  </a:lnTo>
                  <a:lnTo>
                    <a:pt x="458" y="294"/>
                  </a:lnTo>
                  <a:lnTo>
                    <a:pt x="458" y="294"/>
                  </a:lnTo>
                  <a:lnTo>
                    <a:pt x="453" y="287"/>
                  </a:lnTo>
                  <a:lnTo>
                    <a:pt x="450" y="278"/>
                  </a:lnTo>
                  <a:lnTo>
                    <a:pt x="453" y="270"/>
                  </a:lnTo>
                  <a:lnTo>
                    <a:pt x="460" y="263"/>
                  </a:lnTo>
                  <a:lnTo>
                    <a:pt x="460" y="263"/>
                  </a:lnTo>
                  <a:lnTo>
                    <a:pt x="460" y="263"/>
                  </a:lnTo>
                  <a:lnTo>
                    <a:pt x="475" y="254"/>
                  </a:lnTo>
                  <a:lnTo>
                    <a:pt x="485" y="245"/>
                  </a:lnTo>
                  <a:lnTo>
                    <a:pt x="495" y="234"/>
                  </a:lnTo>
                  <a:lnTo>
                    <a:pt x="505" y="223"/>
                  </a:lnTo>
                  <a:lnTo>
                    <a:pt x="509" y="212"/>
                  </a:lnTo>
                  <a:lnTo>
                    <a:pt x="514" y="200"/>
                  </a:lnTo>
                  <a:lnTo>
                    <a:pt x="517" y="189"/>
                  </a:lnTo>
                  <a:lnTo>
                    <a:pt x="519" y="176"/>
                  </a:lnTo>
                  <a:lnTo>
                    <a:pt x="519" y="176"/>
                  </a:lnTo>
                  <a:lnTo>
                    <a:pt x="519" y="176"/>
                  </a:lnTo>
                  <a:lnTo>
                    <a:pt x="517" y="163"/>
                  </a:lnTo>
                  <a:lnTo>
                    <a:pt x="514" y="151"/>
                  </a:lnTo>
                  <a:lnTo>
                    <a:pt x="509" y="138"/>
                  </a:lnTo>
                  <a:lnTo>
                    <a:pt x="502" y="125"/>
                  </a:lnTo>
                  <a:lnTo>
                    <a:pt x="492" y="114"/>
                  </a:lnTo>
                  <a:lnTo>
                    <a:pt x="480" y="103"/>
                  </a:lnTo>
                  <a:lnTo>
                    <a:pt x="468" y="93"/>
                  </a:lnTo>
                  <a:lnTo>
                    <a:pt x="453" y="83"/>
                  </a:lnTo>
                  <a:lnTo>
                    <a:pt x="453" y="83"/>
                  </a:lnTo>
                  <a:lnTo>
                    <a:pt x="453" y="83"/>
                  </a:lnTo>
                  <a:lnTo>
                    <a:pt x="438" y="74"/>
                  </a:lnTo>
                  <a:lnTo>
                    <a:pt x="418" y="67"/>
                  </a:lnTo>
                  <a:lnTo>
                    <a:pt x="401" y="60"/>
                  </a:lnTo>
                  <a:lnTo>
                    <a:pt x="379" y="54"/>
                  </a:lnTo>
                  <a:lnTo>
                    <a:pt x="359" y="49"/>
                  </a:lnTo>
                  <a:lnTo>
                    <a:pt x="335" y="45"/>
                  </a:lnTo>
                  <a:lnTo>
                    <a:pt x="312" y="44"/>
                  </a:lnTo>
                  <a:lnTo>
                    <a:pt x="288" y="44"/>
                  </a:lnTo>
                  <a:lnTo>
                    <a:pt x="288" y="44"/>
                  </a:lnTo>
                  <a:lnTo>
                    <a:pt x="288" y="44"/>
                  </a:lnTo>
                  <a:lnTo>
                    <a:pt x="263" y="44"/>
                  </a:lnTo>
                  <a:lnTo>
                    <a:pt x="241" y="45"/>
                  </a:lnTo>
                  <a:lnTo>
                    <a:pt x="219" y="49"/>
                  </a:lnTo>
                  <a:lnTo>
                    <a:pt x="197" y="54"/>
                  </a:lnTo>
                  <a:lnTo>
                    <a:pt x="177" y="60"/>
                  </a:lnTo>
                  <a:lnTo>
                    <a:pt x="157" y="67"/>
                  </a:lnTo>
                  <a:lnTo>
                    <a:pt x="140" y="74"/>
                  </a:lnTo>
                  <a:lnTo>
                    <a:pt x="123" y="83"/>
                  </a:lnTo>
                  <a:lnTo>
                    <a:pt x="123" y="83"/>
                  </a:lnTo>
                  <a:lnTo>
                    <a:pt x="123" y="83"/>
                  </a:lnTo>
                  <a:lnTo>
                    <a:pt x="108" y="93"/>
                  </a:lnTo>
                  <a:lnTo>
                    <a:pt x="96" y="103"/>
                  </a:lnTo>
                  <a:lnTo>
                    <a:pt x="83" y="114"/>
                  </a:lnTo>
                  <a:lnTo>
                    <a:pt x="76" y="125"/>
                  </a:lnTo>
                  <a:lnTo>
                    <a:pt x="69" y="138"/>
                  </a:lnTo>
                  <a:lnTo>
                    <a:pt x="61" y="151"/>
                  </a:lnTo>
                  <a:lnTo>
                    <a:pt x="59" y="163"/>
                  </a:lnTo>
                  <a:lnTo>
                    <a:pt x="59" y="176"/>
                  </a:lnTo>
                  <a:lnTo>
                    <a:pt x="59" y="176"/>
                  </a:lnTo>
                  <a:lnTo>
                    <a:pt x="59" y="176"/>
                  </a:lnTo>
                  <a:lnTo>
                    <a:pt x="59" y="189"/>
                  </a:lnTo>
                  <a:lnTo>
                    <a:pt x="61" y="201"/>
                  </a:lnTo>
                  <a:lnTo>
                    <a:pt x="69" y="214"/>
                  </a:lnTo>
                  <a:lnTo>
                    <a:pt x="76" y="225"/>
                  </a:lnTo>
                  <a:lnTo>
                    <a:pt x="83" y="238"/>
                  </a:lnTo>
                  <a:lnTo>
                    <a:pt x="96" y="249"/>
                  </a:lnTo>
                  <a:lnTo>
                    <a:pt x="108" y="258"/>
                  </a:lnTo>
                  <a:lnTo>
                    <a:pt x="123" y="268"/>
                  </a:lnTo>
                  <a:lnTo>
                    <a:pt x="123" y="268"/>
                  </a:lnTo>
                  <a:lnTo>
                    <a:pt x="123" y="268"/>
                  </a:lnTo>
                  <a:lnTo>
                    <a:pt x="140" y="278"/>
                  </a:lnTo>
                  <a:lnTo>
                    <a:pt x="157" y="285"/>
                  </a:lnTo>
                  <a:lnTo>
                    <a:pt x="177" y="292"/>
                  </a:lnTo>
                  <a:lnTo>
                    <a:pt x="197" y="298"/>
                  </a:lnTo>
                  <a:lnTo>
                    <a:pt x="219" y="303"/>
                  </a:lnTo>
                  <a:lnTo>
                    <a:pt x="241" y="305"/>
                  </a:lnTo>
                  <a:lnTo>
                    <a:pt x="263" y="308"/>
                  </a:lnTo>
                  <a:lnTo>
                    <a:pt x="288" y="308"/>
                  </a:lnTo>
                  <a:lnTo>
                    <a:pt x="288" y="308"/>
                  </a:lnTo>
                  <a:lnTo>
                    <a:pt x="288" y="308"/>
                  </a:lnTo>
                  <a:lnTo>
                    <a:pt x="310" y="308"/>
                  </a:lnTo>
                  <a:lnTo>
                    <a:pt x="332" y="307"/>
                  </a:lnTo>
                  <a:lnTo>
                    <a:pt x="354" y="303"/>
                  </a:lnTo>
                  <a:lnTo>
                    <a:pt x="374" y="299"/>
                  </a:lnTo>
                  <a:lnTo>
                    <a:pt x="374" y="299"/>
                  </a:lnTo>
                  <a:lnTo>
                    <a:pt x="391" y="294"/>
                  </a:lnTo>
                  <a:lnTo>
                    <a:pt x="500" y="376"/>
                  </a:lnTo>
                  <a:lnTo>
                    <a:pt x="500" y="376"/>
                  </a:lnTo>
                  <a:lnTo>
                    <a:pt x="507" y="383"/>
                  </a:lnTo>
                  <a:lnTo>
                    <a:pt x="509" y="390"/>
                  </a:lnTo>
                  <a:lnTo>
                    <a:pt x="507" y="397"/>
                  </a:lnTo>
                  <a:lnTo>
                    <a:pt x="500" y="405"/>
                  </a:lnTo>
                  <a:lnTo>
                    <a:pt x="500" y="405"/>
                  </a:lnTo>
                  <a:lnTo>
                    <a:pt x="500" y="405"/>
                  </a:lnTo>
                  <a:lnTo>
                    <a:pt x="490" y="410"/>
                  </a:lnTo>
                  <a:lnTo>
                    <a:pt x="480" y="412"/>
                  </a:lnTo>
                  <a:lnTo>
                    <a:pt x="480" y="412"/>
                  </a:lnTo>
                  <a:lnTo>
                    <a:pt x="480" y="412"/>
                  </a:lnTo>
                  <a:lnTo>
                    <a:pt x="470" y="410"/>
                  </a:lnTo>
                  <a:lnTo>
                    <a:pt x="460" y="405"/>
                  </a:lnTo>
                  <a:lnTo>
                    <a:pt x="460" y="405"/>
                  </a:lnTo>
                  <a:close/>
                </a:path>
              </a:pathLst>
            </a:custGeom>
            <a:solidFill>
              <a:srgbClr val="77D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48" name="AutoShape 219"/>
          <p:cNvSpPr>
            <a:spLocks noChangeAspect="1" noChangeArrowheads="1" noTextEdit="1"/>
          </p:cNvSpPr>
          <p:nvPr/>
        </p:nvSpPr>
        <p:spPr bwMode="auto">
          <a:xfrm>
            <a:off x="2843306" y="1922886"/>
            <a:ext cx="103663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2469576" y="1922886"/>
            <a:ext cx="1454352" cy="1455810"/>
            <a:chOff x="2469576" y="1922886"/>
            <a:chExt cx="1454352" cy="1455810"/>
          </a:xfrm>
        </p:grpSpPr>
        <p:grpSp>
          <p:nvGrpSpPr>
            <p:cNvPr id="4" name="Grupo 3"/>
            <p:cNvGrpSpPr/>
            <p:nvPr/>
          </p:nvGrpSpPr>
          <p:grpSpPr>
            <a:xfrm>
              <a:off x="2469576" y="2180061"/>
              <a:ext cx="1454352" cy="1198635"/>
              <a:chOff x="2469576" y="2180061"/>
              <a:chExt cx="1454352" cy="1198635"/>
            </a:xfrm>
          </p:grpSpPr>
          <p:sp>
            <p:nvSpPr>
              <p:cNvPr id="234" name="CaixaDeTexto 233"/>
              <p:cNvSpPr txBox="1"/>
              <p:nvPr/>
            </p:nvSpPr>
            <p:spPr>
              <a:xfrm>
                <a:off x="2469576" y="2793921"/>
                <a:ext cx="14543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/>
                  <a:t>Engenheiro </a:t>
                </a:r>
              </a:p>
              <a:p>
                <a:pPr algn="ctr"/>
                <a:r>
                  <a:rPr lang="pt-BR" sz="1600" dirty="0" smtClean="0"/>
                  <a:t>de Sistemas</a:t>
                </a:r>
                <a:endParaRPr lang="pt-BR" sz="1600" dirty="0"/>
              </a:p>
            </p:txBody>
          </p:sp>
          <p:sp>
            <p:nvSpPr>
              <p:cNvPr id="249" name="Freeform 221"/>
              <p:cNvSpPr>
                <a:spLocks/>
              </p:cNvSpPr>
              <p:nvPr/>
            </p:nvSpPr>
            <p:spPr bwMode="auto">
              <a:xfrm>
                <a:off x="2843306" y="2180061"/>
                <a:ext cx="673100" cy="603250"/>
              </a:xfrm>
              <a:custGeom>
                <a:avLst/>
                <a:gdLst>
                  <a:gd name="T0" fmla="*/ 5 w 424"/>
                  <a:gd name="T1" fmla="*/ 233 h 380"/>
                  <a:gd name="T2" fmla="*/ 54 w 424"/>
                  <a:gd name="T3" fmla="*/ 205 h 380"/>
                  <a:gd name="T4" fmla="*/ 117 w 424"/>
                  <a:gd name="T5" fmla="*/ 203 h 380"/>
                  <a:gd name="T6" fmla="*/ 130 w 424"/>
                  <a:gd name="T7" fmla="*/ 199 h 380"/>
                  <a:gd name="T8" fmla="*/ 136 w 424"/>
                  <a:gd name="T9" fmla="*/ 188 h 380"/>
                  <a:gd name="T10" fmla="*/ 115 w 424"/>
                  <a:gd name="T11" fmla="*/ 151 h 380"/>
                  <a:gd name="T12" fmla="*/ 90 w 424"/>
                  <a:gd name="T13" fmla="*/ 118 h 380"/>
                  <a:gd name="T14" fmla="*/ 85 w 424"/>
                  <a:gd name="T15" fmla="*/ 91 h 380"/>
                  <a:gd name="T16" fmla="*/ 101 w 424"/>
                  <a:gd name="T17" fmla="*/ 48 h 380"/>
                  <a:gd name="T18" fmla="*/ 142 w 424"/>
                  <a:gd name="T19" fmla="*/ 16 h 380"/>
                  <a:gd name="T20" fmla="*/ 199 w 424"/>
                  <a:gd name="T21" fmla="*/ 1 h 380"/>
                  <a:gd name="T22" fmla="*/ 239 w 424"/>
                  <a:gd name="T23" fmla="*/ 2 h 380"/>
                  <a:gd name="T24" fmla="*/ 294 w 424"/>
                  <a:gd name="T25" fmla="*/ 22 h 380"/>
                  <a:gd name="T26" fmla="*/ 330 w 424"/>
                  <a:gd name="T27" fmla="*/ 56 h 380"/>
                  <a:gd name="T28" fmla="*/ 340 w 424"/>
                  <a:gd name="T29" fmla="*/ 91 h 380"/>
                  <a:gd name="T30" fmla="*/ 327 w 424"/>
                  <a:gd name="T31" fmla="*/ 130 h 380"/>
                  <a:gd name="T32" fmla="*/ 292 w 424"/>
                  <a:gd name="T33" fmla="*/ 161 h 380"/>
                  <a:gd name="T34" fmla="*/ 278 w 424"/>
                  <a:gd name="T35" fmla="*/ 165 h 380"/>
                  <a:gd name="T36" fmla="*/ 264 w 424"/>
                  <a:gd name="T37" fmla="*/ 159 h 380"/>
                  <a:gd name="T38" fmla="*/ 265 w 424"/>
                  <a:gd name="T39" fmla="*/ 142 h 380"/>
                  <a:gd name="T40" fmla="*/ 281 w 424"/>
                  <a:gd name="T41" fmla="*/ 130 h 380"/>
                  <a:gd name="T42" fmla="*/ 299 w 424"/>
                  <a:gd name="T43" fmla="*/ 98 h 380"/>
                  <a:gd name="T44" fmla="*/ 298 w 424"/>
                  <a:gd name="T45" fmla="*/ 78 h 380"/>
                  <a:gd name="T46" fmla="*/ 279 w 424"/>
                  <a:gd name="T47" fmla="*/ 51 h 380"/>
                  <a:gd name="T48" fmla="*/ 247 w 424"/>
                  <a:gd name="T49" fmla="*/ 34 h 380"/>
                  <a:gd name="T50" fmla="*/ 212 w 424"/>
                  <a:gd name="T51" fmla="*/ 29 h 380"/>
                  <a:gd name="T52" fmla="*/ 178 w 424"/>
                  <a:gd name="T53" fmla="*/ 34 h 380"/>
                  <a:gd name="T54" fmla="*/ 146 w 424"/>
                  <a:gd name="T55" fmla="*/ 51 h 380"/>
                  <a:gd name="T56" fmla="*/ 127 w 424"/>
                  <a:gd name="T57" fmla="*/ 78 h 380"/>
                  <a:gd name="T58" fmla="*/ 126 w 424"/>
                  <a:gd name="T59" fmla="*/ 98 h 380"/>
                  <a:gd name="T60" fmla="*/ 144 w 424"/>
                  <a:gd name="T61" fmla="*/ 130 h 380"/>
                  <a:gd name="T62" fmla="*/ 167 w 424"/>
                  <a:gd name="T63" fmla="*/ 144 h 380"/>
                  <a:gd name="T64" fmla="*/ 176 w 424"/>
                  <a:gd name="T65" fmla="*/ 198 h 380"/>
                  <a:gd name="T66" fmla="*/ 156 w 424"/>
                  <a:gd name="T67" fmla="*/ 222 h 380"/>
                  <a:gd name="T68" fmla="*/ 110 w 424"/>
                  <a:gd name="T69" fmla="*/ 232 h 380"/>
                  <a:gd name="T70" fmla="*/ 52 w 424"/>
                  <a:gd name="T71" fmla="*/ 236 h 380"/>
                  <a:gd name="T72" fmla="*/ 41 w 424"/>
                  <a:gd name="T73" fmla="*/ 252 h 380"/>
                  <a:gd name="T74" fmla="*/ 42 w 424"/>
                  <a:gd name="T75" fmla="*/ 340 h 380"/>
                  <a:gd name="T76" fmla="*/ 62 w 424"/>
                  <a:gd name="T77" fmla="*/ 351 h 380"/>
                  <a:gd name="T78" fmla="*/ 362 w 424"/>
                  <a:gd name="T79" fmla="*/ 351 h 380"/>
                  <a:gd name="T80" fmla="*/ 380 w 424"/>
                  <a:gd name="T81" fmla="*/ 340 h 380"/>
                  <a:gd name="T82" fmla="*/ 383 w 424"/>
                  <a:gd name="T83" fmla="*/ 261 h 380"/>
                  <a:gd name="T84" fmla="*/ 371 w 424"/>
                  <a:gd name="T85" fmla="*/ 239 h 380"/>
                  <a:gd name="T86" fmla="*/ 358 w 424"/>
                  <a:gd name="T87" fmla="*/ 232 h 380"/>
                  <a:gd name="T88" fmla="*/ 313 w 424"/>
                  <a:gd name="T89" fmla="*/ 232 h 380"/>
                  <a:gd name="T90" fmla="*/ 294 w 424"/>
                  <a:gd name="T91" fmla="*/ 221 h 380"/>
                  <a:gd name="T92" fmla="*/ 295 w 424"/>
                  <a:gd name="T93" fmla="*/ 212 h 380"/>
                  <a:gd name="T94" fmla="*/ 313 w 424"/>
                  <a:gd name="T95" fmla="*/ 203 h 380"/>
                  <a:gd name="T96" fmla="*/ 366 w 424"/>
                  <a:gd name="T97" fmla="*/ 204 h 380"/>
                  <a:gd name="T98" fmla="*/ 387 w 424"/>
                  <a:gd name="T99" fmla="*/ 210 h 380"/>
                  <a:gd name="T100" fmla="*/ 413 w 424"/>
                  <a:gd name="T101" fmla="*/ 233 h 380"/>
                  <a:gd name="T102" fmla="*/ 424 w 424"/>
                  <a:gd name="T103" fmla="*/ 333 h 380"/>
                  <a:gd name="T104" fmla="*/ 404 w 424"/>
                  <a:gd name="T105" fmla="*/ 366 h 380"/>
                  <a:gd name="T106" fmla="*/ 357 w 424"/>
                  <a:gd name="T107" fmla="*/ 380 h 380"/>
                  <a:gd name="T108" fmla="*/ 29 w 424"/>
                  <a:gd name="T109" fmla="*/ 372 h 380"/>
                  <a:gd name="T110" fmla="*/ 0 w 424"/>
                  <a:gd name="T111" fmla="*/ 333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4" h="380">
                    <a:moveTo>
                      <a:pt x="0" y="333"/>
                    </a:moveTo>
                    <a:lnTo>
                      <a:pt x="0" y="252"/>
                    </a:lnTo>
                    <a:lnTo>
                      <a:pt x="0" y="252"/>
                    </a:lnTo>
                    <a:lnTo>
                      <a:pt x="1" y="241"/>
                    </a:lnTo>
                    <a:lnTo>
                      <a:pt x="5" y="233"/>
                    </a:lnTo>
                    <a:lnTo>
                      <a:pt x="12" y="225"/>
                    </a:lnTo>
                    <a:lnTo>
                      <a:pt x="20" y="218"/>
                    </a:lnTo>
                    <a:lnTo>
                      <a:pt x="29" y="212"/>
                    </a:lnTo>
                    <a:lnTo>
                      <a:pt x="41" y="208"/>
                    </a:lnTo>
                    <a:lnTo>
                      <a:pt x="54" y="205"/>
                    </a:lnTo>
                    <a:lnTo>
                      <a:pt x="67" y="204"/>
                    </a:lnTo>
                    <a:lnTo>
                      <a:pt x="67" y="204"/>
                    </a:lnTo>
                    <a:lnTo>
                      <a:pt x="110" y="204"/>
                    </a:lnTo>
                    <a:lnTo>
                      <a:pt x="110" y="204"/>
                    </a:lnTo>
                    <a:lnTo>
                      <a:pt x="117" y="203"/>
                    </a:lnTo>
                    <a:lnTo>
                      <a:pt x="122" y="202"/>
                    </a:lnTo>
                    <a:lnTo>
                      <a:pt x="127" y="201"/>
                    </a:lnTo>
                    <a:lnTo>
                      <a:pt x="130" y="199"/>
                    </a:lnTo>
                    <a:lnTo>
                      <a:pt x="130" y="199"/>
                    </a:lnTo>
                    <a:lnTo>
                      <a:pt x="130" y="199"/>
                    </a:lnTo>
                    <a:lnTo>
                      <a:pt x="132" y="198"/>
                    </a:lnTo>
                    <a:lnTo>
                      <a:pt x="135" y="196"/>
                    </a:lnTo>
                    <a:lnTo>
                      <a:pt x="136" y="192"/>
                    </a:lnTo>
                    <a:lnTo>
                      <a:pt x="136" y="188"/>
                    </a:lnTo>
                    <a:lnTo>
                      <a:pt x="136" y="188"/>
                    </a:lnTo>
                    <a:lnTo>
                      <a:pt x="136" y="165"/>
                    </a:lnTo>
                    <a:lnTo>
                      <a:pt x="136" y="165"/>
                    </a:lnTo>
                    <a:lnTo>
                      <a:pt x="127" y="158"/>
                    </a:lnTo>
                    <a:lnTo>
                      <a:pt x="115" y="151"/>
                    </a:lnTo>
                    <a:lnTo>
                      <a:pt x="115" y="151"/>
                    </a:lnTo>
                    <a:lnTo>
                      <a:pt x="115" y="151"/>
                    </a:lnTo>
                    <a:lnTo>
                      <a:pt x="105" y="140"/>
                    </a:lnTo>
                    <a:lnTo>
                      <a:pt x="100" y="133"/>
                    </a:lnTo>
                    <a:lnTo>
                      <a:pt x="94" y="126"/>
                    </a:lnTo>
                    <a:lnTo>
                      <a:pt x="90" y="118"/>
                    </a:lnTo>
                    <a:lnTo>
                      <a:pt x="88" y="110"/>
                    </a:lnTo>
                    <a:lnTo>
                      <a:pt x="85" y="101"/>
                    </a:lnTo>
                    <a:lnTo>
                      <a:pt x="85" y="91"/>
                    </a:lnTo>
                    <a:lnTo>
                      <a:pt x="85" y="91"/>
                    </a:lnTo>
                    <a:lnTo>
                      <a:pt x="85" y="91"/>
                    </a:lnTo>
                    <a:lnTo>
                      <a:pt x="85" y="82"/>
                    </a:lnTo>
                    <a:lnTo>
                      <a:pt x="88" y="73"/>
                    </a:lnTo>
                    <a:lnTo>
                      <a:pt x="90" y="64"/>
                    </a:lnTo>
                    <a:lnTo>
                      <a:pt x="96" y="56"/>
                    </a:lnTo>
                    <a:lnTo>
                      <a:pt x="101" y="48"/>
                    </a:lnTo>
                    <a:lnTo>
                      <a:pt x="106" y="40"/>
                    </a:lnTo>
                    <a:lnTo>
                      <a:pt x="114" y="34"/>
                    </a:lnTo>
                    <a:lnTo>
                      <a:pt x="122" y="27"/>
                    </a:lnTo>
                    <a:lnTo>
                      <a:pt x="131" y="22"/>
                    </a:lnTo>
                    <a:lnTo>
                      <a:pt x="142" y="16"/>
                    </a:lnTo>
                    <a:lnTo>
                      <a:pt x="152" y="11"/>
                    </a:lnTo>
                    <a:lnTo>
                      <a:pt x="163" y="8"/>
                    </a:lnTo>
                    <a:lnTo>
                      <a:pt x="174" y="5"/>
                    </a:lnTo>
                    <a:lnTo>
                      <a:pt x="188" y="2"/>
                    </a:lnTo>
                    <a:lnTo>
                      <a:pt x="199" y="1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26" y="1"/>
                    </a:lnTo>
                    <a:lnTo>
                      <a:pt x="239" y="2"/>
                    </a:lnTo>
                    <a:lnTo>
                      <a:pt x="250" y="5"/>
                    </a:lnTo>
                    <a:lnTo>
                      <a:pt x="262" y="8"/>
                    </a:lnTo>
                    <a:lnTo>
                      <a:pt x="273" y="11"/>
                    </a:lnTo>
                    <a:lnTo>
                      <a:pt x="283" y="16"/>
                    </a:lnTo>
                    <a:lnTo>
                      <a:pt x="294" y="22"/>
                    </a:lnTo>
                    <a:lnTo>
                      <a:pt x="303" y="27"/>
                    </a:lnTo>
                    <a:lnTo>
                      <a:pt x="311" y="34"/>
                    </a:lnTo>
                    <a:lnTo>
                      <a:pt x="319" y="40"/>
                    </a:lnTo>
                    <a:lnTo>
                      <a:pt x="325" y="48"/>
                    </a:lnTo>
                    <a:lnTo>
                      <a:pt x="330" y="56"/>
                    </a:lnTo>
                    <a:lnTo>
                      <a:pt x="334" y="64"/>
                    </a:lnTo>
                    <a:lnTo>
                      <a:pt x="337" y="73"/>
                    </a:lnTo>
                    <a:lnTo>
                      <a:pt x="340" y="82"/>
                    </a:lnTo>
                    <a:lnTo>
                      <a:pt x="340" y="91"/>
                    </a:lnTo>
                    <a:lnTo>
                      <a:pt x="340" y="91"/>
                    </a:lnTo>
                    <a:lnTo>
                      <a:pt x="340" y="91"/>
                    </a:lnTo>
                    <a:lnTo>
                      <a:pt x="340" y="102"/>
                    </a:lnTo>
                    <a:lnTo>
                      <a:pt x="337" y="112"/>
                    </a:lnTo>
                    <a:lnTo>
                      <a:pt x="333" y="121"/>
                    </a:lnTo>
                    <a:lnTo>
                      <a:pt x="327" y="130"/>
                    </a:lnTo>
                    <a:lnTo>
                      <a:pt x="320" y="140"/>
                    </a:lnTo>
                    <a:lnTo>
                      <a:pt x="312" y="147"/>
                    </a:lnTo>
                    <a:lnTo>
                      <a:pt x="303" y="155"/>
                    </a:lnTo>
                    <a:lnTo>
                      <a:pt x="292" y="161"/>
                    </a:lnTo>
                    <a:lnTo>
                      <a:pt x="292" y="161"/>
                    </a:lnTo>
                    <a:lnTo>
                      <a:pt x="292" y="161"/>
                    </a:lnTo>
                    <a:lnTo>
                      <a:pt x="292" y="161"/>
                    </a:lnTo>
                    <a:lnTo>
                      <a:pt x="288" y="163"/>
                    </a:lnTo>
                    <a:lnTo>
                      <a:pt x="286" y="164"/>
                    </a:lnTo>
                    <a:lnTo>
                      <a:pt x="278" y="165"/>
                    </a:lnTo>
                    <a:lnTo>
                      <a:pt x="270" y="163"/>
                    </a:lnTo>
                    <a:lnTo>
                      <a:pt x="268" y="161"/>
                    </a:lnTo>
                    <a:lnTo>
                      <a:pt x="264" y="159"/>
                    </a:lnTo>
                    <a:lnTo>
                      <a:pt x="264" y="159"/>
                    </a:lnTo>
                    <a:lnTo>
                      <a:pt x="264" y="159"/>
                    </a:lnTo>
                    <a:lnTo>
                      <a:pt x="262" y="157"/>
                    </a:lnTo>
                    <a:lnTo>
                      <a:pt x="261" y="155"/>
                    </a:lnTo>
                    <a:lnTo>
                      <a:pt x="260" y="149"/>
                    </a:lnTo>
                    <a:lnTo>
                      <a:pt x="262" y="144"/>
                    </a:lnTo>
                    <a:lnTo>
                      <a:pt x="265" y="142"/>
                    </a:lnTo>
                    <a:lnTo>
                      <a:pt x="268" y="139"/>
                    </a:lnTo>
                    <a:lnTo>
                      <a:pt x="268" y="139"/>
                    </a:lnTo>
                    <a:lnTo>
                      <a:pt x="268" y="139"/>
                    </a:lnTo>
                    <a:lnTo>
                      <a:pt x="274" y="134"/>
                    </a:lnTo>
                    <a:lnTo>
                      <a:pt x="281" y="130"/>
                    </a:lnTo>
                    <a:lnTo>
                      <a:pt x="286" y="124"/>
                    </a:lnTo>
                    <a:lnTo>
                      <a:pt x="291" y="118"/>
                    </a:lnTo>
                    <a:lnTo>
                      <a:pt x="295" y="112"/>
                    </a:lnTo>
                    <a:lnTo>
                      <a:pt x="298" y="105"/>
                    </a:lnTo>
                    <a:lnTo>
                      <a:pt x="299" y="98"/>
                    </a:lnTo>
                    <a:lnTo>
                      <a:pt x="300" y="91"/>
                    </a:lnTo>
                    <a:lnTo>
                      <a:pt x="300" y="91"/>
                    </a:lnTo>
                    <a:lnTo>
                      <a:pt x="300" y="91"/>
                    </a:lnTo>
                    <a:lnTo>
                      <a:pt x="299" y="85"/>
                    </a:lnTo>
                    <a:lnTo>
                      <a:pt x="298" y="78"/>
                    </a:lnTo>
                    <a:lnTo>
                      <a:pt x="296" y="73"/>
                    </a:lnTo>
                    <a:lnTo>
                      <a:pt x="292" y="67"/>
                    </a:lnTo>
                    <a:lnTo>
                      <a:pt x="290" y="62"/>
                    </a:lnTo>
                    <a:lnTo>
                      <a:pt x="285" y="56"/>
                    </a:lnTo>
                    <a:lnTo>
                      <a:pt x="279" y="51"/>
                    </a:lnTo>
                    <a:lnTo>
                      <a:pt x="274" y="48"/>
                    </a:lnTo>
                    <a:lnTo>
                      <a:pt x="268" y="43"/>
                    </a:lnTo>
                    <a:lnTo>
                      <a:pt x="261" y="39"/>
                    </a:lnTo>
                    <a:lnTo>
                      <a:pt x="254" y="36"/>
                    </a:lnTo>
                    <a:lnTo>
                      <a:pt x="247" y="34"/>
                    </a:lnTo>
                    <a:lnTo>
                      <a:pt x="239" y="32"/>
                    </a:lnTo>
                    <a:lnTo>
                      <a:pt x="231" y="30"/>
                    </a:lnTo>
                    <a:lnTo>
                      <a:pt x="222" y="29"/>
                    </a:lnTo>
                    <a:lnTo>
                      <a:pt x="212" y="29"/>
                    </a:lnTo>
                    <a:lnTo>
                      <a:pt x="212" y="29"/>
                    </a:lnTo>
                    <a:lnTo>
                      <a:pt x="212" y="29"/>
                    </a:lnTo>
                    <a:lnTo>
                      <a:pt x="203" y="29"/>
                    </a:lnTo>
                    <a:lnTo>
                      <a:pt x="195" y="30"/>
                    </a:lnTo>
                    <a:lnTo>
                      <a:pt x="186" y="32"/>
                    </a:lnTo>
                    <a:lnTo>
                      <a:pt x="178" y="34"/>
                    </a:lnTo>
                    <a:lnTo>
                      <a:pt x="170" y="36"/>
                    </a:lnTo>
                    <a:lnTo>
                      <a:pt x="164" y="39"/>
                    </a:lnTo>
                    <a:lnTo>
                      <a:pt x="157" y="43"/>
                    </a:lnTo>
                    <a:lnTo>
                      <a:pt x="151" y="48"/>
                    </a:lnTo>
                    <a:lnTo>
                      <a:pt x="146" y="51"/>
                    </a:lnTo>
                    <a:lnTo>
                      <a:pt x="140" y="56"/>
                    </a:lnTo>
                    <a:lnTo>
                      <a:pt x="136" y="62"/>
                    </a:lnTo>
                    <a:lnTo>
                      <a:pt x="132" y="67"/>
                    </a:lnTo>
                    <a:lnTo>
                      <a:pt x="130" y="73"/>
                    </a:lnTo>
                    <a:lnTo>
                      <a:pt x="127" y="78"/>
                    </a:lnTo>
                    <a:lnTo>
                      <a:pt x="126" y="85"/>
                    </a:lnTo>
                    <a:lnTo>
                      <a:pt x="126" y="91"/>
                    </a:lnTo>
                    <a:lnTo>
                      <a:pt x="126" y="91"/>
                    </a:lnTo>
                    <a:lnTo>
                      <a:pt x="126" y="91"/>
                    </a:lnTo>
                    <a:lnTo>
                      <a:pt x="126" y="98"/>
                    </a:lnTo>
                    <a:lnTo>
                      <a:pt x="127" y="103"/>
                    </a:lnTo>
                    <a:lnTo>
                      <a:pt x="131" y="114"/>
                    </a:lnTo>
                    <a:lnTo>
                      <a:pt x="138" y="123"/>
                    </a:lnTo>
                    <a:lnTo>
                      <a:pt x="144" y="130"/>
                    </a:lnTo>
                    <a:lnTo>
                      <a:pt x="144" y="130"/>
                    </a:lnTo>
                    <a:lnTo>
                      <a:pt x="144" y="130"/>
                    </a:lnTo>
                    <a:lnTo>
                      <a:pt x="152" y="136"/>
                    </a:lnTo>
                    <a:lnTo>
                      <a:pt x="159" y="141"/>
                    </a:lnTo>
                    <a:lnTo>
                      <a:pt x="167" y="144"/>
                    </a:lnTo>
                    <a:lnTo>
                      <a:pt x="167" y="144"/>
                    </a:lnTo>
                    <a:lnTo>
                      <a:pt x="167" y="144"/>
                    </a:lnTo>
                    <a:lnTo>
                      <a:pt x="177" y="148"/>
                    </a:lnTo>
                    <a:lnTo>
                      <a:pt x="177" y="188"/>
                    </a:lnTo>
                    <a:lnTo>
                      <a:pt x="177" y="188"/>
                    </a:lnTo>
                    <a:lnTo>
                      <a:pt x="176" y="198"/>
                    </a:lnTo>
                    <a:lnTo>
                      <a:pt x="172" y="207"/>
                    </a:lnTo>
                    <a:lnTo>
                      <a:pt x="165" y="215"/>
                    </a:lnTo>
                    <a:lnTo>
                      <a:pt x="156" y="222"/>
                    </a:lnTo>
                    <a:lnTo>
                      <a:pt x="156" y="222"/>
                    </a:lnTo>
                    <a:lnTo>
                      <a:pt x="156" y="222"/>
                    </a:lnTo>
                    <a:lnTo>
                      <a:pt x="146" y="226"/>
                    </a:lnTo>
                    <a:lnTo>
                      <a:pt x="134" y="230"/>
                    </a:lnTo>
                    <a:lnTo>
                      <a:pt x="122" y="232"/>
                    </a:lnTo>
                    <a:lnTo>
                      <a:pt x="110" y="232"/>
                    </a:lnTo>
                    <a:lnTo>
                      <a:pt x="110" y="232"/>
                    </a:lnTo>
                    <a:lnTo>
                      <a:pt x="67" y="232"/>
                    </a:lnTo>
                    <a:lnTo>
                      <a:pt x="67" y="232"/>
                    </a:lnTo>
                    <a:lnTo>
                      <a:pt x="62" y="233"/>
                    </a:lnTo>
                    <a:lnTo>
                      <a:pt x="56" y="234"/>
                    </a:lnTo>
                    <a:lnTo>
                      <a:pt x="52" y="236"/>
                    </a:lnTo>
                    <a:lnTo>
                      <a:pt x="49" y="238"/>
                    </a:lnTo>
                    <a:lnTo>
                      <a:pt x="45" y="240"/>
                    </a:lnTo>
                    <a:lnTo>
                      <a:pt x="42" y="244"/>
                    </a:lnTo>
                    <a:lnTo>
                      <a:pt x="41" y="248"/>
                    </a:lnTo>
                    <a:lnTo>
                      <a:pt x="41" y="252"/>
                    </a:lnTo>
                    <a:lnTo>
                      <a:pt x="41" y="252"/>
                    </a:lnTo>
                    <a:lnTo>
                      <a:pt x="41" y="333"/>
                    </a:lnTo>
                    <a:lnTo>
                      <a:pt x="41" y="333"/>
                    </a:lnTo>
                    <a:lnTo>
                      <a:pt x="41" y="336"/>
                    </a:lnTo>
                    <a:lnTo>
                      <a:pt x="42" y="340"/>
                    </a:lnTo>
                    <a:lnTo>
                      <a:pt x="45" y="343"/>
                    </a:lnTo>
                    <a:lnTo>
                      <a:pt x="49" y="346"/>
                    </a:lnTo>
                    <a:lnTo>
                      <a:pt x="52" y="348"/>
                    </a:lnTo>
                    <a:lnTo>
                      <a:pt x="56" y="350"/>
                    </a:lnTo>
                    <a:lnTo>
                      <a:pt x="62" y="351"/>
                    </a:lnTo>
                    <a:lnTo>
                      <a:pt x="67" y="351"/>
                    </a:lnTo>
                    <a:lnTo>
                      <a:pt x="67" y="351"/>
                    </a:lnTo>
                    <a:lnTo>
                      <a:pt x="357" y="351"/>
                    </a:lnTo>
                    <a:lnTo>
                      <a:pt x="357" y="351"/>
                    </a:lnTo>
                    <a:lnTo>
                      <a:pt x="362" y="351"/>
                    </a:lnTo>
                    <a:lnTo>
                      <a:pt x="367" y="350"/>
                    </a:lnTo>
                    <a:lnTo>
                      <a:pt x="371" y="348"/>
                    </a:lnTo>
                    <a:lnTo>
                      <a:pt x="375" y="346"/>
                    </a:lnTo>
                    <a:lnTo>
                      <a:pt x="379" y="343"/>
                    </a:lnTo>
                    <a:lnTo>
                      <a:pt x="380" y="340"/>
                    </a:lnTo>
                    <a:lnTo>
                      <a:pt x="383" y="336"/>
                    </a:lnTo>
                    <a:lnTo>
                      <a:pt x="383" y="333"/>
                    </a:lnTo>
                    <a:lnTo>
                      <a:pt x="383" y="333"/>
                    </a:lnTo>
                    <a:lnTo>
                      <a:pt x="383" y="261"/>
                    </a:lnTo>
                    <a:lnTo>
                      <a:pt x="383" y="261"/>
                    </a:lnTo>
                    <a:lnTo>
                      <a:pt x="382" y="253"/>
                    </a:lnTo>
                    <a:lnTo>
                      <a:pt x="378" y="245"/>
                    </a:lnTo>
                    <a:lnTo>
                      <a:pt x="378" y="245"/>
                    </a:lnTo>
                    <a:lnTo>
                      <a:pt x="378" y="245"/>
                    </a:lnTo>
                    <a:lnTo>
                      <a:pt x="371" y="239"/>
                    </a:lnTo>
                    <a:lnTo>
                      <a:pt x="365" y="234"/>
                    </a:lnTo>
                    <a:lnTo>
                      <a:pt x="365" y="234"/>
                    </a:lnTo>
                    <a:lnTo>
                      <a:pt x="365" y="234"/>
                    </a:lnTo>
                    <a:lnTo>
                      <a:pt x="361" y="232"/>
                    </a:lnTo>
                    <a:lnTo>
                      <a:pt x="358" y="232"/>
                    </a:lnTo>
                    <a:lnTo>
                      <a:pt x="358" y="232"/>
                    </a:lnTo>
                    <a:lnTo>
                      <a:pt x="358" y="232"/>
                    </a:lnTo>
                    <a:lnTo>
                      <a:pt x="313" y="232"/>
                    </a:lnTo>
                    <a:lnTo>
                      <a:pt x="313" y="232"/>
                    </a:lnTo>
                    <a:lnTo>
                      <a:pt x="313" y="232"/>
                    </a:lnTo>
                    <a:lnTo>
                      <a:pt x="309" y="232"/>
                    </a:lnTo>
                    <a:lnTo>
                      <a:pt x="306" y="231"/>
                    </a:lnTo>
                    <a:lnTo>
                      <a:pt x="299" y="227"/>
                    </a:lnTo>
                    <a:lnTo>
                      <a:pt x="295" y="223"/>
                    </a:lnTo>
                    <a:lnTo>
                      <a:pt x="294" y="221"/>
                    </a:lnTo>
                    <a:lnTo>
                      <a:pt x="294" y="217"/>
                    </a:lnTo>
                    <a:lnTo>
                      <a:pt x="294" y="217"/>
                    </a:lnTo>
                    <a:lnTo>
                      <a:pt x="294" y="217"/>
                    </a:lnTo>
                    <a:lnTo>
                      <a:pt x="294" y="214"/>
                    </a:lnTo>
                    <a:lnTo>
                      <a:pt x="295" y="212"/>
                    </a:lnTo>
                    <a:lnTo>
                      <a:pt x="299" y="208"/>
                    </a:lnTo>
                    <a:lnTo>
                      <a:pt x="306" y="204"/>
                    </a:lnTo>
                    <a:lnTo>
                      <a:pt x="309" y="203"/>
                    </a:lnTo>
                    <a:lnTo>
                      <a:pt x="313" y="203"/>
                    </a:lnTo>
                    <a:lnTo>
                      <a:pt x="313" y="203"/>
                    </a:lnTo>
                    <a:lnTo>
                      <a:pt x="313" y="203"/>
                    </a:lnTo>
                    <a:lnTo>
                      <a:pt x="358" y="203"/>
                    </a:lnTo>
                    <a:lnTo>
                      <a:pt x="358" y="203"/>
                    </a:lnTo>
                    <a:lnTo>
                      <a:pt x="358" y="203"/>
                    </a:lnTo>
                    <a:lnTo>
                      <a:pt x="366" y="204"/>
                    </a:lnTo>
                    <a:lnTo>
                      <a:pt x="374" y="205"/>
                    </a:lnTo>
                    <a:lnTo>
                      <a:pt x="380" y="207"/>
                    </a:lnTo>
                    <a:lnTo>
                      <a:pt x="387" y="210"/>
                    </a:lnTo>
                    <a:lnTo>
                      <a:pt x="387" y="210"/>
                    </a:lnTo>
                    <a:lnTo>
                      <a:pt x="387" y="210"/>
                    </a:lnTo>
                    <a:lnTo>
                      <a:pt x="397" y="216"/>
                    </a:lnTo>
                    <a:lnTo>
                      <a:pt x="406" y="225"/>
                    </a:lnTo>
                    <a:lnTo>
                      <a:pt x="406" y="225"/>
                    </a:lnTo>
                    <a:lnTo>
                      <a:pt x="406" y="225"/>
                    </a:lnTo>
                    <a:lnTo>
                      <a:pt x="413" y="233"/>
                    </a:lnTo>
                    <a:lnTo>
                      <a:pt x="418" y="241"/>
                    </a:lnTo>
                    <a:lnTo>
                      <a:pt x="422" y="252"/>
                    </a:lnTo>
                    <a:lnTo>
                      <a:pt x="424" y="261"/>
                    </a:lnTo>
                    <a:lnTo>
                      <a:pt x="424" y="261"/>
                    </a:lnTo>
                    <a:lnTo>
                      <a:pt x="424" y="333"/>
                    </a:lnTo>
                    <a:lnTo>
                      <a:pt x="424" y="333"/>
                    </a:lnTo>
                    <a:lnTo>
                      <a:pt x="422" y="342"/>
                    </a:lnTo>
                    <a:lnTo>
                      <a:pt x="418" y="351"/>
                    </a:lnTo>
                    <a:lnTo>
                      <a:pt x="412" y="360"/>
                    </a:lnTo>
                    <a:lnTo>
                      <a:pt x="404" y="366"/>
                    </a:lnTo>
                    <a:lnTo>
                      <a:pt x="393" y="372"/>
                    </a:lnTo>
                    <a:lnTo>
                      <a:pt x="383" y="376"/>
                    </a:lnTo>
                    <a:lnTo>
                      <a:pt x="370" y="379"/>
                    </a:lnTo>
                    <a:lnTo>
                      <a:pt x="357" y="380"/>
                    </a:lnTo>
                    <a:lnTo>
                      <a:pt x="357" y="380"/>
                    </a:lnTo>
                    <a:lnTo>
                      <a:pt x="67" y="380"/>
                    </a:lnTo>
                    <a:lnTo>
                      <a:pt x="67" y="380"/>
                    </a:lnTo>
                    <a:lnTo>
                      <a:pt x="54" y="379"/>
                    </a:lnTo>
                    <a:lnTo>
                      <a:pt x="41" y="376"/>
                    </a:lnTo>
                    <a:lnTo>
                      <a:pt x="29" y="372"/>
                    </a:lnTo>
                    <a:lnTo>
                      <a:pt x="20" y="366"/>
                    </a:lnTo>
                    <a:lnTo>
                      <a:pt x="12" y="360"/>
                    </a:lnTo>
                    <a:lnTo>
                      <a:pt x="5" y="351"/>
                    </a:lnTo>
                    <a:lnTo>
                      <a:pt x="1" y="342"/>
                    </a:lnTo>
                    <a:lnTo>
                      <a:pt x="0" y="333"/>
                    </a:lnTo>
                    <a:lnTo>
                      <a:pt x="0" y="333"/>
                    </a:lnTo>
                    <a:close/>
                  </a:path>
                </a:pathLst>
              </a:custGeom>
              <a:solidFill>
                <a:srgbClr val="006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sp>
          <p:nvSpPr>
            <p:cNvPr id="250" name="Freeform 222"/>
            <p:cNvSpPr>
              <a:spLocks/>
            </p:cNvSpPr>
            <p:nvPr/>
          </p:nvSpPr>
          <p:spPr bwMode="auto">
            <a:xfrm>
              <a:off x="2965543" y="1922886"/>
              <a:ext cx="914400" cy="649288"/>
            </a:xfrm>
            <a:custGeom>
              <a:avLst/>
              <a:gdLst>
                <a:gd name="T0" fmla="*/ 404 w 576"/>
                <a:gd name="T1" fmla="*/ 401 h 409"/>
                <a:gd name="T2" fmla="*/ 371 w 576"/>
                <a:gd name="T3" fmla="*/ 384 h 409"/>
                <a:gd name="T4" fmla="*/ 349 w 576"/>
                <a:gd name="T5" fmla="*/ 374 h 409"/>
                <a:gd name="T6" fmla="*/ 362 w 576"/>
                <a:gd name="T7" fmla="*/ 360 h 409"/>
                <a:gd name="T8" fmla="*/ 406 w 576"/>
                <a:gd name="T9" fmla="*/ 367 h 409"/>
                <a:gd name="T10" fmla="*/ 432 w 576"/>
                <a:gd name="T11" fmla="*/ 384 h 409"/>
                <a:gd name="T12" fmla="*/ 487 w 576"/>
                <a:gd name="T13" fmla="*/ 342 h 409"/>
                <a:gd name="T14" fmla="*/ 451 w 576"/>
                <a:gd name="T15" fmla="*/ 303 h 409"/>
                <a:gd name="T16" fmla="*/ 465 w 576"/>
                <a:gd name="T17" fmla="*/ 274 h 409"/>
                <a:gd name="T18" fmla="*/ 486 w 576"/>
                <a:gd name="T19" fmla="*/ 257 h 409"/>
                <a:gd name="T20" fmla="*/ 541 w 576"/>
                <a:gd name="T21" fmla="*/ 252 h 409"/>
                <a:gd name="T22" fmla="*/ 539 w 576"/>
                <a:gd name="T23" fmla="*/ 194 h 409"/>
                <a:gd name="T24" fmla="*/ 480 w 576"/>
                <a:gd name="T25" fmla="*/ 188 h 409"/>
                <a:gd name="T26" fmla="*/ 455 w 576"/>
                <a:gd name="T27" fmla="*/ 157 h 409"/>
                <a:gd name="T28" fmla="*/ 454 w 576"/>
                <a:gd name="T29" fmla="*/ 132 h 409"/>
                <a:gd name="T30" fmla="*/ 488 w 576"/>
                <a:gd name="T31" fmla="*/ 104 h 409"/>
                <a:gd name="T32" fmla="*/ 430 w 576"/>
                <a:gd name="T33" fmla="*/ 63 h 409"/>
                <a:gd name="T34" fmla="*/ 391 w 576"/>
                <a:gd name="T35" fmla="*/ 87 h 409"/>
                <a:gd name="T36" fmla="*/ 356 w 576"/>
                <a:gd name="T37" fmla="*/ 86 h 409"/>
                <a:gd name="T38" fmla="*/ 312 w 576"/>
                <a:gd name="T39" fmla="*/ 67 h 409"/>
                <a:gd name="T40" fmla="*/ 303 w 576"/>
                <a:gd name="T41" fmla="*/ 26 h 409"/>
                <a:gd name="T42" fmla="*/ 221 w 576"/>
                <a:gd name="T43" fmla="*/ 25 h 409"/>
                <a:gd name="T44" fmla="*/ 215 w 576"/>
                <a:gd name="T45" fmla="*/ 63 h 409"/>
                <a:gd name="T46" fmla="*/ 191 w 576"/>
                <a:gd name="T47" fmla="*/ 78 h 409"/>
                <a:gd name="T48" fmla="*/ 149 w 576"/>
                <a:gd name="T49" fmla="*/ 89 h 409"/>
                <a:gd name="T50" fmla="*/ 95 w 576"/>
                <a:gd name="T51" fmla="*/ 63 h 409"/>
                <a:gd name="T52" fmla="*/ 36 w 576"/>
                <a:gd name="T53" fmla="*/ 103 h 409"/>
                <a:gd name="T54" fmla="*/ 58 w 576"/>
                <a:gd name="T55" fmla="*/ 120 h 409"/>
                <a:gd name="T56" fmla="*/ 53 w 576"/>
                <a:gd name="T57" fmla="*/ 141 h 409"/>
                <a:gd name="T58" fmla="*/ 7 w 576"/>
                <a:gd name="T59" fmla="*/ 118 h 409"/>
                <a:gd name="T60" fmla="*/ 3 w 576"/>
                <a:gd name="T61" fmla="*/ 94 h 409"/>
                <a:gd name="T62" fmla="*/ 79 w 576"/>
                <a:gd name="T63" fmla="*/ 40 h 409"/>
                <a:gd name="T64" fmla="*/ 114 w 576"/>
                <a:gd name="T65" fmla="*/ 42 h 409"/>
                <a:gd name="T66" fmla="*/ 149 w 576"/>
                <a:gd name="T67" fmla="*/ 63 h 409"/>
                <a:gd name="T68" fmla="*/ 179 w 576"/>
                <a:gd name="T69" fmla="*/ 55 h 409"/>
                <a:gd name="T70" fmla="*/ 185 w 576"/>
                <a:gd name="T71" fmla="*/ 48 h 409"/>
                <a:gd name="T72" fmla="*/ 201 w 576"/>
                <a:gd name="T73" fmla="*/ 5 h 409"/>
                <a:gd name="T74" fmla="*/ 309 w 576"/>
                <a:gd name="T75" fmla="*/ 1 h 409"/>
                <a:gd name="T76" fmla="*/ 339 w 576"/>
                <a:gd name="T77" fmla="*/ 26 h 409"/>
                <a:gd name="T78" fmla="*/ 340 w 576"/>
                <a:gd name="T79" fmla="*/ 53 h 409"/>
                <a:gd name="T80" fmla="*/ 370 w 576"/>
                <a:gd name="T81" fmla="*/ 63 h 409"/>
                <a:gd name="T82" fmla="*/ 404 w 576"/>
                <a:gd name="T83" fmla="*/ 46 h 409"/>
                <a:gd name="T84" fmla="*/ 430 w 576"/>
                <a:gd name="T85" fmla="*/ 38 h 409"/>
                <a:gd name="T86" fmla="*/ 512 w 576"/>
                <a:gd name="T87" fmla="*/ 86 h 409"/>
                <a:gd name="T88" fmla="*/ 522 w 576"/>
                <a:gd name="T89" fmla="*/ 109 h 409"/>
                <a:gd name="T90" fmla="*/ 487 w 576"/>
                <a:gd name="T91" fmla="*/ 141 h 409"/>
                <a:gd name="T92" fmla="*/ 497 w 576"/>
                <a:gd name="T93" fmla="*/ 164 h 409"/>
                <a:gd name="T94" fmla="*/ 504 w 576"/>
                <a:gd name="T95" fmla="*/ 169 h 409"/>
                <a:gd name="T96" fmla="*/ 560 w 576"/>
                <a:gd name="T97" fmla="*/ 173 h 409"/>
                <a:gd name="T98" fmla="*/ 576 w 576"/>
                <a:gd name="T99" fmla="*/ 252 h 409"/>
                <a:gd name="T100" fmla="*/ 554 w 576"/>
                <a:gd name="T101" fmla="*/ 276 h 409"/>
                <a:gd name="T102" fmla="*/ 501 w 576"/>
                <a:gd name="T103" fmla="*/ 279 h 409"/>
                <a:gd name="T104" fmla="*/ 487 w 576"/>
                <a:gd name="T105" fmla="*/ 300 h 409"/>
                <a:gd name="T106" fmla="*/ 488 w 576"/>
                <a:gd name="T107" fmla="*/ 307 h 409"/>
                <a:gd name="T108" fmla="*/ 524 w 576"/>
                <a:gd name="T109" fmla="*/ 343 h 409"/>
                <a:gd name="T110" fmla="*/ 512 w 576"/>
                <a:gd name="T111" fmla="*/ 361 h 409"/>
                <a:gd name="T112" fmla="*/ 430 w 576"/>
                <a:gd name="T1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6" h="409">
                  <a:moveTo>
                    <a:pt x="430" y="409"/>
                  </a:moveTo>
                  <a:lnTo>
                    <a:pt x="430" y="409"/>
                  </a:lnTo>
                  <a:lnTo>
                    <a:pt x="423" y="409"/>
                  </a:lnTo>
                  <a:lnTo>
                    <a:pt x="416" y="407"/>
                  </a:lnTo>
                  <a:lnTo>
                    <a:pt x="409" y="405"/>
                  </a:lnTo>
                  <a:lnTo>
                    <a:pt x="404" y="401"/>
                  </a:lnTo>
                  <a:lnTo>
                    <a:pt x="404" y="401"/>
                  </a:lnTo>
                  <a:lnTo>
                    <a:pt x="381" y="385"/>
                  </a:lnTo>
                  <a:lnTo>
                    <a:pt x="381" y="385"/>
                  </a:lnTo>
                  <a:lnTo>
                    <a:pt x="378" y="384"/>
                  </a:lnTo>
                  <a:lnTo>
                    <a:pt x="373" y="383"/>
                  </a:lnTo>
                  <a:lnTo>
                    <a:pt x="373" y="383"/>
                  </a:lnTo>
                  <a:lnTo>
                    <a:pt x="373" y="383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64" y="384"/>
                  </a:lnTo>
                  <a:lnTo>
                    <a:pt x="357" y="382"/>
                  </a:lnTo>
                  <a:lnTo>
                    <a:pt x="353" y="379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0"/>
                  </a:lnTo>
                  <a:lnTo>
                    <a:pt x="352" y="365"/>
                  </a:lnTo>
                  <a:lnTo>
                    <a:pt x="356" y="361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73" y="358"/>
                  </a:lnTo>
                  <a:lnTo>
                    <a:pt x="373" y="358"/>
                  </a:lnTo>
                  <a:lnTo>
                    <a:pt x="373" y="358"/>
                  </a:lnTo>
                  <a:lnTo>
                    <a:pt x="382" y="359"/>
                  </a:lnTo>
                  <a:lnTo>
                    <a:pt x="390" y="360"/>
                  </a:lnTo>
                  <a:lnTo>
                    <a:pt x="398" y="363"/>
                  </a:lnTo>
                  <a:lnTo>
                    <a:pt x="406" y="367"/>
                  </a:lnTo>
                  <a:lnTo>
                    <a:pt x="406" y="367"/>
                  </a:lnTo>
                  <a:lnTo>
                    <a:pt x="429" y="384"/>
                  </a:lnTo>
                  <a:lnTo>
                    <a:pt x="429" y="384"/>
                  </a:lnTo>
                  <a:lnTo>
                    <a:pt x="430" y="384"/>
                  </a:lnTo>
                  <a:lnTo>
                    <a:pt x="430" y="384"/>
                  </a:lnTo>
                  <a:lnTo>
                    <a:pt x="430" y="384"/>
                  </a:lnTo>
                  <a:lnTo>
                    <a:pt x="432" y="384"/>
                  </a:lnTo>
                  <a:lnTo>
                    <a:pt x="432" y="384"/>
                  </a:lnTo>
                  <a:lnTo>
                    <a:pt x="487" y="344"/>
                  </a:lnTo>
                  <a:lnTo>
                    <a:pt x="487" y="344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7" y="342"/>
                  </a:lnTo>
                  <a:lnTo>
                    <a:pt x="487" y="342"/>
                  </a:lnTo>
                  <a:lnTo>
                    <a:pt x="463" y="325"/>
                  </a:lnTo>
                  <a:lnTo>
                    <a:pt x="463" y="325"/>
                  </a:lnTo>
                  <a:lnTo>
                    <a:pt x="458" y="320"/>
                  </a:lnTo>
                  <a:lnTo>
                    <a:pt x="454" y="315"/>
                  </a:lnTo>
                  <a:lnTo>
                    <a:pt x="451" y="308"/>
                  </a:lnTo>
                  <a:lnTo>
                    <a:pt x="451" y="303"/>
                  </a:lnTo>
                  <a:lnTo>
                    <a:pt x="451" y="303"/>
                  </a:lnTo>
                  <a:lnTo>
                    <a:pt x="451" y="303"/>
                  </a:lnTo>
                  <a:lnTo>
                    <a:pt x="451" y="296"/>
                  </a:lnTo>
                  <a:lnTo>
                    <a:pt x="455" y="290"/>
                  </a:lnTo>
                  <a:lnTo>
                    <a:pt x="455" y="29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7" y="269"/>
                  </a:lnTo>
                  <a:lnTo>
                    <a:pt x="471" y="265"/>
                  </a:lnTo>
                  <a:lnTo>
                    <a:pt x="475" y="262"/>
                  </a:lnTo>
                  <a:lnTo>
                    <a:pt x="480" y="259"/>
                  </a:lnTo>
                  <a:lnTo>
                    <a:pt x="480" y="259"/>
                  </a:lnTo>
                  <a:lnTo>
                    <a:pt x="480" y="259"/>
                  </a:lnTo>
                  <a:lnTo>
                    <a:pt x="486" y="257"/>
                  </a:lnTo>
                  <a:lnTo>
                    <a:pt x="492" y="254"/>
                  </a:lnTo>
                  <a:lnTo>
                    <a:pt x="499" y="253"/>
                  </a:lnTo>
                  <a:lnTo>
                    <a:pt x="507" y="253"/>
                  </a:lnTo>
                  <a:lnTo>
                    <a:pt x="507" y="253"/>
                  </a:lnTo>
                  <a:lnTo>
                    <a:pt x="539" y="253"/>
                  </a:lnTo>
                  <a:lnTo>
                    <a:pt x="539" y="253"/>
                  </a:lnTo>
                  <a:lnTo>
                    <a:pt x="541" y="252"/>
                  </a:lnTo>
                  <a:lnTo>
                    <a:pt x="541" y="252"/>
                  </a:lnTo>
                  <a:lnTo>
                    <a:pt x="541" y="252"/>
                  </a:lnTo>
                  <a:lnTo>
                    <a:pt x="541" y="196"/>
                  </a:lnTo>
                  <a:lnTo>
                    <a:pt x="541" y="196"/>
                  </a:lnTo>
                  <a:lnTo>
                    <a:pt x="541" y="195"/>
                  </a:lnTo>
                  <a:lnTo>
                    <a:pt x="539" y="194"/>
                  </a:lnTo>
                  <a:lnTo>
                    <a:pt x="539" y="194"/>
                  </a:lnTo>
                  <a:lnTo>
                    <a:pt x="507" y="194"/>
                  </a:lnTo>
                  <a:lnTo>
                    <a:pt x="507" y="194"/>
                  </a:lnTo>
                  <a:lnTo>
                    <a:pt x="499" y="194"/>
                  </a:lnTo>
                  <a:lnTo>
                    <a:pt x="492" y="193"/>
                  </a:lnTo>
                  <a:lnTo>
                    <a:pt x="486" y="191"/>
                  </a:lnTo>
                  <a:lnTo>
                    <a:pt x="480" y="188"/>
                  </a:lnTo>
                  <a:lnTo>
                    <a:pt x="480" y="188"/>
                  </a:lnTo>
                  <a:lnTo>
                    <a:pt x="480" y="188"/>
                  </a:lnTo>
                  <a:lnTo>
                    <a:pt x="475" y="185"/>
                  </a:lnTo>
                  <a:lnTo>
                    <a:pt x="471" y="182"/>
                  </a:lnTo>
                  <a:lnTo>
                    <a:pt x="467" y="178"/>
                  </a:lnTo>
                  <a:lnTo>
                    <a:pt x="465" y="173"/>
                  </a:lnTo>
                  <a:lnTo>
                    <a:pt x="465" y="173"/>
                  </a:lnTo>
                  <a:lnTo>
                    <a:pt x="455" y="157"/>
                  </a:lnTo>
                  <a:lnTo>
                    <a:pt x="455" y="157"/>
                  </a:lnTo>
                  <a:lnTo>
                    <a:pt x="453" y="151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38"/>
                  </a:lnTo>
                  <a:lnTo>
                    <a:pt x="454" y="132"/>
                  </a:lnTo>
                  <a:lnTo>
                    <a:pt x="458" y="127"/>
                  </a:lnTo>
                  <a:lnTo>
                    <a:pt x="465" y="121"/>
                  </a:lnTo>
                  <a:lnTo>
                    <a:pt x="465" y="121"/>
                  </a:lnTo>
                  <a:lnTo>
                    <a:pt x="487" y="105"/>
                  </a:lnTo>
                  <a:lnTo>
                    <a:pt x="487" y="105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7" y="103"/>
                  </a:lnTo>
                  <a:lnTo>
                    <a:pt x="487" y="103"/>
                  </a:lnTo>
                  <a:lnTo>
                    <a:pt x="432" y="63"/>
                  </a:lnTo>
                  <a:lnTo>
                    <a:pt x="432" y="63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29" y="63"/>
                  </a:lnTo>
                  <a:lnTo>
                    <a:pt x="429" y="63"/>
                  </a:lnTo>
                  <a:lnTo>
                    <a:pt x="406" y="80"/>
                  </a:lnTo>
                  <a:lnTo>
                    <a:pt x="406" y="80"/>
                  </a:lnTo>
                  <a:lnTo>
                    <a:pt x="399" y="84"/>
                  </a:lnTo>
                  <a:lnTo>
                    <a:pt x="391" y="87"/>
                  </a:lnTo>
                  <a:lnTo>
                    <a:pt x="382" y="89"/>
                  </a:lnTo>
                  <a:lnTo>
                    <a:pt x="374" y="89"/>
                  </a:lnTo>
                  <a:lnTo>
                    <a:pt x="374" y="89"/>
                  </a:lnTo>
                  <a:lnTo>
                    <a:pt x="374" y="89"/>
                  </a:lnTo>
                  <a:lnTo>
                    <a:pt x="365" y="88"/>
                  </a:lnTo>
                  <a:lnTo>
                    <a:pt x="356" y="86"/>
                  </a:lnTo>
                  <a:lnTo>
                    <a:pt x="356" y="86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7" y="77"/>
                  </a:lnTo>
                  <a:lnTo>
                    <a:pt x="320" y="75"/>
                  </a:lnTo>
                  <a:lnTo>
                    <a:pt x="316" y="71"/>
                  </a:lnTo>
                  <a:lnTo>
                    <a:pt x="312" y="67"/>
                  </a:lnTo>
                  <a:lnTo>
                    <a:pt x="312" y="67"/>
                  </a:lnTo>
                  <a:lnTo>
                    <a:pt x="312" y="67"/>
                  </a:lnTo>
                  <a:lnTo>
                    <a:pt x="309" y="63"/>
                  </a:lnTo>
                  <a:lnTo>
                    <a:pt x="306" y="59"/>
                  </a:lnTo>
                  <a:lnTo>
                    <a:pt x="303" y="54"/>
                  </a:lnTo>
                  <a:lnTo>
                    <a:pt x="303" y="49"/>
                  </a:lnTo>
                  <a:lnTo>
                    <a:pt x="303" y="49"/>
                  </a:lnTo>
                  <a:lnTo>
                    <a:pt x="303" y="26"/>
                  </a:lnTo>
                  <a:lnTo>
                    <a:pt x="303" y="26"/>
                  </a:lnTo>
                  <a:lnTo>
                    <a:pt x="302" y="25"/>
                  </a:lnTo>
                  <a:lnTo>
                    <a:pt x="302" y="25"/>
                  </a:lnTo>
                  <a:lnTo>
                    <a:pt x="302" y="25"/>
                  </a:lnTo>
                  <a:lnTo>
                    <a:pt x="222" y="25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19" y="54"/>
                  </a:lnTo>
                  <a:lnTo>
                    <a:pt x="218" y="59"/>
                  </a:lnTo>
                  <a:lnTo>
                    <a:pt x="215" y="63"/>
                  </a:lnTo>
                  <a:lnTo>
                    <a:pt x="211" y="67"/>
                  </a:lnTo>
                  <a:lnTo>
                    <a:pt x="211" y="67"/>
                  </a:lnTo>
                  <a:lnTo>
                    <a:pt x="211" y="67"/>
                  </a:lnTo>
                  <a:lnTo>
                    <a:pt x="208" y="71"/>
                  </a:lnTo>
                  <a:lnTo>
                    <a:pt x="202" y="74"/>
                  </a:lnTo>
                  <a:lnTo>
                    <a:pt x="197" y="76"/>
                  </a:lnTo>
                  <a:lnTo>
                    <a:pt x="191" y="78"/>
                  </a:lnTo>
                  <a:lnTo>
                    <a:pt x="191" y="78"/>
                  </a:lnTo>
                  <a:lnTo>
                    <a:pt x="167" y="86"/>
                  </a:lnTo>
                  <a:lnTo>
                    <a:pt x="167" y="86"/>
                  </a:lnTo>
                  <a:lnTo>
                    <a:pt x="158" y="88"/>
                  </a:lnTo>
                  <a:lnTo>
                    <a:pt x="149" y="89"/>
                  </a:lnTo>
                  <a:lnTo>
                    <a:pt x="149" y="89"/>
                  </a:lnTo>
                  <a:lnTo>
                    <a:pt x="149" y="89"/>
                  </a:lnTo>
                  <a:lnTo>
                    <a:pt x="141" y="88"/>
                  </a:lnTo>
                  <a:lnTo>
                    <a:pt x="131" y="86"/>
                  </a:lnTo>
                  <a:lnTo>
                    <a:pt x="124" y="83"/>
                  </a:lnTo>
                  <a:lnTo>
                    <a:pt x="117" y="79"/>
                  </a:lnTo>
                  <a:lnTo>
                    <a:pt x="117" y="79"/>
                  </a:lnTo>
                  <a:lnTo>
                    <a:pt x="95" y="63"/>
                  </a:lnTo>
                  <a:lnTo>
                    <a:pt x="95" y="63"/>
                  </a:lnTo>
                  <a:lnTo>
                    <a:pt x="93" y="63"/>
                  </a:lnTo>
                  <a:lnTo>
                    <a:pt x="93" y="63"/>
                  </a:lnTo>
                  <a:lnTo>
                    <a:pt x="93" y="63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36" y="103"/>
                  </a:lnTo>
                  <a:lnTo>
                    <a:pt x="36" y="103"/>
                  </a:lnTo>
                  <a:lnTo>
                    <a:pt x="36" y="104"/>
                  </a:lnTo>
                  <a:lnTo>
                    <a:pt x="36" y="104"/>
                  </a:lnTo>
                  <a:lnTo>
                    <a:pt x="36" y="104"/>
                  </a:lnTo>
                  <a:lnTo>
                    <a:pt x="36" y="105"/>
                  </a:lnTo>
                  <a:lnTo>
                    <a:pt x="36" y="105"/>
                  </a:lnTo>
                  <a:lnTo>
                    <a:pt x="58" y="120"/>
                  </a:lnTo>
                  <a:lnTo>
                    <a:pt x="58" y="120"/>
                  </a:lnTo>
                  <a:lnTo>
                    <a:pt x="62" y="125"/>
                  </a:lnTo>
                  <a:lnTo>
                    <a:pt x="63" y="130"/>
                  </a:lnTo>
                  <a:lnTo>
                    <a:pt x="62" y="134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53" y="141"/>
                  </a:lnTo>
                  <a:lnTo>
                    <a:pt x="46" y="142"/>
                  </a:lnTo>
                  <a:lnTo>
                    <a:pt x="40" y="141"/>
                  </a:lnTo>
                  <a:lnTo>
                    <a:pt x="33" y="138"/>
                  </a:lnTo>
                  <a:lnTo>
                    <a:pt x="33" y="138"/>
                  </a:lnTo>
                  <a:lnTo>
                    <a:pt x="11" y="123"/>
                  </a:lnTo>
                  <a:lnTo>
                    <a:pt x="11" y="123"/>
                  </a:lnTo>
                  <a:lnTo>
                    <a:pt x="7" y="118"/>
                  </a:lnTo>
                  <a:lnTo>
                    <a:pt x="3" y="114"/>
                  </a:lnTo>
                  <a:lnTo>
                    <a:pt x="2" y="109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3" y="94"/>
                  </a:lnTo>
                  <a:lnTo>
                    <a:pt x="7" y="89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67" y="46"/>
                  </a:lnTo>
                  <a:lnTo>
                    <a:pt x="67" y="46"/>
                  </a:lnTo>
                  <a:lnTo>
                    <a:pt x="72" y="42"/>
                  </a:lnTo>
                  <a:lnTo>
                    <a:pt x="79" y="40"/>
                  </a:lnTo>
                  <a:lnTo>
                    <a:pt x="87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100" y="38"/>
                  </a:lnTo>
                  <a:lnTo>
                    <a:pt x="108" y="40"/>
                  </a:lnTo>
                  <a:lnTo>
                    <a:pt x="114" y="42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5" y="62"/>
                  </a:lnTo>
                  <a:lnTo>
                    <a:pt x="149" y="63"/>
                  </a:lnTo>
                  <a:lnTo>
                    <a:pt x="149" y="63"/>
                  </a:lnTo>
                  <a:lnTo>
                    <a:pt x="149" y="63"/>
                  </a:lnTo>
                  <a:lnTo>
                    <a:pt x="152" y="62"/>
                  </a:lnTo>
                  <a:lnTo>
                    <a:pt x="152" y="62"/>
                  </a:lnTo>
                  <a:lnTo>
                    <a:pt x="154" y="62"/>
                  </a:lnTo>
                  <a:lnTo>
                    <a:pt x="179" y="55"/>
                  </a:lnTo>
                  <a:lnTo>
                    <a:pt x="179" y="55"/>
                  </a:lnTo>
                  <a:lnTo>
                    <a:pt x="179" y="55"/>
                  </a:lnTo>
                  <a:lnTo>
                    <a:pt x="181" y="54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5" y="50"/>
                  </a:lnTo>
                  <a:lnTo>
                    <a:pt x="185" y="48"/>
                  </a:lnTo>
                  <a:lnTo>
                    <a:pt x="185" y="48"/>
                  </a:lnTo>
                  <a:lnTo>
                    <a:pt x="185" y="26"/>
                  </a:lnTo>
                  <a:lnTo>
                    <a:pt x="185" y="26"/>
                  </a:lnTo>
                  <a:lnTo>
                    <a:pt x="187" y="21"/>
                  </a:lnTo>
                  <a:lnTo>
                    <a:pt x="188" y="16"/>
                  </a:lnTo>
                  <a:lnTo>
                    <a:pt x="192" y="12"/>
                  </a:lnTo>
                  <a:lnTo>
                    <a:pt x="196" y="8"/>
                  </a:lnTo>
                  <a:lnTo>
                    <a:pt x="201" y="5"/>
                  </a:lnTo>
                  <a:lnTo>
                    <a:pt x="208" y="2"/>
                  </a:lnTo>
                  <a:lnTo>
                    <a:pt x="214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309" y="1"/>
                  </a:lnTo>
                  <a:lnTo>
                    <a:pt x="316" y="2"/>
                  </a:lnTo>
                  <a:lnTo>
                    <a:pt x="322" y="5"/>
                  </a:lnTo>
                  <a:lnTo>
                    <a:pt x="328" y="8"/>
                  </a:lnTo>
                  <a:lnTo>
                    <a:pt x="332" y="12"/>
                  </a:lnTo>
                  <a:lnTo>
                    <a:pt x="336" y="16"/>
                  </a:lnTo>
                  <a:lnTo>
                    <a:pt x="337" y="21"/>
                  </a:lnTo>
                  <a:lnTo>
                    <a:pt x="339" y="26"/>
                  </a:lnTo>
                  <a:lnTo>
                    <a:pt x="339" y="26"/>
                  </a:lnTo>
                  <a:lnTo>
                    <a:pt x="339" y="49"/>
                  </a:lnTo>
                  <a:lnTo>
                    <a:pt x="339" y="49"/>
                  </a:lnTo>
                  <a:lnTo>
                    <a:pt x="339" y="50"/>
                  </a:lnTo>
                  <a:lnTo>
                    <a:pt x="340" y="53"/>
                  </a:lnTo>
                  <a:lnTo>
                    <a:pt x="340" y="53"/>
                  </a:lnTo>
                  <a:lnTo>
                    <a:pt x="340" y="53"/>
                  </a:lnTo>
                  <a:lnTo>
                    <a:pt x="343" y="55"/>
                  </a:lnTo>
                  <a:lnTo>
                    <a:pt x="345" y="56"/>
                  </a:lnTo>
                  <a:lnTo>
                    <a:pt x="345" y="56"/>
                  </a:lnTo>
                  <a:lnTo>
                    <a:pt x="345" y="56"/>
                  </a:lnTo>
                  <a:lnTo>
                    <a:pt x="370" y="63"/>
                  </a:lnTo>
                  <a:lnTo>
                    <a:pt x="370" y="63"/>
                  </a:lnTo>
                  <a:lnTo>
                    <a:pt x="370" y="63"/>
                  </a:lnTo>
                  <a:lnTo>
                    <a:pt x="374" y="63"/>
                  </a:lnTo>
                  <a:lnTo>
                    <a:pt x="374" y="63"/>
                  </a:lnTo>
                  <a:lnTo>
                    <a:pt x="374" y="63"/>
                  </a:lnTo>
                  <a:lnTo>
                    <a:pt x="378" y="63"/>
                  </a:lnTo>
                  <a:lnTo>
                    <a:pt x="381" y="62"/>
                  </a:lnTo>
                  <a:lnTo>
                    <a:pt x="381" y="62"/>
                  </a:lnTo>
                  <a:lnTo>
                    <a:pt x="404" y="46"/>
                  </a:lnTo>
                  <a:lnTo>
                    <a:pt x="404" y="46"/>
                  </a:lnTo>
                  <a:lnTo>
                    <a:pt x="409" y="42"/>
                  </a:lnTo>
                  <a:lnTo>
                    <a:pt x="416" y="40"/>
                  </a:lnTo>
                  <a:lnTo>
                    <a:pt x="423" y="38"/>
                  </a:lnTo>
                  <a:lnTo>
                    <a:pt x="430" y="38"/>
                  </a:lnTo>
                  <a:lnTo>
                    <a:pt x="430" y="38"/>
                  </a:lnTo>
                  <a:lnTo>
                    <a:pt x="430" y="38"/>
                  </a:lnTo>
                  <a:lnTo>
                    <a:pt x="437" y="38"/>
                  </a:lnTo>
                  <a:lnTo>
                    <a:pt x="444" y="40"/>
                  </a:lnTo>
                  <a:lnTo>
                    <a:pt x="450" y="42"/>
                  </a:lnTo>
                  <a:lnTo>
                    <a:pt x="457" y="46"/>
                  </a:lnTo>
                  <a:lnTo>
                    <a:pt x="457" y="46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7" y="89"/>
                  </a:lnTo>
                  <a:lnTo>
                    <a:pt x="521" y="94"/>
                  </a:lnTo>
                  <a:lnTo>
                    <a:pt x="522" y="99"/>
                  </a:lnTo>
                  <a:lnTo>
                    <a:pt x="524" y="104"/>
                  </a:lnTo>
                  <a:lnTo>
                    <a:pt x="524" y="104"/>
                  </a:lnTo>
                  <a:lnTo>
                    <a:pt x="524" y="104"/>
                  </a:lnTo>
                  <a:lnTo>
                    <a:pt x="522" y="109"/>
                  </a:lnTo>
                  <a:lnTo>
                    <a:pt x="521" y="114"/>
                  </a:lnTo>
                  <a:lnTo>
                    <a:pt x="517" y="118"/>
                  </a:lnTo>
                  <a:lnTo>
                    <a:pt x="512" y="123"/>
                  </a:lnTo>
                  <a:lnTo>
                    <a:pt x="512" y="123"/>
                  </a:lnTo>
                  <a:lnTo>
                    <a:pt x="489" y="139"/>
                  </a:lnTo>
                  <a:lnTo>
                    <a:pt x="489" y="139"/>
                  </a:lnTo>
                  <a:lnTo>
                    <a:pt x="487" y="141"/>
                  </a:lnTo>
                  <a:lnTo>
                    <a:pt x="487" y="144"/>
                  </a:lnTo>
                  <a:lnTo>
                    <a:pt x="487" y="144"/>
                  </a:lnTo>
                  <a:lnTo>
                    <a:pt x="487" y="144"/>
                  </a:lnTo>
                  <a:lnTo>
                    <a:pt x="487" y="147"/>
                  </a:lnTo>
                  <a:lnTo>
                    <a:pt x="487" y="147"/>
                  </a:lnTo>
                  <a:lnTo>
                    <a:pt x="487" y="147"/>
                  </a:lnTo>
                  <a:lnTo>
                    <a:pt x="497" y="164"/>
                  </a:lnTo>
                  <a:lnTo>
                    <a:pt x="497" y="165"/>
                  </a:lnTo>
                  <a:lnTo>
                    <a:pt x="497" y="165"/>
                  </a:lnTo>
                  <a:lnTo>
                    <a:pt x="499" y="166"/>
                  </a:lnTo>
                  <a:lnTo>
                    <a:pt x="501" y="168"/>
                  </a:lnTo>
                  <a:lnTo>
                    <a:pt x="501" y="168"/>
                  </a:lnTo>
                  <a:lnTo>
                    <a:pt x="501" y="168"/>
                  </a:lnTo>
                  <a:lnTo>
                    <a:pt x="504" y="169"/>
                  </a:lnTo>
                  <a:lnTo>
                    <a:pt x="507" y="170"/>
                  </a:lnTo>
                  <a:lnTo>
                    <a:pt x="507" y="170"/>
                  </a:lnTo>
                  <a:lnTo>
                    <a:pt x="539" y="170"/>
                  </a:lnTo>
                  <a:lnTo>
                    <a:pt x="539" y="170"/>
                  </a:lnTo>
                  <a:lnTo>
                    <a:pt x="547" y="170"/>
                  </a:lnTo>
                  <a:lnTo>
                    <a:pt x="554" y="171"/>
                  </a:lnTo>
                  <a:lnTo>
                    <a:pt x="560" y="173"/>
                  </a:lnTo>
                  <a:lnTo>
                    <a:pt x="566" y="177"/>
                  </a:lnTo>
                  <a:lnTo>
                    <a:pt x="569" y="181"/>
                  </a:lnTo>
                  <a:lnTo>
                    <a:pt x="573" y="185"/>
                  </a:lnTo>
                  <a:lnTo>
                    <a:pt x="576" y="190"/>
                  </a:lnTo>
                  <a:lnTo>
                    <a:pt x="576" y="196"/>
                  </a:lnTo>
                  <a:lnTo>
                    <a:pt x="576" y="196"/>
                  </a:lnTo>
                  <a:lnTo>
                    <a:pt x="576" y="252"/>
                  </a:lnTo>
                  <a:lnTo>
                    <a:pt x="576" y="252"/>
                  </a:lnTo>
                  <a:lnTo>
                    <a:pt x="576" y="257"/>
                  </a:lnTo>
                  <a:lnTo>
                    <a:pt x="573" y="262"/>
                  </a:lnTo>
                  <a:lnTo>
                    <a:pt x="569" y="266"/>
                  </a:lnTo>
                  <a:lnTo>
                    <a:pt x="566" y="270"/>
                  </a:lnTo>
                  <a:lnTo>
                    <a:pt x="560" y="274"/>
                  </a:lnTo>
                  <a:lnTo>
                    <a:pt x="554" y="276"/>
                  </a:lnTo>
                  <a:lnTo>
                    <a:pt x="547" y="278"/>
                  </a:lnTo>
                  <a:lnTo>
                    <a:pt x="539" y="278"/>
                  </a:lnTo>
                  <a:lnTo>
                    <a:pt x="539" y="278"/>
                  </a:lnTo>
                  <a:lnTo>
                    <a:pt x="507" y="278"/>
                  </a:lnTo>
                  <a:lnTo>
                    <a:pt x="507" y="278"/>
                  </a:lnTo>
                  <a:lnTo>
                    <a:pt x="504" y="279"/>
                  </a:lnTo>
                  <a:lnTo>
                    <a:pt x="501" y="279"/>
                  </a:lnTo>
                  <a:lnTo>
                    <a:pt x="501" y="279"/>
                  </a:lnTo>
                  <a:lnTo>
                    <a:pt x="501" y="279"/>
                  </a:lnTo>
                  <a:lnTo>
                    <a:pt x="499" y="281"/>
                  </a:lnTo>
                  <a:lnTo>
                    <a:pt x="497" y="282"/>
                  </a:lnTo>
                  <a:lnTo>
                    <a:pt x="497" y="282"/>
                  </a:lnTo>
                  <a:lnTo>
                    <a:pt x="497" y="283"/>
                  </a:lnTo>
                  <a:lnTo>
                    <a:pt x="487" y="300"/>
                  </a:lnTo>
                  <a:lnTo>
                    <a:pt x="487" y="300"/>
                  </a:lnTo>
                  <a:lnTo>
                    <a:pt x="487" y="300"/>
                  </a:lnTo>
                  <a:lnTo>
                    <a:pt x="487" y="303"/>
                  </a:lnTo>
                  <a:lnTo>
                    <a:pt x="487" y="303"/>
                  </a:lnTo>
                  <a:lnTo>
                    <a:pt x="487" y="303"/>
                  </a:lnTo>
                  <a:lnTo>
                    <a:pt x="487" y="306"/>
                  </a:lnTo>
                  <a:lnTo>
                    <a:pt x="488" y="307"/>
                  </a:lnTo>
                  <a:lnTo>
                    <a:pt x="488" y="307"/>
                  </a:lnTo>
                  <a:lnTo>
                    <a:pt x="512" y="324"/>
                  </a:lnTo>
                  <a:lnTo>
                    <a:pt x="512" y="324"/>
                  </a:lnTo>
                  <a:lnTo>
                    <a:pt x="517" y="329"/>
                  </a:lnTo>
                  <a:lnTo>
                    <a:pt x="521" y="333"/>
                  </a:lnTo>
                  <a:lnTo>
                    <a:pt x="522" y="338"/>
                  </a:lnTo>
                  <a:lnTo>
                    <a:pt x="524" y="343"/>
                  </a:lnTo>
                  <a:lnTo>
                    <a:pt x="524" y="343"/>
                  </a:lnTo>
                  <a:lnTo>
                    <a:pt x="524" y="343"/>
                  </a:lnTo>
                  <a:lnTo>
                    <a:pt x="522" y="348"/>
                  </a:lnTo>
                  <a:lnTo>
                    <a:pt x="521" y="353"/>
                  </a:lnTo>
                  <a:lnTo>
                    <a:pt x="517" y="358"/>
                  </a:lnTo>
                  <a:lnTo>
                    <a:pt x="512" y="361"/>
                  </a:lnTo>
                  <a:lnTo>
                    <a:pt x="512" y="361"/>
                  </a:lnTo>
                  <a:lnTo>
                    <a:pt x="457" y="401"/>
                  </a:lnTo>
                  <a:lnTo>
                    <a:pt x="457" y="401"/>
                  </a:lnTo>
                  <a:lnTo>
                    <a:pt x="450" y="405"/>
                  </a:lnTo>
                  <a:lnTo>
                    <a:pt x="444" y="407"/>
                  </a:lnTo>
                  <a:lnTo>
                    <a:pt x="437" y="409"/>
                  </a:lnTo>
                  <a:lnTo>
                    <a:pt x="430" y="409"/>
                  </a:lnTo>
                  <a:lnTo>
                    <a:pt x="430" y="409"/>
                  </a:lnTo>
                  <a:lnTo>
                    <a:pt x="430" y="409"/>
                  </a:lnTo>
                  <a:lnTo>
                    <a:pt x="430" y="409"/>
                  </a:lnTo>
                  <a:lnTo>
                    <a:pt x="430" y="409"/>
                  </a:lnTo>
                  <a:close/>
                </a:path>
              </a:pathLst>
            </a:custGeom>
            <a:solidFill>
              <a:srgbClr val="77D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83" name="Grupo 4482"/>
          <p:cNvGrpSpPr/>
          <p:nvPr/>
        </p:nvGrpSpPr>
        <p:grpSpPr>
          <a:xfrm>
            <a:off x="4653099" y="4134464"/>
            <a:ext cx="1967524" cy="2449204"/>
            <a:chOff x="6489324" y="3535022"/>
            <a:chExt cx="1967524" cy="2449204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9324" y="4398847"/>
              <a:ext cx="1779722" cy="1000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3" name="Seta para baixo 262"/>
            <p:cNvSpPr/>
            <p:nvPr/>
          </p:nvSpPr>
          <p:spPr>
            <a:xfrm rot="2148092">
              <a:off x="7972216" y="3535022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4" name="CaixaDeTexto 263"/>
            <p:cNvSpPr txBox="1"/>
            <p:nvPr/>
          </p:nvSpPr>
          <p:spPr>
            <a:xfrm>
              <a:off x="6790723" y="5399451"/>
              <a:ext cx="1176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smtClean="0"/>
                <a:t>Comitê de </a:t>
              </a:r>
            </a:p>
            <a:p>
              <a:pPr algn="ctr"/>
              <a:r>
                <a:rPr lang="pt-BR" sz="1600" dirty="0" smtClean="0"/>
                <a:t>Aprovação</a:t>
              </a:r>
              <a:endParaRPr lang="pt-BR" sz="1600" dirty="0"/>
            </a:p>
          </p:txBody>
        </p:sp>
      </p:grpSp>
      <p:pic>
        <p:nvPicPr>
          <p:cNvPr id="4319" name="Picture 223" descr="C:\Users\Takai\AppData\Local\Microsoft\Windows\Temporary Internet Files\Low\Content.IE5\U45RDNBP\MC90043980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18711" y="3593358"/>
            <a:ext cx="2555929" cy="13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84" name="Grupo 4483"/>
          <p:cNvGrpSpPr/>
          <p:nvPr/>
        </p:nvGrpSpPr>
        <p:grpSpPr>
          <a:xfrm>
            <a:off x="226940" y="3429000"/>
            <a:ext cx="2338194" cy="2945475"/>
            <a:chOff x="226940" y="3429000"/>
            <a:chExt cx="2338194" cy="2945475"/>
          </a:xfrm>
        </p:grpSpPr>
        <p:pic>
          <p:nvPicPr>
            <p:cNvPr id="4304" name="Picture 20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429000"/>
              <a:ext cx="873454" cy="747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3671" y="5536799"/>
              <a:ext cx="657900" cy="440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23" y="4955185"/>
              <a:ext cx="1122823" cy="5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40" y="6069247"/>
              <a:ext cx="438600" cy="305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99592" y="5881000"/>
              <a:ext cx="482536" cy="418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80" name="Grupo 4479"/>
            <p:cNvGrpSpPr/>
            <p:nvPr/>
          </p:nvGrpSpPr>
          <p:grpSpPr>
            <a:xfrm>
              <a:off x="1032658" y="4062470"/>
              <a:ext cx="1042988" cy="417512"/>
              <a:chOff x="3003550" y="5011738"/>
              <a:chExt cx="1042988" cy="417512"/>
            </a:xfrm>
          </p:grpSpPr>
          <p:sp>
            <p:nvSpPr>
              <p:cNvPr id="4332" name="Freeform 256"/>
              <p:cNvSpPr>
                <a:spLocks/>
              </p:cNvSpPr>
              <p:nvPr/>
            </p:nvSpPr>
            <p:spPr bwMode="auto">
              <a:xfrm>
                <a:off x="3062288" y="5386388"/>
                <a:ext cx="895350" cy="33337"/>
              </a:xfrm>
              <a:custGeom>
                <a:avLst/>
                <a:gdLst>
                  <a:gd name="T0" fmla="*/ 0 w 564"/>
                  <a:gd name="T1" fmla="*/ 9 h 21"/>
                  <a:gd name="T2" fmla="*/ 111 w 564"/>
                  <a:gd name="T3" fmla="*/ 7 h 21"/>
                  <a:gd name="T4" fmla="*/ 318 w 564"/>
                  <a:gd name="T5" fmla="*/ 2 h 21"/>
                  <a:gd name="T6" fmla="*/ 564 w 564"/>
                  <a:gd name="T7" fmla="*/ 0 h 21"/>
                  <a:gd name="T8" fmla="*/ 551 w 564"/>
                  <a:gd name="T9" fmla="*/ 16 h 21"/>
                  <a:gd name="T10" fmla="*/ 385 w 564"/>
                  <a:gd name="T11" fmla="*/ 18 h 21"/>
                  <a:gd name="T12" fmla="*/ 109 w 564"/>
                  <a:gd name="T13" fmla="*/ 21 h 21"/>
                  <a:gd name="T14" fmla="*/ 2 w 564"/>
                  <a:gd name="T15" fmla="*/ 21 h 21"/>
                  <a:gd name="T16" fmla="*/ 0 w 564"/>
                  <a:gd name="T17" fmla="*/ 9 h 21"/>
                  <a:gd name="T18" fmla="*/ 0 w 564"/>
                  <a:gd name="T19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4" h="21">
                    <a:moveTo>
                      <a:pt x="0" y="9"/>
                    </a:moveTo>
                    <a:lnTo>
                      <a:pt x="111" y="7"/>
                    </a:lnTo>
                    <a:lnTo>
                      <a:pt x="318" y="2"/>
                    </a:lnTo>
                    <a:lnTo>
                      <a:pt x="564" y="0"/>
                    </a:lnTo>
                    <a:lnTo>
                      <a:pt x="551" y="16"/>
                    </a:lnTo>
                    <a:lnTo>
                      <a:pt x="385" y="18"/>
                    </a:lnTo>
                    <a:lnTo>
                      <a:pt x="109" y="21"/>
                    </a:lnTo>
                    <a:lnTo>
                      <a:pt x="2" y="21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53" name="Freeform 302"/>
              <p:cNvSpPr>
                <a:spLocks/>
              </p:cNvSpPr>
              <p:nvPr/>
            </p:nvSpPr>
            <p:spPr bwMode="auto">
              <a:xfrm>
                <a:off x="3065463" y="5403850"/>
                <a:ext cx="981075" cy="25400"/>
              </a:xfrm>
              <a:custGeom>
                <a:avLst/>
                <a:gdLst>
                  <a:gd name="T0" fmla="*/ 5 w 618"/>
                  <a:gd name="T1" fmla="*/ 15 h 16"/>
                  <a:gd name="T2" fmla="*/ 16 w 618"/>
                  <a:gd name="T3" fmla="*/ 15 h 16"/>
                  <a:gd name="T4" fmla="*/ 27 w 618"/>
                  <a:gd name="T5" fmla="*/ 15 h 16"/>
                  <a:gd name="T6" fmla="*/ 37 w 618"/>
                  <a:gd name="T7" fmla="*/ 15 h 16"/>
                  <a:gd name="T8" fmla="*/ 47 w 618"/>
                  <a:gd name="T9" fmla="*/ 15 h 16"/>
                  <a:gd name="T10" fmla="*/ 58 w 618"/>
                  <a:gd name="T11" fmla="*/ 15 h 16"/>
                  <a:gd name="T12" fmla="*/ 71 w 618"/>
                  <a:gd name="T13" fmla="*/ 15 h 16"/>
                  <a:gd name="T14" fmla="*/ 85 w 618"/>
                  <a:gd name="T15" fmla="*/ 15 h 16"/>
                  <a:gd name="T16" fmla="*/ 102 w 618"/>
                  <a:gd name="T17" fmla="*/ 15 h 16"/>
                  <a:gd name="T18" fmla="*/ 118 w 618"/>
                  <a:gd name="T19" fmla="*/ 15 h 16"/>
                  <a:gd name="T20" fmla="*/ 138 w 618"/>
                  <a:gd name="T21" fmla="*/ 15 h 16"/>
                  <a:gd name="T22" fmla="*/ 159 w 618"/>
                  <a:gd name="T23" fmla="*/ 14 h 16"/>
                  <a:gd name="T24" fmla="*/ 184 w 618"/>
                  <a:gd name="T25" fmla="*/ 14 h 16"/>
                  <a:gd name="T26" fmla="*/ 214 w 618"/>
                  <a:gd name="T27" fmla="*/ 13 h 16"/>
                  <a:gd name="T28" fmla="*/ 247 w 618"/>
                  <a:gd name="T29" fmla="*/ 13 h 16"/>
                  <a:gd name="T30" fmla="*/ 284 w 618"/>
                  <a:gd name="T31" fmla="*/ 13 h 16"/>
                  <a:gd name="T32" fmla="*/ 321 w 618"/>
                  <a:gd name="T33" fmla="*/ 12 h 16"/>
                  <a:gd name="T34" fmla="*/ 360 w 618"/>
                  <a:gd name="T35" fmla="*/ 11 h 16"/>
                  <a:gd name="T36" fmla="*/ 399 w 618"/>
                  <a:gd name="T37" fmla="*/ 10 h 16"/>
                  <a:gd name="T38" fmla="*/ 437 w 618"/>
                  <a:gd name="T39" fmla="*/ 10 h 16"/>
                  <a:gd name="T40" fmla="*/ 474 w 618"/>
                  <a:gd name="T41" fmla="*/ 9 h 16"/>
                  <a:gd name="T42" fmla="*/ 508 w 618"/>
                  <a:gd name="T43" fmla="*/ 8 h 16"/>
                  <a:gd name="T44" fmla="*/ 540 w 618"/>
                  <a:gd name="T45" fmla="*/ 7 h 16"/>
                  <a:gd name="T46" fmla="*/ 567 w 618"/>
                  <a:gd name="T47" fmla="*/ 6 h 16"/>
                  <a:gd name="T48" fmla="*/ 589 w 618"/>
                  <a:gd name="T49" fmla="*/ 6 h 16"/>
                  <a:gd name="T50" fmla="*/ 605 w 618"/>
                  <a:gd name="T51" fmla="*/ 6 h 16"/>
                  <a:gd name="T52" fmla="*/ 617 w 618"/>
                  <a:gd name="T53" fmla="*/ 6 h 16"/>
                  <a:gd name="T54" fmla="*/ 549 w 618"/>
                  <a:gd name="T55" fmla="*/ 0 h 16"/>
                  <a:gd name="T56" fmla="*/ 536 w 618"/>
                  <a:gd name="T57" fmla="*/ 0 h 16"/>
                  <a:gd name="T58" fmla="*/ 525 w 618"/>
                  <a:gd name="T59" fmla="*/ 0 h 16"/>
                  <a:gd name="T60" fmla="*/ 512 w 618"/>
                  <a:gd name="T61" fmla="*/ 0 h 16"/>
                  <a:gd name="T62" fmla="*/ 498 w 618"/>
                  <a:gd name="T63" fmla="*/ 0 h 16"/>
                  <a:gd name="T64" fmla="*/ 480 w 618"/>
                  <a:gd name="T65" fmla="*/ 1 h 16"/>
                  <a:gd name="T66" fmla="*/ 462 w 618"/>
                  <a:gd name="T67" fmla="*/ 1 h 16"/>
                  <a:gd name="T68" fmla="*/ 442 w 618"/>
                  <a:gd name="T69" fmla="*/ 1 h 16"/>
                  <a:gd name="T70" fmla="*/ 421 w 618"/>
                  <a:gd name="T71" fmla="*/ 1 h 16"/>
                  <a:gd name="T72" fmla="*/ 399 w 618"/>
                  <a:gd name="T73" fmla="*/ 1 h 16"/>
                  <a:gd name="T74" fmla="*/ 376 w 618"/>
                  <a:gd name="T75" fmla="*/ 2 h 16"/>
                  <a:gd name="T76" fmla="*/ 354 w 618"/>
                  <a:gd name="T77" fmla="*/ 3 h 16"/>
                  <a:gd name="T78" fmla="*/ 330 w 618"/>
                  <a:gd name="T79" fmla="*/ 3 h 16"/>
                  <a:gd name="T80" fmla="*/ 308 w 618"/>
                  <a:gd name="T81" fmla="*/ 3 h 16"/>
                  <a:gd name="T82" fmla="*/ 285 w 618"/>
                  <a:gd name="T83" fmla="*/ 4 h 16"/>
                  <a:gd name="T84" fmla="*/ 262 w 618"/>
                  <a:gd name="T85" fmla="*/ 5 h 16"/>
                  <a:gd name="T86" fmla="*/ 239 w 618"/>
                  <a:gd name="T87" fmla="*/ 5 h 16"/>
                  <a:gd name="T88" fmla="*/ 214 w 618"/>
                  <a:gd name="T89" fmla="*/ 5 h 16"/>
                  <a:gd name="T90" fmla="*/ 191 w 618"/>
                  <a:gd name="T91" fmla="*/ 5 h 16"/>
                  <a:gd name="T92" fmla="*/ 166 w 618"/>
                  <a:gd name="T93" fmla="*/ 5 h 16"/>
                  <a:gd name="T94" fmla="*/ 143 w 618"/>
                  <a:gd name="T95" fmla="*/ 6 h 16"/>
                  <a:gd name="T96" fmla="*/ 119 w 618"/>
                  <a:gd name="T97" fmla="*/ 6 h 16"/>
                  <a:gd name="T98" fmla="*/ 99 w 618"/>
                  <a:gd name="T99" fmla="*/ 6 h 16"/>
                  <a:gd name="T100" fmla="*/ 77 w 618"/>
                  <a:gd name="T101" fmla="*/ 6 h 16"/>
                  <a:gd name="T102" fmla="*/ 59 w 618"/>
                  <a:gd name="T103" fmla="*/ 6 h 16"/>
                  <a:gd name="T104" fmla="*/ 42 w 618"/>
                  <a:gd name="T105" fmla="*/ 6 h 16"/>
                  <a:gd name="T106" fmla="*/ 27 w 618"/>
                  <a:gd name="T107" fmla="*/ 6 h 16"/>
                  <a:gd name="T108" fmla="*/ 16 w 618"/>
                  <a:gd name="T109" fmla="*/ 6 h 16"/>
                  <a:gd name="T110" fmla="*/ 7 w 618"/>
                  <a:gd name="T111" fmla="*/ 6 h 16"/>
                  <a:gd name="T112" fmla="*/ 0 w 618"/>
                  <a:gd name="T113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8" h="16">
                    <a:moveTo>
                      <a:pt x="1" y="16"/>
                    </a:moveTo>
                    <a:lnTo>
                      <a:pt x="1" y="15"/>
                    </a:lnTo>
                    <a:lnTo>
                      <a:pt x="3" y="15"/>
                    </a:lnTo>
                    <a:lnTo>
                      <a:pt x="5" y="15"/>
                    </a:lnTo>
                    <a:lnTo>
                      <a:pt x="9" y="15"/>
                    </a:lnTo>
                    <a:lnTo>
                      <a:pt x="10" y="15"/>
                    </a:lnTo>
                    <a:lnTo>
                      <a:pt x="13" y="15"/>
                    </a:lnTo>
                    <a:lnTo>
                      <a:pt x="16" y="15"/>
                    </a:lnTo>
                    <a:lnTo>
                      <a:pt x="19" y="15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7" y="15"/>
                    </a:lnTo>
                    <a:lnTo>
                      <a:pt x="29" y="15"/>
                    </a:lnTo>
                    <a:lnTo>
                      <a:pt x="32" y="15"/>
                    </a:lnTo>
                    <a:lnTo>
                      <a:pt x="35" y="15"/>
                    </a:lnTo>
                    <a:lnTo>
                      <a:pt x="37" y="15"/>
                    </a:lnTo>
                    <a:lnTo>
                      <a:pt x="39" y="15"/>
                    </a:lnTo>
                    <a:lnTo>
                      <a:pt x="42" y="15"/>
                    </a:lnTo>
                    <a:lnTo>
                      <a:pt x="44" y="15"/>
                    </a:lnTo>
                    <a:lnTo>
                      <a:pt x="47" y="15"/>
                    </a:lnTo>
                    <a:lnTo>
                      <a:pt x="50" y="15"/>
                    </a:lnTo>
                    <a:lnTo>
                      <a:pt x="53" y="15"/>
                    </a:lnTo>
                    <a:lnTo>
                      <a:pt x="56" y="15"/>
                    </a:lnTo>
                    <a:lnTo>
                      <a:pt x="58" y="15"/>
                    </a:lnTo>
                    <a:lnTo>
                      <a:pt x="62" y="15"/>
                    </a:lnTo>
                    <a:lnTo>
                      <a:pt x="64" y="15"/>
                    </a:lnTo>
                    <a:lnTo>
                      <a:pt x="68" y="15"/>
                    </a:lnTo>
                    <a:lnTo>
                      <a:pt x="71" y="15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2" y="15"/>
                    </a:lnTo>
                    <a:lnTo>
                      <a:pt x="85" y="15"/>
                    </a:lnTo>
                    <a:lnTo>
                      <a:pt x="89" y="15"/>
                    </a:lnTo>
                    <a:lnTo>
                      <a:pt x="93" y="15"/>
                    </a:lnTo>
                    <a:lnTo>
                      <a:pt x="98" y="15"/>
                    </a:lnTo>
                    <a:lnTo>
                      <a:pt x="102" y="15"/>
                    </a:lnTo>
                    <a:lnTo>
                      <a:pt x="106" y="15"/>
                    </a:lnTo>
                    <a:lnTo>
                      <a:pt x="109" y="15"/>
                    </a:lnTo>
                    <a:lnTo>
                      <a:pt x="114" y="15"/>
                    </a:lnTo>
                    <a:lnTo>
                      <a:pt x="118" y="15"/>
                    </a:lnTo>
                    <a:lnTo>
                      <a:pt x="123" y="15"/>
                    </a:lnTo>
                    <a:lnTo>
                      <a:pt x="128" y="15"/>
                    </a:lnTo>
                    <a:lnTo>
                      <a:pt x="133" y="15"/>
                    </a:lnTo>
                    <a:lnTo>
                      <a:pt x="138" y="15"/>
                    </a:lnTo>
                    <a:lnTo>
                      <a:pt x="143" y="15"/>
                    </a:lnTo>
                    <a:lnTo>
                      <a:pt x="149" y="15"/>
                    </a:lnTo>
                    <a:lnTo>
                      <a:pt x="154" y="15"/>
                    </a:lnTo>
                    <a:lnTo>
                      <a:pt x="159" y="14"/>
                    </a:lnTo>
                    <a:lnTo>
                      <a:pt x="165" y="14"/>
                    </a:lnTo>
                    <a:lnTo>
                      <a:pt x="171" y="14"/>
                    </a:lnTo>
                    <a:lnTo>
                      <a:pt x="178" y="14"/>
                    </a:lnTo>
                    <a:lnTo>
                      <a:pt x="184" y="14"/>
                    </a:lnTo>
                    <a:lnTo>
                      <a:pt x="192" y="14"/>
                    </a:lnTo>
                    <a:lnTo>
                      <a:pt x="198" y="14"/>
                    </a:lnTo>
                    <a:lnTo>
                      <a:pt x="206" y="14"/>
                    </a:lnTo>
                    <a:lnTo>
                      <a:pt x="214" y="13"/>
                    </a:lnTo>
                    <a:lnTo>
                      <a:pt x="222" y="13"/>
                    </a:lnTo>
                    <a:lnTo>
                      <a:pt x="230" y="13"/>
                    </a:lnTo>
                    <a:lnTo>
                      <a:pt x="239" y="13"/>
                    </a:lnTo>
                    <a:lnTo>
                      <a:pt x="247" y="13"/>
                    </a:lnTo>
                    <a:lnTo>
                      <a:pt x="256" y="13"/>
                    </a:lnTo>
                    <a:lnTo>
                      <a:pt x="265" y="13"/>
                    </a:lnTo>
                    <a:lnTo>
                      <a:pt x="275" y="13"/>
                    </a:lnTo>
                    <a:lnTo>
                      <a:pt x="284" y="13"/>
                    </a:lnTo>
                    <a:lnTo>
                      <a:pt x="292" y="12"/>
                    </a:lnTo>
                    <a:lnTo>
                      <a:pt x="301" y="12"/>
                    </a:lnTo>
                    <a:lnTo>
                      <a:pt x="311" y="12"/>
                    </a:lnTo>
                    <a:lnTo>
                      <a:pt x="321" y="12"/>
                    </a:lnTo>
                    <a:lnTo>
                      <a:pt x="330" y="12"/>
                    </a:lnTo>
                    <a:lnTo>
                      <a:pt x="340" y="12"/>
                    </a:lnTo>
                    <a:lnTo>
                      <a:pt x="350" y="12"/>
                    </a:lnTo>
                    <a:lnTo>
                      <a:pt x="360" y="11"/>
                    </a:lnTo>
                    <a:lnTo>
                      <a:pt x="370" y="11"/>
                    </a:lnTo>
                    <a:lnTo>
                      <a:pt x="379" y="10"/>
                    </a:lnTo>
                    <a:lnTo>
                      <a:pt x="389" y="10"/>
                    </a:lnTo>
                    <a:lnTo>
                      <a:pt x="399" y="10"/>
                    </a:lnTo>
                    <a:lnTo>
                      <a:pt x="409" y="10"/>
                    </a:lnTo>
                    <a:lnTo>
                      <a:pt x="418" y="10"/>
                    </a:lnTo>
                    <a:lnTo>
                      <a:pt x="428" y="10"/>
                    </a:lnTo>
                    <a:lnTo>
                      <a:pt x="437" y="10"/>
                    </a:lnTo>
                    <a:lnTo>
                      <a:pt x="447" y="10"/>
                    </a:lnTo>
                    <a:lnTo>
                      <a:pt x="457" y="9"/>
                    </a:lnTo>
                    <a:lnTo>
                      <a:pt x="465" y="9"/>
                    </a:lnTo>
                    <a:lnTo>
                      <a:pt x="474" y="9"/>
                    </a:lnTo>
                    <a:lnTo>
                      <a:pt x="483" y="8"/>
                    </a:lnTo>
                    <a:lnTo>
                      <a:pt x="492" y="8"/>
                    </a:lnTo>
                    <a:lnTo>
                      <a:pt x="501" y="8"/>
                    </a:lnTo>
                    <a:lnTo>
                      <a:pt x="508" y="8"/>
                    </a:lnTo>
                    <a:lnTo>
                      <a:pt x="516" y="8"/>
                    </a:lnTo>
                    <a:lnTo>
                      <a:pt x="525" y="7"/>
                    </a:lnTo>
                    <a:lnTo>
                      <a:pt x="533" y="7"/>
                    </a:lnTo>
                    <a:lnTo>
                      <a:pt x="540" y="7"/>
                    </a:lnTo>
                    <a:lnTo>
                      <a:pt x="548" y="7"/>
                    </a:lnTo>
                    <a:lnTo>
                      <a:pt x="554" y="7"/>
                    </a:lnTo>
                    <a:lnTo>
                      <a:pt x="561" y="7"/>
                    </a:lnTo>
                    <a:lnTo>
                      <a:pt x="567" y="6"/>
                    </a:lnTo>
                    <a:lnTo>
                      <a:pt x="573" y="6"/>
                    </a:lnTo>
                    <a:lnTo>
                      <a:pt x="579" y="6"/>
                    </a:lnTo>
                    <a:lnTo>
                      <a:pt x="585" y="6"/>
                    </a:lnTo>
                    <a:lnTo>
                      <a:pt x="589" y="6"/>
                    </a:lnTo>
                    <a:lnTo>
                      <a:pt x="594" y="6"/>
                    </a:lnTo>
                    <a:lnTo>
                      <a:pt x="598" y="6"/>
                    </a:lnTo>
                    <a:lnTo>
                      <a:pt x="602" y="6"/>
                    </a:lnTo>
                    <a:lnTo>
                      <a:pt x="605" y="6"/>
                    </a:lnTo>
                    <a:lnTo>
                      <a:pt x="608" y="6"/>
                    </a:lnTo>
                    <a:lnTo>
                      <a:pt x="611" y="6"/>
                    </a:lnTo>
                    <a:lnTo>
                      <a:pt x="614" y="6"/>
                    </a:lnTo>
                    <a:lnTo>
                      <a:pt x="617" y="6"/>
                    </a:lnTo>
                    <a:lnTo>
                      <a:pt x="618" y="6"/>
                    </a:lnTo>
                    <a:lnTo>
                      <a:pt x="550" y="0"/>
                    </a:lnTo>
                    <a:lnTo>
                      <a:pt x="549" y="0"/>
                    </a:lnTo>
                    <a:lnTo>
                      <a:pt x="549" y="0"/>
                    </a:lnTo>
                    <a:lnTo>
                      <a:pt x="546" y="0"/>
                    </a:lnTo>
                    <a:lnTo>
                      <a:pt x="544" y="0"/>
                    </a:lnTo>
                    <a:lnTo>
                      <a:pt x="540" y="0"/>
                    </a:lnTo>
                    <a:lnTo>
                      <a:pt x="536" y="0"/>
                    </a:lnTo>
                    <a:lnTo>
                      <a:pt x="533" y="0"/>
                    </a:lnTo>
                    <a:lnTo>
                      <a:pt x="530" y="0"/>
                    </a:lnTo>
                    <a:lnTo>
                      <a:pt x="528" y="0"/>
                    </a:lnTo>
                    <a:lnTo>
                      <a:pt x="525" y="0"/>
                    </a:lnTo>
                    <a:lnTo>
                      <a:pt x="522" y="0"/>
                    </a:lnTo>
                    <a:lnTo>
                      <a:pt x="519" y="0"/>
                    </a:lnTo>
                    <a:lnTo>
                      <a:pt x="515" y="0"/>
                    </a:lnTo>
                    <a:lnTo>
                      <a:pt x="512" y="0"/>
                    </a:lnTo>
                    <a:lnTo>
                      <a:pt x="508" y="0"/>
                    </a:lnTo>
                    <a:lnTo>
                      <a:pt x="505" y="0"/>
                    </a:lnTo>
                    <a:lnTo>
                      <a:pt x="501" y="0"/>
                    </a:lnTo>
                    <a:lnTo>
                      <a:pt x="498" y="0"/>
                    </a:lnTo>
                    <a:lnTo>
                      <a:pt x="493" y="0"/>
                    </a:lnTo>
                    <a:lnTo>
                      <a:pt x="489" y="0"/>
                    </a:lnTo>
                    <a:lnTo>
                      <a:pt x="485" y="0"/>
                    </a:lnTo>
                    <a:lnTo>
                      <a:pt x="480" y="1"/>
                    </a:lnTo>
                    <a:lnTo>
                      <a:pt x="476" y="1"/>
                    </a:lnTo>
                    <a:lnTo>
                      <a:pt x="471" y="1"/>
                    </a:lnTo>
                    <a:lnTo>
                      <a:pt x="466" y="1"/>
                    </a:lnTo>
                    <a:lnTo>
                      <a:pt x="462" y="1"/>
                    </a:lnTo>
                    <a:lnTo>
                      <a:pt x="457" y="1"/>
                    </a:lnTo>
                    <a:lnTo>
                      <a:pt x="452" y="1"/>
                    </a:lnTo>
                    <a:lnTo>
                      <a:pt x="447" y="1"/>
                    </a:lnTo>
                    <a:lnTo>
                      <a:pt x="442" y="1"/>
                    </a:lnTo>
                    <a:lnTo>
                      <a:pt x="437" y="1"/>
                    </a:lnTo>
                    <a:lnTo>
                      <a:pt x="431" y="1"/>
                    </a:lnTo>
                    <a:lnTo>
                      <a:pt x="426" y="1"/>
                    </a:lnTo>
                    <a:lnTo>
                      <a:pt x="421" y="1"/>
                    </a:lnTo>
                    <a:lnTo>
                      <a:pt x="416" y="1"/>
                    </a:lnTo>
                    <a:lnTo>
                      <a:pt x="410" y="1"/>
                    </a:lnTo>
                    <a:lnTo>
                      <a:pt x="404" y="1"/>
                    </a:lnTo>
                    <a:lnTo>
                      <a:pt x="399" y="1"/>
                    </a:lnTo>
                    <a:lnTo>
                      <a:pt x="393" y="1"/>
                    </a:lnTo>
                    <a:lnTo>
                      <a:pt x="387" y="2"/>
                    </a:lnTo>
                    <a:lnTo>
                      <a:pt x="382" y="2"/>
                    </a:lnTo>
                    <a:lnTo>
                      <a:pt x="376" y="2"/>
                    </a:lnTo>
                    <a:lnTo>
                      <a:pt x="371" y="2"/>
                    </a:lnTo>
                    <a:lnTo>
                      <a:pt x="365" y="2"/>
                    </a:lnTo>
                    <a:lnTo>
                      <a:pt x="359" y="2"/>
                    </a:lnTo>
                    <a:lnTo>
                      <a:pt x="354" y="3"/>
                    </a:lnTo>
                    <a:lnTo>
                      <a:pt x="347" y="3"/>
                    </a:lnTo>
                    <a:lnTo>
                      <a:pt x="342" y="3"/>
                    </a:lnTo>
                    <a:lnTo>
                      <a:pt x="336" y="3"/>
                    </a:lnTo>
                    <a:lnTo>
                      <a:pt x="330" y="3"/>
                    </a:lnTo>
                    <a:lnTo>
                      <a:pt x="325" y="3"/>
                    </a:lnTo>
                    <a:lnTo>
                      <a:pt x="319" y="3"/>
                    </a:lnTo>
                    <a:lnTo>
                      <a:pt x="313" y="3"/>
                    </a:lnTo>
                    <a:lnTo>
                      <a:pt x="308" y="3"/>
                    </a:lnTo>
                    <a:lnTo>
                      <a:pt x="301" y="3"/>
                    </a:lnTo>
                    <a:lnTo>
                      <a:pt x="296" y="3"/>
                    </a:lnTo>
                    <a:lnTo>
                      <a:pt x="290" y="4"/>
                    </a:lnTo>
                    <a:lnTo>
                      <a:pt x="285" y="4"/>
                    </a:lnTo>
                    <a:lnTo>
                      <a:pt x="280" y="4"/>
                    </a:lnTo>
                    <a:lnTo>
                      <a:pt x="274" y="4"/>
                    </a:lnTo>
                    <a:lnTo>
                      <a:pt x="268" y="4"/>
                    </a:lnTo>
                    <a:lnTo>
                      <a:pt x="262" y="5"/>
                    </a:lnTo>
                    <a:lnTo>
                      <a:pt x="256" y="5"/>
                    </a:lnTo>
                    <a:lnTo>
                      <a:pt x="250" y="5"/>
                    </a:lnTo>
                    <a:lnTo>
                      <a:pt x="244" y="5"/>
                    </a:lnTo>
                    <a:lnTo>
                      <a:pt x="239" y="5"/>
                    </a:lnTo>
                    <a:lnTo>
                      <a:pt x="233" y="5"/>
                    </a:lnTo>
                    <a:lnTo>
                      <a:pt x="227" y="5"/>
                    </a:lnTo>
                    <a:lnTo>
                      <a:pt x="221" y="5"/>
                    </a:lnTo>
                    <a:lnTo>
                      <a:pt x="214" y="5"/>
                    </a:lnTo>
                    <a:lnTo>
                      <a:pt x="208" y="5"/>
                    </a:lnTo>
                    <a:lnTo>
                      <a:pt x="202" y="5"/>
                    </a:lnTo>
                    <a:lnTo>
                      <a:pt x="196" y="5"/>
                    </a:lnTo>
                    <a:lnTo>
                      <a:pt x="191" y="5"/>
                    </a:lnTo>
                    <a:lnTo>
                      <a:pt x="185" y="5"/>
                    </a:lnTo>
                    <a:lnTo>
                      <a:pt x="179" y="5"/>
                    </a:lnTo>
                    <a:lnTo>
                      <a:pt x="172" y="5"/>
                    </a:lnTo>
                    <a:lnTo>
                      <a:pt x="166" y="5"/>
                    </a:lnTo>
                    <a:lnTo>
                      <a:pt x="160" y="5"/>
                    </a:lnTo>
                    <a:lnTo>
                      <a:pt x="154" y="5"/>
                    </a:lnTo>
                    <a:lnTo>
                      <a:pt x="149" y="5"/>
                    </a:lnTo>
                    <a:lnTo>
                      <a:pt x="143" y="6"/>
                    </a:lnTo>
                    <a:lnTo>
                      <a:pt x="137" y="6"/>
                    </a:lnTo>
                    <a:lnTo>
                      <a:pt x="131" y="6"/>
                    </a:lnTo>
                    <a:lnTo>
                      <a:pt x="125" y="6"/>
                    </a:lnTo>
                    <a:lnTo>
                      <a:pt x="119" y="6"/>
                    </a:lnTo>
                    <a:lnTo>
                      <a:pt x="114" y="6"/>
                    </a:lnTo>
                    <a:lnTo>
                      <a:pt x="108" y="6"/>
                    </a:lnTo>
                    <a:lnTo>
                      <a:pt x="104" y="6"/>
                    </a:lnTo>
                    <a:lnTo>
                      <a:pt x="99" y="6"/>
                    </a:lnTo>
                    <a:lnTo>
                      <a:pt x="93" y="6"/>
                    </a:lnTo>
                    <a:lnTo>
                      <a:pt x="87" y="6"/>
                    </a:lnTo>
                    <a:lnTo>
                      <a:pt x="82" y="6"/>
                    </a:lnTo>
                    <a:lnTo>
                      <a:pt x="77" y="6"/>
                    </a:lnTo>
                    <a:lnTo>
                      <a:pt x="72" y="6"/>
                    </a:lnTo>
                    <a:lnTo>
                      <a:pt x="67" y="6"/>
                    </a:lnTo>
                    <a:lnTo>
                      <a:pt x="63" y="6"/>
                    </a:lnTo>
                    <a:lnTo>
                      <a:pt x="59" y="6"/>
                    </a:lnTo>
                    <a:lnTo>
                      <a:pt x="54" y="6"/>
                    </a:lnTo>
                    <a:lnTo>
                      <a:pt x="50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27" y="6"/>
                    </a:lnTo>
                    <a:lnTo>
                      <a:pt x="23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3" y="6"/>
                    </a:lnTo>
                    <a:lnTo>
                      <a:pt x="11" y="6"/>
                    </a:lnTo>
                    <a:lnTo>
                      <a:pt x="9" y="6"/>
                    </a:lnTo>
                    <a:lnTo>
                      <a:pt x="7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16"/>
                    </a:ln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33" name="Freeform 382"/>
              <p:cNvSpPr>
                <a:spLocks/>
              </p:cNvSpPr>
              <p:nvPr/>
            </p:nvSpPr>
            <p:spPr bwMode="auto">
              <a:xfrm>
                <a:off x="3084513" y="5394325"/>
                <a:ext cx="825500" cy="17462"/>
              </a:xfrm>
              <a:custGeom>
                <a:avLst/>
                <a:gdLst>
                  <a:gd name="T0" fmla="*/ 0 w 520"/>
                  <a:gd name="T1" fmla="*/ 8 h 11"/>
                  <a:gd name="T2" fmla="*/ 0 w 520"/>
                  <a:gd name="T3" fmla="*/ 11 h 11"/>
                  <a:gd name="T4" fmla="*/ 50 w 520"/>
                  <a:gd name="T5" fmla="*/ 10 h 11"/>
                  <a:gd name="T6" fmla="*/ 137 w 520"/>
                  <a:gd name="T7" fmla="*/ 9 h 11"/>
                  <a:gd name="T8" fmla="*/ 222 w 520"/>
                  <a:gd name="T9" fmla="*/ 9 h 11"/>
                  <a:gd name="T10" fmla="*/ 326 w 520"/>
                  <a:gd name="T11" fmla="*/ 7 h 11"/>
                  <a:gd name="T12" fmla="*/ 421 w 520"/>
                  <a:gd name="T13" fmla="*/ 5 h 11"/>
                  <a:gd name="T14" fmla="*/ 517 w 520"/>
                  <a:gd name="T15" fmla="*/ 4 h 11"/>
                  <a:gd name="T16" fmla="*/ 516 w 520"/>
                  <a:gd name="T17" fmla="*/ 2 h 11"/>
                  <a:gd name="T18" fmla="*/ 520 w 520"/>
                  <a:gd name="T19" fmla="*/ 0 h 11"/>
                  <a:gd name="T20" fmla="*/ 488 w 520"/>
                  <a:gd name="T21" fmla="*/ 1 h 11"/>
                  <a:gd name="T22" fmla="*/ 405 w 520"/>
                  <a:gd name="T23" fmla="*/ 3 h 11"/>
                  <a:gd name="T24" fmla="*/ 309 w 520"/>
                  <a:gd name="T25" fmla="*/ 4 h 11"/>
                  <a:gd name="T26" fmla="*/ 211 w 520"/>
                  <a:gd name="T27" fmla="*/ 6 h 11"/>
                  <a:gd name="T28" fmla="*/ 128 w 520"/>
                  <a:gd name="T29" fmla="*/ 7 h 11"/>
                  <a:gd name="T30" fmla="*/ 47 w 520"/>
                  <a:gd name="T31" fmla="*/ 8 h 11"/>
                  <a:gd name="T32" fmla="*/ 0 w 520"/>
                  <a:gd name="T33" fmla="*/ 8 h 11"/>
                  <a:gd name="T34" fmla="*/ 0 w 520"/>
                  <a:gd name="T35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0" h="11">
                    <a:moveTo>
                      <a:pt x="0" y="8"/>
                    </a:moveTo>
                    <a:lnTo>
                      <a:pt x="0" y="11"/>
                    </a:lnTo>
                    <a:lnTo>
                      <a:pt x="50" y="10"/>
                    </a:lnTo>
                    <a:lnTo>
                      <a:pt x="137" y="9"/>
                    </a:lnTo>
                    <a:lnTo>
                      <a:pt x="222" y="9"/>
                    </a:lnTo>
                    <a:lnTo>
                      <a:pt x="326" y="7"/>
                    </a:lnTo>
                    <a:lnTo>
                      <a:pt x="421" y="5"/>
                    </a:lnTo>
                    <a:lnTo>
                      <a:pt x="517" y="4"/>
                    </a:lnTo>
                    <a:lnTo>
                      <a:pt x="516" y="2"/>
                    </a:lnTo>
                    <a:lnTo>
                      <a:pt x="520" y="0"/>
                    </a:lnTo>
                    <a:lnTo>
                      <a:pt x="488" y="1"/>
                    </a:lnTo>
                    <a:lnTo>
                      <a:pt x="405" y="3"/>
                    </a:lnTo>
                    <a:lnTo>
                      <a:pt x="309" y="4"/>
                    </a:lnTo>
                    <a:lnTo>
                      <a:pt x="211" y="6"/>
                    </a:lnTo>
                    <a:lnTo>
                      <a:pt x="128" y="7"/>
                    </a:lnTo>
                    <a:lnTo>
                      <a:pt x="47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7A9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grpSp>
            <p:nvGrpSpPr>
              <p:cNvPr id="4479" name="Grupo 4478"/>
              <p:cNvGrpSpPr/>
              <p:nvPr/>
            </p:nvGrpSpPr>
            <p:grpSpPr>
              <a:xfrm>
                <a:off x="3003550" y="5011738"/>
                <a:ext cx="890588" cy="388937"/>
                <a:chOff x="3003550" y="5011738"/>
                <a:chExt cx="890588" cy="388937"/>
              </a:xfrm>
            </p:grpSpPr>
            <p:sp>
              <p:nvSpPr>
                <p:cNvPr id="271" name="Freeform 228"/>
                <p:cNvSpPr>
                  <a:spLocks/>
                </p:cNvSpPr>
                <p:nvPr/>
              </p:nvSpPr>
              <p:spPr bwMode="auto">
                <a:xfrm>
                  <a:off x="3652838" y="5038725"/>
                  <a:ext cx="82550" cy="350837"/>
                </a:xfrm>
                <a:custGeom>
                  <a:avLst/>
                  <a:gdLst>
                    <a:gd name="T0" fmla="*/ 10 w 52"/>
                    <a:gd name="T1" fmla="*/ 20 h 221"/>
                    <a:gd name="T2" fmla="*/ 52 w 52"/>
                    <a:gd name="T3" fmla="*/ 0 h 221"/>
                    <a:gd name="T4" fmla="*/ 46 w 52"/>
                    <a:gd name="T5" fmla="*/ 74 h 221"/>
                    <a:gd name="T6" fmla="*/ 32 w 52"/>
                    <a:gd name="T7" fmla="*/ 185 h 221"/>
                    <a:gd name="T8" fmla="*/ 28 w 52"/>
                    <a:gd name="T9" fmla="*/ 221 h 221"/>
                    <a:gd name="T10" fmla="*/ 0 w 52"/>
                    <a:gd name="T11" fmla="*/ 221 h 221"/>
                    <a:gd name="T12" fmla="*/ 4 w 52"/>
                    <a:gd name="T13" fmla="*/ 125 h 221"/>
                    <a:gd name="T14" fmla="*/ 10 w 52"/>
                    <a:gd name="T15" fmla="*/ 20 h 221"/>
                    <a:gd name="T16" fmla="*/ 10 w 52"/>
                    <a:gd name="T17" fmla="*/ 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221">
                      <a:moveTo>
                        <a:pt x="10" y="20"/>
                      </a:moveTo>
                      <a:lnTo>
                        <a:pt x="52" y="0"/>
                      </a:lnTo>
                      <a:lnTo>
                        <a:pt x="46" y="74"/>
                      </a:lnTo>
                      <a:lnTo>
                        <a:pt x="32" y="185"/>
                      </a:lnTo>
                      <a:lnTo>
                        <a:pt x="28" y="221"/>
                      </a:lnTo>
                      <a:lnTo>
                        <a:pt x="0" y="221"/>
                      </a:lnTo>
                      <a:lnTo>
                        <a:pt x="4" y="125"/>
                      </a:lnTo>
                      <a:lnTo>
                        <a:pt x="10" y="20"/>
                      </a:lnTo>
                      <a:lnTo>
                        <a:pt x="10" y="20"/>
                      </a:lnTo>
                      <a:close/>
                    </a:path>
                  </a:pathLst>
                </a:custGeom>
                <a:solidFill>
                  <a:srgbClr val="C2D6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72" name="Freeform 229"/>
                <p:cNvSpPr>
                  <a:spLocks/>
                </p:cNvSpPr>
                <p:nvPr/>
              </p:nvSpPr>
              <p:spPr bwMode="auto">
                <a:xfrm>
                  <a:off x="3387725" y="5026025"/>
                  <a:ext cx="144463" cy="368300"/>
                </a:xfrm>
                <a:custGeom>
                  <a:avLst/>
                  <a:gdLst>
                    <a:gd name="T0" fmla="*/ 44 w 91"/>
                    <a:gd name="T1" fmla="*/ 21 h 232"/>
                    <a:gd name="T2" fmla="*/ 91 w 91"/>
                    <a:gd name="T3" fmla="*/ 0 h 232"/>
                    <a:gd name="T4" fmla="*/ 82 w 91"/>
                    <a:gd name="T5" fmla="*/ 98 h 232"/>
                    <a:gd name="T6" fmla="*/ 81 w 91"/>
                    <a:gd name="T7" fmla="*/ 203 h 232"/>
                    <a:gd name="T8" fmla="*/ 81 w 91"/>
                    <a:gd name="T9" fmla="*/ 232 h 232"/>
                    <a:gd name="T10" fmla="*/ 0 w 91"/>
                    <a:gd name="T11" fmla="*/ 232 h 232"/>
                    <a:gd name="T12" fmla="*/ 6 w 91"/>
                    <a:gd name="T13" fmla="*/ 137 h 232"/>
                    <a:gd name="T14" fmla="*/ 69 w 91"/>
                    <a:gd name="T15" fmla="*/ 33 h 232"/>
                    <a:gd name="T16" fmla="*/ 44 w 91"/>
                    <a:gd name="T17" fmla="*/ 21 h 232"/>
                    <a:gd name="T18" fmla="*/ 44 w 91"/>
                    <a:gd name="T19" fmla="*/ 21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" h="232">
                      <a:moveTo>
                        <a:pt x="44" y="21"/>
                      </a:moveTo>
                      <a:lnTo>
                        <a:pt x="91" y="0"/>
                      </a:lnTo>
                      <a:lnTo>
                        <a:pt x="82" y="98"/>
                      </a:lnTo>
                      <a:lnTo>
                        <a:pt x="81" y="203"/>
                      </a:lnTo>
                      <a:lnTo>
                        <a:pt x="81" y="232"/>
                      </a:lnTo>
                      <a:lnTo>
                        <a:pt x="0" y="232"/>
                      </a:lnTo>
                      <a:lnTo>
                        <a:pt x="6" y="137"/>
                      </a:lnTo>
                      <a:lnTo>
                        <a:pt x="69" y="33"/>
                      </a:lnTo>
                      <a:lnTo>
                        <a:pt x="44" y="21"/>
                      </a:lnTo>
                      <a:lnTo>
                        <a:pt x="44" y="21"/>
                      </a:lnTo>
                      <a:close/>
                    </a:path>
                  </a:pathLst>
                </a:custGeom>
                <a:solidFill>
                  <a:srgbClr val="C2D6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73" name="Freeform 230"/>
                <p:cNvSpPr>
                  <a:spLocks/>
                </p:cNvSpPr>
                <p:nvPr/>
              </p:nvSpPr>
              <p:spPr bwMode="auto">
                <a:xfrm>
                  <a:off x="3408363" y="5057775"/>
                  <a:ext cx="98425" cy="319087"/>
                </a:xfrm>
                <a:custGeom>
                  <a:avLst/>
                  <a:gdLst>
                    <a:gd name="T0" fmla="*/ 44 w 62"/>
                    <a:gd name="T1" fmla="*/ 7 h 201"/>
                    <a:gd name="T2" fmla="*/ 62 w 62"/>
                    <a:gd name="T3" fmla="*/ 0 h 201"/>
                    <a:gd name="T4" fmla="*/ 59 w 62"/>
                    <a:gd name="T5" fmla="*/ 85 h 201"/>
                    <a:gd name="T6" fmla="*/ 50 w 62"/>
                    <a:gd name="T7" fmla="*/ 200 h 201"/>
                    <a:gd name="T8" fmla="*/ 0 w 62"/>
                    <a:gd name="T9" fmla="*/ 201 h 201"/>
                    <a:gd name="T10" fmla="*/ 2 w 62"/>
                    <a:gd name="T11" fmla="*/ 106 h 201"/>
                    <a:gd name="T12" fmla="*/ 55 w 62"/>
                    <a:gd name="T13" fmla="*/ 16 h 201"/>
                    <a:gd name="T14" fmla="*/ 44 w 62"/>
                    <a:gd name="T15" fmla="*/ 7 h 201"/>
                    <a:gd name="T16" fmla="*/ 44 w 62"/>
                    <a:gd name="T17" fmla="*/ 7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201">
                      <a:moveTo>
                        <a:pt x="44" y="7"/>
                      </a:moveTo>
                      <a:lnTo>
                        <a:pt x="62" y="0"/>
                      </a:lnTo>
                      <a:lnTo>
                        <a:pt x="59" y="85"/>
                      </a:lnTo>
                      <a:lnTo>
                        <a:pt x="50" y="200"/>
                      </a:lnTo>
                      <a:lnTo>
                        <a:pt x="0" y="201"/>
                      </a:lnTo>
                      <a:lnTo>
                        <a:pt x="2" y="106"/>
                      </a:lnTo>
                      <a:lnTo>
                        <a:pt x="55" y="16"/>
                      </a:lnTo>
                      <a:lnTo>
                        <a:pt x="44" y="7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solidFill>
                  <a:srgbClr val="B0C2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74" name="Freeform 231"/>
                <p:cNvSpPr>
                  <a:spLocks/>
                </p:cNvSpPr>
                <p:nvPr/>
              </p:nvSpPr>
              <p:spPr bwMode="auto">
                <a:xfrm>
                  <a:off x="3656013" y="5072063"/>
                  <a:ext cx="53975" cy="301625"/>
                </a:xfrm>
                <a:custGeom>
                  <a:avLst/>
                  <a:gdLst>
                    <a:gd name="T0" fmla="*/ 11 w 34"/>
                    <a:gd name="T1" fmla="*/ 9 h 190"/>
                    <a:gd name="T2" fmla="*/ 34 w 34"/>
                    <a:gd name="T3" fmla="*/ 0 h 190"/>
                    <a:gd name="T4" fmla="*/ 27 w 34"/>
                    <a:gd name="T5" fmla="*/ 67 h 190"/>
                    <a:gd name="T6" fmla="*/ 12 w 34"/>
                    <a:gd name="T7" fmla="*/ 188 h 190"/>
                    <a:gd name="T8" fmla="*/ 0 w 34"/>
                    <a:gd name="T9" fmla="*/ 190 h 190"/>
                    <a:gd name="T10" fmla="*/ 1 w 34"/>
                    <a:gd name="T11" fmla="*/ 108 h 190"/>
                    <a:gd name="T12" fmla="*/ 11 w 34"/>
                    <a:gd name="T13" fmla="*/ 9 h 190"/>
                    <a:gd name="T14" fmla="*/ 11 w 34"/>
                    <a:gd name="T15" fmla="*/ 9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190">
                      <a:moveTo>
                        <a:pt x="11" y="9"/>
                      </a:moveTo>
                      <a:lnTo>
                        <a:pt x="34" y="0"/>
                      </a:lnTo>
                      <a:lnTo>
                        <a:pt x="27" y="67"/>
                      </a:lnTo>
                      <a:lnTo>
                        <a:pt x="12" y="188"/>
                      </a:lnTo>
                      <a:lnTo>
                        <a:pt x="0" y="190"/>
                      </a:lnTo>
                      <a:lnTo>
                        <a:pt x="1" y="108"/>
                      </a:lnTo>
                      <a:lnTo>
                        <a:pt x="11" y="9"/>
                      </a:lnTo>
                      <a:lnTo>
                        <a:pt x="11" y="9"/>
                      </a:lnTo>
                      <a:close/>
                    </a:path>
                  </a:pathLst>
                </a:custGeom>
                <a:solidFill>
                  <a:srgbClr val="B0C2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82" name="Freeform 239"/>
                <p:cNvSpPr>
                  <a:spLocks/>
                </p:cNvSpPr>
                <p:nvPr/>
              </p:nvSpPr>
              <p:spPr bwMode="auto">
                <a:xfrm>
                  <a:off x="3697288" y="5029200"/>
                  <a:ext cx="187325" cy="358775"/>
                </a:xfrm>
                <a:custGeom>
                  <a:avLst/>
                  <a:gdLst>
                    <a:gd name="T0" fmla="*/ 23 w 118"/>
                    <a:gd name="T1" fmla="*/ 6 h 226"/>
                    <a:gd name="T2" fmla="*/ 54 w 118"/>
                    <a:gd name="T3" fmla="*/ 0 h 226"/>
                    <a:gd name="T4" fmla="*/ 92 w 118"/>
                    <a:gd name="T5" fmla="*/ 2 h 226"/>
                    <a:gd name="T6" fmla="*/ 118 w 118"/>
                    <a:gd name="T7" fmla="*/ 9 h 226"/>
                    <a:gd name="T8" fmla="*/ 107 w 118"/>
                    <a:gd name="T9" fmla="*/ 130 h 226"/>
                    <a:gd name="T10" fmla="*/ 103 w 118"/>
                    <a:gd name="T11" fmla="*/ 223 h 226"/>
                    <a:gd name="T12" fmla="*/ 0 w 118"/>
                    <a:gd name="T13" fmla="*/ 226 h 226"/>
                    <a:gd name="T14" fmla="*/ 13 w 118"/>
                    <a:gd name="T15" fmla="*/ 135 h 226"/>
                    <a:gd name="T16" fmla="*/ 23 w 118"/>
                    <a:gd name="T17" fmla="*/ 6 h 226"/>
                    <a:gd name="T18" fmla="*/ 23 w 118"/>
                    <a:gd name="T19" fmla="*/ 6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" h="226">
                      <a:moveTo>
                        <a:pt x="23" y="6"/>
                      </a:moveTo>
                      <a:lnTo>
                        <a:pt x="54" y="0"/>
                      </a:lnTo>
                      <a:lnTo>
                        <a:pt x="92" y="2"/>
                      </a:lnTo>
                      <a:lnTo>
                        <a:pt x="118" y="9"/>
                      </a:lnTo>
                      <a:lnTo>
                        <a:pt x="107" y="130"/>
                      </a:lnTo>
                      <a:lnTo>
                        <a:pt x="103" y="223"/>
                      </a:lnTo>
                      <a:lnTo>
                        <a:pt x="0" y="226"/>
                      </a:lnTo>
                      <a:lnTo>
                        <a:pt x="13" y="135"/>
                      </a:lnTo>
                      <a:lnTo>
                        <a:pt x="23" y="6"/>
                      </a:lnTo>
                      <a:lnTo>
                        <a:pt x="23" y="6"/>
                      </a:lnTo>
                      <a:close/>
                    </a:path>
                  </a:pathLst>
                </a:custGeom>
                <a:solidFill>
                  <a:srgbClr val="C2D6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83" name="Freeform 240"/>
                <p:cNvSpPr>
                  <a:spLocks/>
                </p:cNvSpPr>
                <p:nvPr/>
              </p:nvSpPr>
              <p:spPr bwMode="auto">
                <a:xfrm>
                  <a:off x="3778250" y="5205413"/>
                  <a:ext cx="66675" cy="182562"/>
                </a:xfrm>
                <a:custGeom>
                  <a:avLst/>
                  <a:gdLst>
                    <a:gd name="T0" fmla="*/ 0 w 42"/>
                    <a:gd name="T1" fmla="*/ 113 h 115"/>
                    <a:gd name="T2" fmla="*/ 12 w 42"/>
                    <a:gd name="T3" fmla="*/ 92 h 115"/>
                    <a:gd name="T4" fmla="*/ 42 w 42"/>
                    <a:gd name="T5" fmla="*/ 0 h 115"/>
                    <a:gd name="T6" fmla="*/ 37 w 42"/>
                    <a:gd name="T7" fmla="*/ 80 h 115"/>
                    <a:gd name="T8" fmla="*/ 34 w 42"/>
                    <a:gd name="T9" fmla="*/ 115 h 115"/>
                    <a:gd name="T10" fmla="*/ 0 w 42"/>
                    <a:gd name="T11" fmla="*/ 113 h 115"/>
                    <a:gd name="T12" fmla="*/ 0 w 42"/>
                    <a:gd name="T13" fmla="*/ 113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115">
                      <a:moveTo>
                        <a:pt x="0" y="113"/>
                      </a:moveTo>
                      <a:lnTo>
                        <a:pt x="12" y="92"/>
                      </a:lnTo>
                      <a:lnTo>
                        <a:pt x="42" y="0"/>
                      </a:lnTo>
                      <a:lnTo>
                        <a:pt x="37" y="80"/>
                      </a:lnTo>
                      <a:lnTo>
                        <a:pt x="34" y="115"/>
                      </a:lnTo>
                      <a:lnTo>
                        <a:pt x="0" y="113"/>
                      </a:lnTo>
                      <a:lnTo>
                        <a:pt x="0" y="113"/>
                      </a:lnTo>
                      <a:close/>
                    </a:path>
                  </a:pathLst>
                </a:custGeom>
                <a:solidFill>
                  <a:srgbClr val="D4EB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84" name="Freeform 241"/>
                <p:cNvSpPr>
                  <a:spLocks/>
                </p:cNvSpPr>
                <p:nvPr/>
              </p:nvSpPr>
              <p:spPr bwMode="auto">
                <a:xfrm>
                  <a:off x="3798888" y="5335588"/>
                  <a:ext cx="23813" cy="34925"/>
                </a:xfrm>
                <a:custGeom>
                  <a:avLst/>
                  <a:gdLst>
                    <a:gd name="T0" fmla="*/ 9 w 15"/>
                    <a:gd name="T1" fmla="*/ 0 h 22"/>
                    <a:gd name="T2" fmla="*/ 0 w 15"/>
                    <a:gd name="T3" fmla="*/ 22 h 22"/>
                    <a:gd name="T4" fmla="*/ 13 w 15"/>
                    <a:gd name="T5" fmla="*/ 22 h 22"/>
                    <a:gd name="T6" fmla="*/ 15 w 15"/>
                    <a:gd name="T7" fmla="*/ 0 h 22"/>
                    <a:gd name="T8" fmla="*/ 9 w 15"/>
                    <a:gd name="T9" fmla="*/ 0 h 22"/>
                    <a:gd name="T10" fmla="*/ 9 w 15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22">
                      <a:moveTo>
                        <a:pt x="9" y="0"/>
                      </a:moveTo>
                      <a:lnTo>
                        <a:pt x="0" y="22"/>
                      </a:lnTo>
                      <a:lnTo>
                        <a:pt x="13" y="22"/>
                      </a:lnTo>
                      <a:lnTo>
                        <a:pt x="15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E6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85" name="Freeform 242"/>
                <p:cNvSpPr>
                  <a:spLocks/>
                </p:cNvSpPr>
                <p:nvPr/>
              </p:nvSpPr>
              <p:spPr bwMode="auto">
                <a:xfrm>
                  <a:off x="3160713" y="5038725"/>
                  <a:ext cx="334963" cy="355600"/>
                </a:xfrm>
                <a:custGeom>
                  <a:avLst/>
                  <a:gdLst>
                    <a:gd name="T0" fmla="*/ 0 w 211"/>
                    <a:gd name="T1" fmla="*/ 197 h 224"/>
                    <a:gd name="T2" fmla="*/ 54 w 211"/>
                    <a:gd name="T3" fmla="*/ 113 h 224"/>
                    <a:gd name="T4" fmla="*/ 128 w 211"/>
                    <a:gd name="T5" fmla="*/ 0 h 224"/>
                    <a:gd name="T6" fmla="*/ 157 w 211"/>
                    <a:gd name="T7" fmla="*/ 3 h 224"/>
                    <a:gd name="T8" fmla="*/ 198 w 211"/>
                    <a:gd name="T9" fmla="*/ 17 h 224"/>
                    <a:gd name="T10" fmla="*/ 211 w 211"/>
                    <a:gd name="T11" fmla="*/ 25 h 224"/>
                    <a:gd name="T12" fmla="*/ 158 w 211"/>
                    <a:gd name="T13" fmla="*/ 113 h 224"/>
                    <a:gd name="T14" fmla="*/ 90 w 211"/>
                    <a:gd name="T15" fmla="*/ 221 h 224"/>
                    <a:gd name="T16" fmla="*/ 75 w 211"/>
                    <a:gd name="T17" fmla="*/ 224 h 224"/>
                    <a:gd name="T18" fmla="*/ 47 w 211"/>
                    <a:gd name="T19" fmla="*/ 209 h 224"/>
                    <a:gd name="T20" fmla="*/ 0 w 211"/>
                    <a:gd name="T21" fmla="*/ 197 h 224"/>
                    <a:gd name="T22" fmla="*/ 0 w 211"/>
                    <a:gd name="T23" fmla="*/ 197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1" h="224">
                      <a:moveTo>
                        <a:pt x="0" y="197"/>
                      </a:moveTo>
                      <a:lnTo>
                        <a:pt x="54" y="113"/>
                      </a:lnTo>
                      <a:lnTo>
                        <a:pt x="128" y="0"/>
                      </a:lnTo>
                      <a:lnTo>
                        <a:pt x="157" y="3"/>
                      </a:lnTo>
                      <a:lnTo>
                        <a:pt x="198" y="17"/>
                      </a:lnTo>
                      <a:lnTo>
                        <a:pt x="211" y="25"/>
                      </a:lnTo>
                      <a:lnTo>
                        <a:pt x="158" y="113"/>
                      </a:lnTo>
                      <a:lnTo>
                        <a:pt x="90" y="221"/>
                      </a:lnTo>
                      <a:lnTo>
                        <a:pt x="75" y="224"/>
                      </a:lnTo>
                      <a:lnTo>
                        <a:pt x="47" y="209"/>
                      </a:lnTo>
                      <a:lnTo>
                        <a:pt x="0" y="197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solidFill>
                  <a:srgbClr val="C2D6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86" name="Freeform 243"/>
                <p:cNvSpPr>
                  <a:spLocks/>
                </p:cNvSpPr>
                <p:nvPr/>
              </p:nvSpPr>
              <p:spPr bwMode="auto">
                <a:xfrm>
                  <a:off x="3511550" y="5018088"/>
                  <a:ext cx="160338" cy="373062"/>
                </a:xfrm>
                <a:custGeom>
                  <a:avLst/>
                  <a:gdLst>
                    <a:gd name="T0" fmla="*/ 9 w 101"/>
                    <a:gd name="T1" fmla="*/ 4 h 235"/>
                    <a:gd name="T2" fmla="*/ 42 w 101"/>
                    <a:gd name="T3" fmla="*/ 0 h 235"/>
                    <a:gd name="T4" fmla="*/ 83 w 101"/>
                    <a:gd name="T5" fmla="*/ 2 h 235"/>
                    <a:gd name="T6" fmla="*/ 101 w 101"/>
                    <a:gd name="T7" fmla="*/ 7 h 235"/>
                    <a:gd name="T8" fmla="*/ 93 w 101"/>
                    <a:gd name="T9" fmla="*/ 101 h 235"/>
                    <a:gd name="T10" fmla="*/ 90 w 101"/>
                    <a:gd name="T11" fmla="*/ 233 h 235"/>
                    <a:gd name="T12" fmla="*/ 0 w 101"/>
                    <a:gd name="T13" fmla="*/ 235 h 235"/>
                    <a:gd name="T14" fmla="*/ 6 w 101"/>
                    <a:gd name="T15" fmla="*/ 149 h 235"/>
                    <a:gd name="T16" fmla="*/ 9 w 101"/>
                    <a:gd name="T17" fmla="*/ 4 h 235"/>
                    <a:gd name="T18" fmla="*/ 9 w 101"/>
                    <a:gd name="T19" fmla="*/ 4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235">
                      <a:moveTo>
                        <a:pt x="9" y="4"/>
                      </a:moveTo>
                      <a:lnTo>
                        <a:pt x="42" y="0"/>
                      </a:lnTo>
                      <a:lnTo>
                        <a:pt x="83" y="2"/>
                      </a:lnTo>
                      <a:lnTo>
                        <a:pt x="101" y="7"/>
                      </a:lnTo>
                      <a:lnTo>
                        <a:pt x="93" y="101"/>
                      </a:lnTo>
                      <a:lnTo>
                        <a:pt x="90" y="233"/>
                      </a:lnTo>
                      <a:lnTo>
                        <a:pt x="0" y="235"/>
                      </a:lnTo>
                      <a:lnTo>
                        <a:pt x="6" y="149"/>
                      </a:lnTo>
                      <a:lnTo>
                        <a:pt x="9" y="4"/>
                      </a:lnTo>
                      <a:lnTo>
                        <a:pt x="9" y="4"/>
                      </a:lnTo>
                      <a:close/>
                    </a:path>
                  </a:pathLst>
                </a:custGeom>
                <a:solidFill>
                  <a:srgbClr val="C2D6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87" name="Freeform 244"/>
                <p:cNvSpPr>
                  <a:spLocks/>
                </p:cNvSpPr>
                <p:nvPr/>
              </p:nvSpPr>
              <p:spPr bwMode="auto">
                <a:xfrm>
                  <a:off x="3722688" y="5045075"/>
                  <a:ext cx="131763" cy="344487"/>
                </a:xfrm>
                <a:custGeom>
                  <a:avLst/>
                  <a:gdLst>
                    <a:gd name="T0" fmla="*/ 0 w 83"/>
                    <a:gd name="T1" fmla="*/ 215 h 217"/>
                    <a:gd name="T2" fmla="*/ 7 w 83"/>
                    <a:gd name="T3" fmla="*/ 143 h 217"/>
                    <a:gd name="T4" fmla="*/ 26 w 83"/>
                    <a:gd name="T5" fmla="*/ 2 h 217"/>
                    <a:gd name="T6" fmla="*/ 47 w 83"/>
                    <a:gd name="T7" fmla="*/ 0 h 217"/>
                    <a:gd name="T8" fmla="*/ 66 w 83"/>
                    <a:gd name="T9" fmla="*/ 2 h 217"/>
                    <a:gd name="T10" fmla="*/ 83 w 83"/>
                    <a:gd name="T11" fmla="*/ 6 h 217"/>
                    <a:gd name="T12" fmla="*/ 81 w 83"/>
                    <a:gd name="T13" fmla="*/ 43 h 217"/>
                    <a:gd name="T14" fmla="*/ 74 w 83"/>
                    <a:gd name="T15" fmla="*/ 80 h 217"/>
                    <a:gd name="T16" fmla="*/ 45 w 83"/>
                    <a:gd name="T17" fmla="*/ 171 h 217"/>
                    <a:gd name="T18" fmla="*/ 20 w 83"/>
                    <a:gd name="T19" fmla="*/ 217 h 217"/>
                    <a:gd name="T20" fmla="*/ 0 w 83"/>
                    <a:gd name="T21" fmla="*/ 215 h 217"/>
                    <a:gd name="T22" fmla="*/ 0 w 83"/>
                    <a:gd name="T23" fmla="*/ 215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3" h="217">
                      <a:moveTo>
                        <a:pt x="0" y="215"/>
                      </a:moveTo>
                      <a:lnTo>
                        <a:pt x="7" y="143"/>
                      </a:lnTo>
                      <a:lnTo>
                        <a:pt x="26" y="2"/>
                      </a:lnTo>
                      <a:lnTo>
                        <a:pt x="47" y="0"/>
                      </a:lnTo>
                      <a:lnTo>
                        <a:pt x="66" y="2"/>
                      </a:lnTo>
                      <a:lnTo>
                        <a:pt x="83" y="6"/>
                      </a:lnTo>
                      <a:lnTo>
                        <a:pt x="81" y="43"/>
                      </a:lnTo>
                      <a:lnTo>
                        <a:pt x="74" y="80"/>
                      </a:lnTo>
                      <a:lnTo>
                        <a:pt x="45" y="171"/>
                      </a:lnTo>
                      <a:lnTo>
                        <a:pt x="20" y="217"/>
                      </a:lnTo>
                      <a:lnTo>
                        <a:pt x="0" y="215"/>
                      </a:lnTo>
                      <a:lnTo>
                        <a:pt x="0" y="215"/>
                      </a:lnTo>
                      <a:close/>
                    </a:path>
                  </a:pathLst>
                </a:custGeom>
                <a:solidFill>
                  <a:srgbClr val="B0C2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21" name="Freeform 245"/>
                <p:cNvSpPr>
                  <a:spLocks/>
                </p:cNvSpPr>
                <p:nvPr/>
              </p:nvSpPr>
              <p:spPr bwMode="auto">
                <a:xfrm>
                  <a:off x="3538538" y="5037138"/>
                  <a:ext cx="106363" cy="352425"/>
                </a:xfrm>
                <a:custGeom>
                  <a:avLst/>
                  <a:gdLst>
                    <a:gd name="T0" fmla="*/ 12 w 67"/>
                    <a:gd name="T1" fmla="*/ 1 h 222"/>
                    <a:gd name="T2" fmla="*/ 7 w 67"/>
                    <a:gd name="T3" fmla="*/ 49 h 222"/>
                    <a:gd name="T4" fmla="*/ 2 w 67"/>
                    <a:gd name="T5" fmla="*/ 124 h 222"/>
                    <a:gd name="T6" fmla="*/ 0 w 67"/>
                    <a:gd name="T7" fmla="*/ 222 h 222"/>
                    <a:gd name="T8" fmla="*/ 19 w 67"/>
                    <a:gd name="T9" fmla="*/ 222 h 222"/>
                    <a:gd name="T10" fmla="*/ 30 w 67"/>
                    <a:gd name="T11" fmla="*/ 153 h 222"/>
                    <a:gd name="T12" fmla="*/ 47 w 67"/>
                    <a:gd name="T13" fmla="*/ 89 h 222"/>
                    <a:gd name="T14" fmla="*/ 66 w 67"/>
                    <a:gd name="T15" fmla="*/ 47 h 222"/>
                    <a:gd name="T16" fmla="*/ 67 w 67"/>
                    <a:gd name="T17" fmla="*/ 2 h 222"/>
                    <a:gd name="T18" fmla="*/ 43 w 67"/>
                    <a:gd name="T19" fmla="*/ 0 h 222"/>
                    <a:gd name="T20" fmla="*/ 23 w 67"/>
                    <a:gd name="T21" fmla="*/ 0 h 222"/>
                    <a:gd name="T22" fmla="*/ 12 w 67"/>
                    <a:gd name="T23" fmla="*/ 1 h 222"/>
                    <a:gd name="T24" fmla="*/ 12 w 67"/>
                    <a:gd name="T25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" h="222">
                      <a:moveTo>
                        <a:pt x="12" y="1"/>
                      </a:moveTo>
                      <a:lnTo>
                        <a:pt x="7" y="49"/>
                      </a:lnTo>
                      <a:lnTo>
                        <a:pt x="2" y="124"/>
                      </a:lnTo>
                      <a:lnTo>
                        <a:pt x="0" y="222"/>
                      </a:lnTo>
                      <a:lnTo>
                        <a:pt x="19" y="222"/>
                      </a:lnTo>
                      <a:lnTo>
                        <a:pt x="30" y="153"/>
                      </a:lnTo>
                      <a:lnTo>
                        <a:pt x="47" y="89"/>
                      </a:lnTo>
                      <a:lnTo>
                        <a:pt x="66" y="47"/>
                      </a:lnTo>
                      <a:lnTo>
                        <a:pt x="67" y="2"/>
                      </a:lnTo>
                      <a:lnTo>
                        <a:pt x="43" y="0"/>
                      </a:lnTo>
                      <a:lnTo>
                        <a:pt x="23" y="0"/>
                      </a:lnTo>
                      <a:lnTo>
                        <a:pt x="12" y="1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B0C2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22" name="Freeform 246"/>
                <p:cNvSpPr>
                  <a:spLocks/>
                </p:cNvSpPr>
                <p:nvPr/>
              </p:nvSpPr>
              <p:spPr bwMode="auto">
                <a:xfrm>
                  <a:off x="3192463" y="5060950"/>
                  <a:ext cx="273050" cy="287337"/>
                </a:xfrm>
                <a:custGeom>
                  <a:avLst/>
                  <a:gdLst>
                    <a:gd name="T0" fmla="*/ 117 w 172"/>
                    <a:gd name="T1" fmla="*/ 0 h 181"/>
                    <a:gd name="T2" fmla="*/ 77 w 172"/>
                    <a:gd name="T3" fmla="*/ 61 h 181"/>
                    <a:gd name="T4" fmla="*/ 0 w 172"/>
                    <a:gd name="T5" fmla="*/ 176 h 181"/>
                    <a:gd name="T6" fmla="*/ 19 w 172"/>
                    <a:gd name="T7" fmla="*/ 181 h 181"/>
                    <a:gd name="T8" fmla="*/ 113 w 172"/>
                    <a:gd name="T9" fmla="*/ 82 h 181"/>
                    <a:gd name="T10" fmla="*/ 152 w 172"/>
                    <a:gd name="T11" fmla="*/ 51 h 181"/>
                    <a:gd name="T12" fmla="*/ 172 w 172"/>
                    <a:gd name="T13" fmla="*/ 15 h 181"/>
                    <a:gd name="T14" fmla="*/ 148 w 172"/>
                    <a:gd name="T15" fmla="*/ 6 h 181"/>
                    <a:gd name="T16" fmla="*/ 117 w 172"/>
                    <a:gd name="T17" fmla="*/ 0 h 181"/>
                    <a:gd name="T18" fmla="*/ 117 w 172"/>
                    <a:gd name="T19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2" h="181">
                      <a:moveTo>
                        <a:pt x="117" y="0"/>
                      </a:moveTo>
                      <a:lnTo>
                        <a:pt x="77" y="61"/>
                      </a:lnTo>
                      <a:lnTo>
                        <a:pt x="0" y="176"/>
                      </a:lnTo>
                      <a:lnTo>
                        <a:pt x="19" y="181"/>
                      </a:lnTo>
                      <a:lnTo>
                        <a:pt x="113" y="82"/>
                      </a:lnTo>
                      <a:lnTo>
                        <a:pt x="152" y="51"/>
                      </a:lnTo>
                      <a:lnTo>
                        <a:pt x="172" y="15"/>
                      </a:lnTo>
                      <a:lnTo>
                        <a:pt x="148" y="6"/>
                      </a:lnTo>
                      <a:lnTo>
                        <a:pt x="117" y="0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B0C2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23" name="Freeform 247"/>
                <p:cNvSpPr>
                  <a:spLocks/>
                </p:cNvSpPr>
                <p:nvPr/>
              </p:nvSpPr>
              <p:spPr bwMode="auto">
                <a:xfrm>
                  <a:off x="3306763" y="5072063"/>
                  <a:ext cx="139700" cy="128587"/>
                </a:xfrm>
                <a:custGeom>
                  <a:avLst/>
                  <a:gdLst>
                    <a:gd name="T0" fmla="*/ 50 w 88"/>
                    <a:gd name="T1" fmla="*/ 0 h 81"/>
                    <a:gd name="T2" fmla="*/ 38 w 88"/>
                    <a:gd name="T3" fmla="*/ 21 h 81"/>
                    <a:gd name="T4" fmla="*/ 0 w 88"/>
                    <a:gd name="T5" fmla="*/ 78 h 81"/>
                    <a:gd name="T6" fmla="*/ 12 w 88"/>
                    <a:gd name="T7" fmla="*/ 81 h 81"/>
                    <a:gd name="T8" fmla="*/ 38 w 88"/>
                    <a:gd name="T9" fmla="*/ 60 h 81"/>
                    <a:gd name="T10" fmla="*/ 88 w 88"/>
                    <a:gd name="T11" fmla="*/ 11 h 81"/>
                    <a:gd name="T12" fmla="*/ 70 w 88"/>
                    <a:gd name="T13" fmla="*/ 4 h 81"/>
                    <a:gd name="T14" fmla="*/ 56 w 88"/>
                    <a:gd name="T15" fmla="*/ 1 h 81"/>
                    <a:gd name="T16" fmla="*/ 50 w 88"/>
                    <a:gd name="T17" fmla="*/ 0 h 81"/>
                    <a:gd name="T18" fmla="*/ 50 w 88"/>
                    <a:gd name="T19" fmla="*/ 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1">
                      <a:moveTo>
                        <a:pt x="50" y="0"/>
                      </a:moveTo>
                      <a:lnTo>
                        <a:pt x="38" y="21"/>
                      </a:lnTo>
                      <a:lnTo>
                        <a:pt x="0" y="78"/>
                      </a:lnTo>
                      <a:lnTo>
                        <a:pt x="12" y="81"/>
                      </a:lnTo>
                      <a:lnTo>
                        <a:pt x="38" y="60"/>
                      </a:lnTo>
                      <a:lnTo>
                        <a:pt x="88" y="11"/>
                      </a:lnTo>
                      <a:lnTo>
                        <a:pt x="70" y="4"/>
                      </a:lnTo>
                      <a:lnTo>
                        <a:pt x="56" y="1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96A3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24" name="Freeform 248"/>
                <p:cNvSpPr>
                  <a:spLocks/>
                </p:cNvSpPr>
                <p:nvPr/>
              </p:nvSpPr>
              <p:spPr bwMode="auto">
                <a:xfrm>
                  <a:off x="3562350" y="5045075"/>
                  <a:ext cx="69850" cy="146050"/>
                </a:xfrm>
                <a:custGeom>
                  <a:avLst/>
                  <a:gdLst>
                    <a:gd name="T0" fmla="*/ 6 w 44"/>
                    <a:gd name="T1" fmla="*/ 0 h 92"/>
                    <a:gd name="T2" fmla="*/ 3 w 44"/>
                    <a:gd name="T3" fmla="*/ 32 h 92"/>
                    <a:gd name="T4" fmla="*/ 0 w 44"/>
                    <a:gd name="T5" fmla="*/ 92 h 92"/>
                    <a:gd name="T6" fmla="*/ 16 w 44"/>
                    <a:gd name="T7" fmla="*/ 88 h 92"/>
                    <a:gd name="T8" fmla="*/ 24 w 44"/>
                    <a:gd name="T9" fmla="*/ 54 h 92"/>
                    <a:gd name="T10" fmla="*/ 44 w 44"/>
                    <a:gd name="T11" fmla="*/ 5 h 92"/>
                    <a:gd name="T12" fmla="*/ 27 w 44"/>
                    <a:gd name="T13" fmla="*/ 1 h 92"/>
                    <a:gd name="T14" fmla="*/ 11 w 44"/>
                    <a:gd name="T15" fmla="*/ 0 h 92"/>
                    <a:gd name="T16" fmla="*/ 6 w 44"/>
                    <a:gd name="T17" fmla="*/ 0 h 92"/>
                    <a:gd name="T18" fmla="*/ 6 w 44"/>
                    <a:gd name="T1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92">
                      <a:moveTo>
                        <a:pt x="6" y="0"/>
                      </a:moveTo>
                      <a:lnTo>
                        <a:pt x="3" y="32"/>
                      </a:lnTo>
                      <a:lnTo>
                        <a:pt x="0" y="92"/>
                      </a:lnTo>
                      <a:lnTo>
                        <a:pt x="16" y="88"/>
                      </a:lnTo>
                      <a:lnTo>
                        <a:pt x="24" y="54"/>
                      </a:lnTo>
                      <a:lnTo>
                        <a:pt x="44" y="5"/>
                      </a:lnTo>
                      <a:lnTo>
                        <a:pt x="27" y="1"/>
                      </a:lnTo>
                      <a:lnTo>
                        <a:pt x="11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96A3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25" name="Freeform 249"/>
                <p:cNvSpPr>
                  <a:spLocks/>
                </p:cNvSpPr>
                <p:nvPr/>
              </p:nvSpPr>
              <p:spPr bwMode="auto">
                <a:xfrm>
                  <a:off x="3736975" y="5054600"/>
                  <a:ext cx="104775" cy="320675"/>
                </a:xfrm>
                <a:custGeom>
                  <a:avLst/>
                  <a:gdLst>
                    <a:gd name="T0" fmla="*/ 26 w 66"/>
                    <a:gd name="T1" fmla="*/ 0 h 202"/>
                    <a:gd name="T2" fmla="*/ 22 w 66"/>
                    <a:gd name="T3" fmla="*/ 25 h 202"/>
                    <a:gd name="T4" fmla="*/ 12 w 66"/>
                    <a:gd name="T5" fmla="*/ 93 h 202"/>
                    <a:gd name="T6" fmla="*/ 0 w 66"/>
                    <a:gd name="T7" fmla="*/ 202 h 202"/>
                    <a:gd name="T8" fmla="*/ 15 w 66"/>
                    <a:gd name="T9" fmla="*/ 173 h 202"/>
                    <a:gd name="T10" fmla="*/ 46 w 66"/>
                    <a:gd name="T11" fmla="*/ 79 h 202"/>
                    <a:gd name="T12" fmla="*/ 66 w 66"/>
                    <a:gd name="T13" fmla="*/ 8 h 202"/>
                    <a:gd name="T14" fmla="*/ 66 w 66"/>
                    <a:gd name="T15" fmla="*/ 4 h 202"/>
                    <a:gd name="T16" fmla="*/ 53 w 66"/>
                    <a:gd name="T17" fmla="*/ 1 h 202"/>
                    <a:gd name="T18" fmla="*/ 38 w 66"/>
                    <a:gd name="T19" fmla="*/ 1 h 202"/>
                    <a:gd name="T20" fmla="*/ 26 w 66"/>
                    <a:gd name="T21" fmla="*/ 0 h 202"/>
                    <a:gd name="T22" fmla="*/ 26 w 66"/>
                    <a:gd name="T23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6" h="202">
                      <a:moveTo>
                        <a:pt x="26" y="0"/>
                      </a:moveTo>
                      <a:lnTo>
                        <a:pt x="22" y="25"/>
                      </a:lnTo>
                      <a:lnTo>
                        <a:pt x="12" y="93"/>
                      </a:lnTo>
                      <a:lnTo>
                        <a:pt x="0" y="202"/>
                      </a:lnTo>
                      <a:lnTo>
                        <a:pt x="15" y="173"/>
                      </a:lnTo>
                      <a:lnTo>
                        <a:pt x="46" y="79"/>
                      </a:lnTo>
                      <a:lnTo>
                        <a:pt x="66" y="8"/>
                      </a:lnTo>
                      <a:lnTo>
                        <a:pt x="66" y="4"/>
                      </a:lnTo>
                      <a:lnTo>
                        <a:pt x="53" y="1"/>
                      </a:lnTo>
                      <a:lnTo>
                        <a:pt x="38" y="1"/>
                      </a:lnTo>
                      <a:lnTo>
                        <a:pt x="26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rgbClr val="96A3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26" name="Freeform 250"/>
                <p:cNvSpPr>
                  <a:spLocks/>
                </p:cNvSpPr>
                <p:nvPr/>
              </p:nvSpPr>
              <p:spPr bwMode="auto">
                <a:xfrm>
                  <a:off x="3595688" y="5313363"/>
                  <a:ext cx="17463" cy="63500"/>
                </a:xfrm>
                <a:custGeom>
                  <a:avLst/>
                  <a:gdLst>
                    <a:gd name="T0" fmla="*/ 0 w 11"/>
                    <a:gd name="T1" fmla="*/ 39 h 40"/>
                    <a:gd name="T2" fmla="*/ 11 w 11"/>
                    <a:gd name="T3" fmla="*/ 0 h 40"/>
                    <a:gd name="T4" fmla="*/ 8 w 11"/>
                    <a:gd name="T5" fmla="*/ 40 h 40"/>
                    <a:gd name="T6" fmla="*/ 0 w 11"/>
                    <a:gd name="T7" fmla="*/ 39 h 40"/>
                    <a:gd name="T8" fmla="*/ 0 w 11"/>
                    <a:gd name="T9" fmla="*/ 39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0">
                      <a:moveTo>
                        <a:pt x="0" y="39"/>
                      </a:moveTo>
                      <a:lnTo>
                        <a:pt x="11" y="0"/>
                      </a:lnTo>
                      <a:lnTo>
                        <a:pt x="8" y="40"/>
                      </a:lnTo>
                      <a:lnTo>
                        <a:pt x="0" y="3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E6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27" name="Freeform 251"/>
                <p:cNvSpPr>
                  <a:spLocks/>
                </p:cNvSpPr>
                <p:nvPr/>
              </p:nvSpPr>
              <p:spPr bwMode="auto">
                <a:xfrm>
                  <a:off x="3238500" y="5162550"/>
                  <a:ext cx="185738" cy="207962"/>
                </a:xfrm>
                <a:custGeom>
                  <a:avLst/>
                  <a:gdLst>
                    <a:gd name="T0" fmla="*/ 0 w 117"/>
                    <a:gd name="T1" fmla="*/ 119 h 131"/>
                    <a:gd name="T2" fmla="*/ 14 w 117"/>
                    <a:gd name="T3" fmla="*/ 124 h 131"/>
                    <a:gd name="T4" fmla="*/ 31 w 117"/>
                    <a:gd name="T5" fmla="*/ 131 h 131"/>
                    <a:gd name="T6" fmla="*/ 64 w 117"/>
                    <a:gd name="T7" fmla="*/ 81 h 131"/>
                    <a:gd name="T8" fmla="*/ 117 w 117"/>
                    <a:gd name="T9" fmla="*/ 0 h 131"/>
                    <a:gd name="T10" fmla="*/ 64 w 117"/>
                    <a:gd name="T11" fmla="*/ 48 h 131"/>
                    <a:gd name="T12" fmla="*/ 0 w 117"/>
                    <a:gd name="T13" fmla="*/ 119 h 131"/>
                    <a:gd name="T14" fmla="*/ 0 w 117"/>
                    <a:gd name="T15" fmla="*/ 119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31">
                      <a:moveTo>
                        <a:pt x="0" y="119"/>
                      </a:moveTo>
                      <a:lnTo>
                        <a:pt x="14" y="124"/>
                      </a:lnTo>
                      <a:lnTo>
                        <a:pt x="31" y="131"/>
                      </a:lnTo>
                      <a:lnTo>
                        <a:pt x="64" y="81"/>
                      </a:lnTo>
                      <a:lnTo>
                        <a:pt x="117" y="0"/>
                      </a:lnTo>
                      <a:lnTo>
                        <a:pt x="64" y="48"/>
                      </a:lnTo>
                      <a:lnTo>
                        <a:pt x="0" y="119"/>
                      </a:lnTo>
                      <a:lnTo>
                        <a:pt x="0" y="119"/>
                      </a:lnTo>
                      <a:close/>
                    </a:path>
                  </a:pathLst>
                </a:custGeom>
                <a:solidFill>
                  <a:srgbClr val="D4EB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28" name="Freeform 252"/>
                <p:cNvSpPr>
                  <a:spLocks/>
                </p:cNvSpPr>
                <p:nvPr/>
              </p:nvSpPr>
              <p:spPr bwMode="auto">
                <a:xfrm>
                  <a:off x="3586163" y="5164138"/>
                  <a:ext cx="50800" cy="223837"/>
                </a:xfrm>
                <a:custGeom>
                  <a:avLst/>
                  <a:gdLst>
                    <a:gd name="T0" fmla="*/ 0 w 32"/>
                    <a:gd name="T1" fmla="*/ 141 h 141"/>
                    <a:gd name="T2" fmla="*/ 3 w 32"/>
                    <a:gd name="T3" fmla="*/ 116 h 141"/>
                    <a:gd name="T4" fmla="*/ 32 w 32"/>
                    <a:gd name="T5" fmla="*/ 0 h 141"/>
                    <a:gd name="T6" fmla="*/ 31 w 32"/>
                    <a:gd name="T7" fmla="*/ 51 h 141"/>
                    <a:gd name="T8" fmla="*/ 20 w 32"/>
                    <a:gd name="T9" fmla="*/ 141 h 141"/>
                    <a:gd name="T10" fmla="*/ 0 w 32"/>
                    <a:gd name="T11" fmla="*/ 141 h 141"/>
                    <a:gd name="T12" fmla="*/ 0 w 32"/>
                    <a:gd name="T13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141">
                      <a:moveTo>
                        <a:pt x="0" y="141"/>
                      </a:moveTo>
                      <a:lnTo>
                        <a:pt x="3" y="116"/>
                      </a:lnTo>
                      <a:lnTo>
                        <a:pt x="32" y="0"/>
                      </a:lnTo>
                      <a:lnTo>
                        <a:pt x="31" y="51"/>
                      </a:lnTo>
                      <a:lnTo>
                        <a:pt x="20" y="141"/>
                      </a:lnTo>
                      <a:lnTo>
                        <a:pt x="0" y="141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D4EB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31" name="Freeform 255"/>
                <p:cNvSpPr>
                  <a:spLocks/>
                </p:cNvSpPr>
                <p:nvPr/>
              </p:nvSpPr>
              <p:spPr bwMode="auto">
                <a:xfrm>
                  <a:off x="3300413" y="5253038"/>
                  <a:ext cx="88900" cy="141287"/>
                </a:xfrm>
                <a:custGeom>
                  <a:avLst/>
                  <a:gdLst>
                    <a:gd name="T0" fmla="*/ 0 w 56"/>
                    <a:gd name="T1" fmla="*/ 89 h 89"/>
                    <a:gd name="T2" fmla="*/ 54 w 56"/>
                    <a:gd name="T3" fmla="*/ 0 h 89"/>
                    <a:gd name="T4" fmla="*/ 56 w 56"/>
                    <a:gd name="T5" fmla="*/ 89 h 89"/>
                    <a:gd name="T6" fmla="*/ 0 w 56"/>
                    <a:gd name="T7" fmla="*/ 89 h 89"/>
                    <a:gd name="T8" fmla="*/ 0 w 56"/>
                    <a:gd name="T9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89">
                      <a:moveTo>
                        <a:pt x="0" y="89"/>
                      </a:moveTo>
                      <a:lnTo>
                        <a:pt x="54" y="0"/>
                      </a:lnTo>
                      <a:lnTo>
                        <a:pt x="56" y="89"/>
                      </a:lnTo>
                      <a:lnTo>
                        <a:pt x="0" y="89"/>
                      </a:lnTo>
                      <a:lnTo>
                        <a:pt x="0" y="89"/>
                      </a:lnTo>
                      <a:close/>
                    </a:path>
                  </a:pathLst>
                </a:custGeom>
                <a:solidFill>
                  <a:srgbClr val="A86E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198" name="Freeform 282"/>
                <p:cNvSpPr>
                  <a:spLocks/>
                </p:cNvSpPr>
                <p:nvPr/>
              </p:nvSpPr>
              <p:spPr bwMode="auto">
                <a:xfrm>
                  <a:off x="3008313" y="5035550"/>
                  <a:ext cx="352425" cy="341312"/>
                </a:xfrm>
                <a:custGeom>
                  <a:avLst/>
                  <a:gdLst>
                    <a:gd name="T0" fmla="*/ 0 w 222"/>
                    <a:gd name="T1" fmla="*/ 213 h 215"/>
                    <a:gd name="T2" fmla="*/ 47 w 222"/>
                    <a:gd name="T3" fmla="*/ 132 h 215"/>
                    <a:gd name="T4" fmla="*/ 107 w 222"/>
                    <a:gd name="T5" fmla="*/ 37 h 215"/>
                    <a:gd name="T6" fmla="*/ 222 w 222"/>
                    <a:gd name="T7" fmla="*/ 0 h 215"/>
                    <a:gd name="T8" fmla="*/ 173 w 222"/>
                    <a:gd name="T9" fmla="*/ 80 h 215"/>
                    <a:gd name="T10" fmla="*/ 96 w 222"/>
                    <a:gd name="T11" fmla="*/ 199 h 215"/>
                    <a:gd name="T12" fmla="*/ 14 w 222"/>
                    <a:gd name="T13" fmla="*/ 215 h 215"/>
                    <a:gd name="T14" fmla="*/ 0 w 222"/>
                    <a:gd name="T15" fmla="*/ 213 h 215"/>
                    <a:gd name="T16" fmla="*/ 0 w 222"/>
                    <a:gd name="T17" fmla="*/ 213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2" h="215">
                      <a:moveTo>
                        <a:pt x="0" y="213"/>
                      </a:moveTo>
                      <a:lnTo>
                        <a:pt x="47" y="132"/>
                      </a:lnTo>
                      <a:lnTo>
                        <a:pt x="107" y="37"/>
                      </a:lnTo>
                      <a:lnTo>
                        <a:pt x="222" y="0"/>
                      </a:lnTo>
                      <a:lnTo>
                        <a:pt x="173" y="80"/>
                      </a:lnTo>
                      <a:lnTo>
                        <a:pt x="96" y="199"/>
                      </a:lnTo>
                      <a:lnTo>
                        <a:pt x="14" y="215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solidFill>
                  <a:srgbClr val="C2D6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199" name="Freeform 283"/>
                <p:cNvSpPr>
                  <a:spLocks/>
                </p:cNvSpPr>
                <p:nvPr/>
              </p:nvSpPr>
              <p:spPr bwMode="auto">
                <a:xfrm>
                  <a:off x="3027363" y="5351463"/>
                  <a:ext cx="254000" cy="49212"/>
                </a:xfrm>
                <a:custGeom>
                  <a:avLst/>
                  <a:gdLst>
                    <a:gd name="T0" fmla="*/ 0 w 160"/>
                    <a:gd name="T1" fmla="*/ 16 h 31"/>
                    <a:gd name="T2" fmla="*/ 87 w 160"/>
                    <a:gd name="T3" fmla="*/ 0 h 31"/>
                    <a:gd name="T4" fmla="*/ 129 w 160"/>
                    <a:gd name="T5" fmla="*/ 12 h 31"/>
                    <a:gd name="T6" fmla="*/ 160 w 160"/>
                    <a:gd name="T7" fmla="*/ 27 h 31"/>
                    <a:gd name="T8" fmla="*/ 116 w 160"/>
                    <a:gd name="T9" fmla="*/ 31 h 31"/>
                    <a:gd name="T10" fmla="*/ 25 w 160"/>
                    <a:gd name="T11" fmla="*/ 30 h 31"/>
                    <a:gd name="T12" fmla="*/ 0 w 160"/>
                    <a:gd name="T13" fmla="*/ 16 h 31"/>
                    <a:gd name="T14" fmla="*/ 0 w 160"/>
                    <a:gd name="T15" fmla="*/ 1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0" h="31">
                      <a:moveTo>
                        <a:pt x="0" y="16"/>
                      </a:moveTo>
                      <a:lnTo>
                        <a:pt x="87" y="0"/>
                      </a:lnTo>
                      <a:lnTo>
                        <a:pt x="129" y="12"/>
                      </a:lnTo>
                      <a:lnTo>
                        <a:pt x="160" y="27"/>
                      </a:lnTo>
                      <a:lnTo>
                        <a:pt x="116" y="31"/>
                      </a:lnTo>
                      <a:lnTo>
                        <a:pt x="25" y="30"/>
                      </a:lnTo>
                      <a:lnTo>
                        <a:pt x="0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999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0" name="Freeform 284"/>
                <p:cNvSpPr>
                  <a:spLocks/>
                </p:cNvSpPr>
                <p:nvPr/>
              </p:nvSpPr>
              <p:spPr bwMode="auto">
                <a:xfrm>
                  <a:off x="3003550" y="5345113"/>
                  <a:ext cx="295275" cy="55562"/>
                </a:xfrm>
                <a:custGeom>
                  <a:avLst/>
                  <a:gdLst>
                    <a:gd name="T0" fmla="*/ 38 w 186"/>
                    <a:gd name="T1" fmla="*/ 34 h 35"/>
                    <a:gd name="T2" fmla="*/ 29 w 186"/>
                    <a:gd name="T3" fmla="*/ 21 h 35"/>
                    <a:gd name="T4" fmla="*/ 103 w 186"/>
                    <a:gd name="T5" fmla="*/ 9 h 35"/>
                    <a:gd name="T6" fmla="*/ 105 w 186"/>
                    <a:gd name="T7" fmla="*/ 9 h 35"/>
                    <a:gd name="T8" fmla="*/ 110 w 186"/>
                    <a:gd name="T9" fmla="*/ 10 h 35"/>
                    <a:gd name="T10" fmla="*/ 115 w 186"/>
                    <a:gd name="T11" fmla="*/ 11 h 35"/>
                    <a:gd name="T12" fmla="*/ 123 w 186"/>
                    <a:gd name="T13" fmla="*/ 14 h 35"/>
                    <a:gd name="T14" fmla="*/ 130 w 186"/>
                    <a:gd name="T15" fmla="*/ 16 h 35"/>
                    <a:gd name="T16" fmla="*/ 135 w 186"/>
                    <a:gd name="T17" fmla="*/ 18 h 35"/>
                    <a:gd name="T18" fmla="*/ 141 w 186"/>
                    <a:gd name="T19" fmla="*/ 20 h 35"/>
                    <a:gd name="T20" fmla="*/ 146 w 186"/>
                    <a:gd name="T21" fmla="*/ 22 h 35"/>
                    <a:gd name="T22" fmla="*/ 151 w 186"/>
                    <a:gd name="T23" fmla="*/ 25 h 35"/>
                    <a:gd name="T24" fmla="*/ 159 w 186"/>
                    <a:gd name="T25" fmla="*/ 28 h 35"/>
                    <a:gd name="T26" fmla="*/ 165 w 186"/>
                    <a:gd name="T27" fmla="*/ 30 h 35"/>
                    <a:gd name="T28" fmla="*/ 170 w 186"/>
                    <a:gd name="T29" fmla="*/ 33 h 35"/>
                    <a:gd name="T30" fmla="*/ 174 w 186"/>
                    <a:gd name="T31" fmla="*/ 35 h 35"/>
                    <a:gd name="T32" fmla="*/ 176 w 186"/>
                    <a:gd name="T33" fmla="*/ 35 h 35"/>
                    <a:gd name="T34" fmla="*/ 184 w 186"/>
                    <a:gd name="T35" fmla="*/ 31 h 35"/>
                    <a:gd name="T36" fmla="*/ 185 w 186"/>
                    <a:gd name="T37" fmla="*/ 30 h 35"/>
                    <a:gd name="T38" fmla="*/ 182 w 186"/>
                    <a:gd name="T39" fmla="*/ 28 h 35"/>
                    <a:gd name="T40" fmla="*/ 175 w 186"/>
                    <a:gd name="T41" fmla="*/ 24 h 35"/>
                    <a:gd name="T42" fmla="*/ 169 w 186"/>
                    <a:gd name="T43" fmla="*/ 21 h 35"/>
                    <a:gd name="T44" fmla="*/ 164 w 186"/>
                    <a:gd name="T45" fmla="*/ 19 h 35"/>
                    <a:gd name="T46" fmla="*/ 157 w 186"/>
                    <a:gd name="T47" fmla="*/ 16 h 35"/>
                    <a:gd name="T48" fmla="*/ 151 w 186"/>
                    <a:gd name="T49" fmla="*/ 14 h 35"/>
                    <a:gd name="T50" fmla="*/ 145 w 186"/>
                    <a:gd name="T51" fmla="*/ 12 h 35"/>
                    <a:gd name="T52" fmla="*/ 137 w 186"/>
                    <a:gd name="T53" fmla="*/ 9 h 35"/>
                    <a:gd name="T54" fmla="*/ 129 w 186"/>
                    <a:gd name="T55" fmla="*/ 7 h 35"/>
                    <a:gd name="T56" fmla="*/ 121 w 186"/>
                    <a:gd name="T57" fmla="*/ 5 h 35"/>
                    <a:gd name="T58" fmla="*/ 112 w 186"/>
                    <a:gd name="T59" fmla="*/ 3 h 35"/>
                    <a:gd name="T60" fmla="*/ 104 w 186"/>
                    <a:gd name="T61" fmla="*/ 1 h 35"/>
                    <a:gd name="T62" fmla="*/ 8 w 186"/>
                    <a:gd name="T63" fmla="*/ 16 h 35"/>
                    <a:gd name="T64" fmla="*/ 0 w 186"/>
                    <a:gd name="T65" fmla="*/ 1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86" h="35">
                      <a:moveTo>
                        <a:pt x="0" y="19"/>
                      </a:moveTo>
                      <a:lnTo>
                        <a:pt x="38" y="34"/>
                      </a:lnTo>
                      <a:lnTo>
                        <a:pt x="52" y="33"/>
                      </a:lnTo>
                      <a:lnTo>
                        <a:pt x="29" y="21"/>
                      </a:lnTo>
                      <a:lnTo>
                        <a:pt x="103" y="9"/>
                      </a:lnTo>
                      <a:lnTo>
                        <a:pt x="103" y="9"/>
                      </a:lnTo>
                      <a:lnTo>
                        <a:pt x="104" y="9"/>
                      </a:lnTo>
                      <a:lnTo>
                        <a:pt x="105" y="9"/>
                      </a:lnTo>
                      <a:lnTo>
                        <a:pt x="109" y="10"/>
                      </a:lnTo>
                      <a:lnTo>
                        <a:pt x="110" y="10"/>
                      </a:lnTo>
                      <a:lnTo>
                        <a:pt x="113" y="11"/>
                      </a:lnTo>
                      <a:lnTo>
                        <a:pt x="115" y="11"/>
                      </a:lnTo>
                      <a:lnTo>
                        <a:pt x="119" y="12"/>
                      </a:lnTo>
                      <a:lnTo>
                        <a:pt x="123" y="14"/>
                      </a:lnTo>
                      <a:lnTo>
                        <a:pt x="128" y="15"/>
                      </a:lnTo>
                      <a:lnTo>
                        <a:pt x="130" y="16"/>
                      </a:lnTo>
                      <a:lnTo>
                        <a:pt x="132" y="17"/>
                      </a:lnTo>
                      <a:lnTo>
                        <a:pt x="135" y="18"/>
                      </a:lnTo>
                      <a:lnTo>
                        <a:pt x="138" y="19"/>
                      </a:lnTo>
                      <a:lnTo>
                        <a:pt x="141" y="20"/>
                      </a:lnTo>
                      <a:lnTo>
                        <a:pt x="143" y="21"/>
                      </a:lnTo>
                      <a:lnTo>
                        <a:pt x="146" y="22"/>
                      </a:lnTo>
                      <a:lnTo>
                        <a:pt x="147" y="23"/>
                      </a:lnTo>
                      <a:lnTo>
                        <a:pt x="151" y="25"/>
                      </a:lnTo>
                      <a:lnTo>
                        <a:pt x="156" y="26"/>
                      </a:lnTo>
                      <a:lnTo>
                        <a:pt x="159" y="28"/>
                      </a:lnTo>
                      <a:lnTo>
                        <a:pt x="162" y="29"/>
                      </a:lnTo>
                      <a:lnTo>
                        <a:pt x="165" y="30"/>
                      </a:lnTo>
                      <a:lnTo>
                        <a:pt x="167" y="31"/>
                      </a:lnTo>
                      <a:lnTo>
                        <a:pt x="170" y="33"/>
                      </a:lnTo>
                      <a:lnTo>
                        <a:pt x="172" y="34"/>
                      </a:lnTo>
                      <a:lnTo>
                        <a:pt x="174" y="35"/>
                      </a:lnTo>
                      <a:lnTo>
                        <a:pt x="174" y="35"/>
                      </a:lnTo>
                      <a:lnTo>
                        <a:pt x="176" y="35"/>
                      </a:lnTo>
                      <a:lnTo>
                        <a:pt x="180" y="33"/>
                      </a:lnTo>
                      <a:lnTo>
                        <a:pt x="184" y="31"/>
                      </a:lnTo>
                      <a:lnTo>
                        <a:pt x="186" y="30"/>
                      </a:lnTo>
                      <a:lnTo>
                        <a:pt x="185" y="30"/>
                      </a:lnTo>
                      <a:lnTo>
                        <a:pt x="184" y="29"/>
                      </a:lnTo>
                      <a:lnTo>
                        <a:pt x="182" y="28"/>
                      </a:lnTo>
                      <a:lnTo>
                        <a:pt x="179" y="26"/>
                      </a:lnTo>
                      <a:lnTo>
                        <a:pt x="175" y="24"/>
                      </a:lnTo>
                      <a:lnTo>
                        <a:pt x="171" y="22"/>
                      </a:lnTo>
                      <a:lnTo>
                        <a:pt x="169" y="21"/>
                      </a:lnTo>
                      <a:lnTo>
                        <a:pt x="166" y="20"/>
                      </a:lnTo>
                      <a:lnTo>
                        <a:pt x="164" y="19"/>
                      </a:lnTo>
                      <a:lnTo>
                        <a:pt x="161" y="18"/>
                      </a:lnTo>
                      <a:lnTo>
                        <a:pt x="157" y="16"/>
                      </a:lnTo>
                      <a:lnTo>
                        <a:pt x="154" y="16"/>
                      </a:lnTo>
                      <a:lnTo>
                        <a:pt x="151" y="14"/>
                      </a:lnTo>
                      <a:lnTo>
                        <a:pt x="148" y="13"/>
                      </a:lnTo>
                      <a:lnTo>
                        <a:pt x="145" y="12"/>
                      </a:lnTo>
                      <a:lnTo>
                        <a:pt x="141" y="11"/>
                      </a:lnTo>
                      <a:lnTo>
                        <a:pt x="137" y="9"/>
                      </a:lnTo>
                      <a:lnTo>
                        <a:pt x="134" y="9"/>
                      </a:lnTo>
                      <a:lnTo>
                        <a:pt x="129" y="7"/>
                      </a:lnTo>
                      <a:lnTo>
                        <a:pt x="125" y="6"/>
                      </a:lnTo>
                      <a:lnTo>
                        <a:pt x="121" y="5"/>
                      </a:lnTo>
                      <a:lnTo>
                        <a:pt x="117" y="4"/>
                      </a:lnTo>
                      <a:lnTo>
                        <a:pt x="112" y="3"/>
                      </a:lnTo>
                      <a:lnTo>
                        <a:pt x="108" y="2"/>
                      </a:lnTo>
                      <a:lnTo>
                        <a:pt x="104" y="1"/>
                      </a:lnTo>
                      <a:lnTo>
                        <a:pt x="100" y="0"/>
                      </a:lnTo>
                      <a:lnTo>
                        <a:pt x="8" y="16"/>
                      </a:lnTo>
                      <a:lnTo>
                        <a:pt x="5" y="10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1" name="Freeform 285"/>
                <p:cNvSpPr>
                  <a:spLocks/>
                </p:cNvSpPr>
                <p:nvPr/>
              </p:nvSpPr>
              <p:spPr bwMode="auto">
                <a:xfrm>
                  <a:off x="3206750" y="5191125"/>
                  <a:ext cx="169863" cy="171450"/>
                </a:xfrm>
                <a:custGeom>
                  <a:avLst/>
                  <a:gdLst>
                    <a:gd name="T0" fmla="*/ 27 w 107"/>
                    <a:gd name="T1" fmla="*/ 50 h 108"/>
                    <a:gd name="T2" fmla="*/ 60 w 107"/>
                    <a:gd name="T3" fmla="*/ 0 h 108"/>
                    <a:gd name="T4" fmla="*/ 61 w 107"/>
                    <a:gd name="T5" fmla="*/ 0 h 108"/>
                    <a:gd name="T6" fmla="*/ 63 w 107"/>
                    <a:gd name="T7" fmla="*/ 1 h 108"/>
                    <a:gd name="T8" fmla="*/ 66 w 107"/>
                    <a:gd name="T9" fmla="*/ 1 h 108"/>
                    <a:gd name="T10" fmla="*/ 69 w 107"/>
                    <a:gd name="T11" fmla="*/ 1 h 108"/>
                    <a:gd name="T12" fmla="*/ 72 w 107"/>
                    <a:gd name="T13" fmla="*/ 2 h 108"/>
                    <a:gd name="T14" fmla="*/ 76 w 107"/>
                    <a:gd name="T15" fmla="*/ 3 h 108"/>
                    <a:gd name="T16" fmla="*/ 79 w 107"/>
                    <a:gd name="T17" fmla="*/ 4 h 108"/>
                    <a:gd name="T18" fmla="*/ 83 w 107"/>
                    <a:gd name="T19" fmla="*/ 5 h 108"/>
                    <a:gd name="T20" fmla="*/ 87 w 107"/>
                    <a:gd name="T21" fmla="*/ 6 h 108"/>
                    <a:gd name="T22" fmla="*/ 91 w 107"/>
                    <a:gd name="T23" fmla="*/ 8 h 108"/>
                    <a:gd name="T24" fmla="*/ 95 w 107"/>
                    <a:gd name="T25" fmla="*/ 9 h 108"/>
                    <a:gd name="T26" fmla="*/ 100 w 107"/>
                    <a:gd name="T27" fmla="*/ 11 h 108"/>
                    <a:gd name="T28" fmla="*/ 103 w 107"/>
                    <a:gd name="T29" fmla="*/ 12 h 108"/>
                    <a:gd name="T30" fmla="*/ 107 w 107"/>
                    <a:gd name="T31" fmla="*/ 15 h 108"/>
                    <a:gd name="T32" fmla="*/ 47 w 107"/>
                    <a:gd name="T33" fmla="*/ 108 h 108"/>
                    <a:gd name="T34" fmla="*/ 46 w 107"/>
                    <a:gd name="T35" fmla="*/ 107 h 108"/>
                    <a:gd name="T36" fmla="*/ 44 w 107"/>
                    <a:gd name="T37" fmla="*/ 106 h 108"/>
                    <a:gd name="T38" fmla="*/ 42 w 107"/>
                    <a:gd name="T39" fmla="*/ 105 h 108"/>
                    <a:gd name="T40" fmla="*/ 40 w 107"/>
                    <a:gd name="T41" fmla="*/ 104 h 108"/>
                    <a:gd name="T42" fmla="*/ 38 w 107"/>
                    <a:gd name="T43" fmla="*/ 103 h 108"/>
                    <a:gd name="T44" fmla="*/ 36 w 107"/>
                    <a:gd name="T45" fmla="*/ 102 h 108"/>
                    <a:gd name="T46" fmla="*/ 33 w 107"/>
                    <a:gd name="T47" fmla="*/ 101 h 108"/>
                    <a:gd name="T48" fmla="*/ 29 w 107"/>
                    <a:gd name="T49" fmla="*/ 99 h 108"/>
                    <a:gd name="T50" fmla="*/ 25 w 107"/>
                    <a:gd name="T51" fmla="*/ 98 h 108"/>
                    <a:gd name="T52" fmla="*/ 21 w 107"/>
                    <a:gd name="T53" fmla="*/ 97 h 108"/>
                    <a:gd name="T54" fmla="*/ 19 w 107"/>
                    <a:gd name="T55" fmla="*/ 96 h 108"/>
                    <a:gd name="T56" fmla="*/ 17 w 107"/>
                    <a:gd name="T57" fmla="*/ 96 h 108"/>
                    <a:gd name="T58" fmla="*/ 14 w 107"/>
                    <a:gd name="T59" fmla="*/ 95 h 108"/>
                    <a:gd name="T60" fmla="*/ 12 w 107"/>
                    <a:gd name="T61" fmla="*/ 94 h 108"/>
                    <a:gd name="T62" fmla="*/ 9 w 107"/>
                    <a:gd name="T63" fmla="*/ 94 h 108"/>
                    <a:gd name="T64" fmla="*/ 7 w 107"/>
                    <a:gd name="T65" fmla="*/ 93 h 108"/>
                    <a:gd name="T66" fmla="*/ 4 w 107"/>
                    <a:gd name="T67" fmla="*/ 92 h 108"/>
                    <a:gd name="T68" fmla="*/ 0 w 107"/>
                    <a:gd name="T69" fmla="*/ 92 h 108"/>
                    <a:gd name="T70" fmla="*/ 27 w 107"/>
                    <a:gd name="T71" fmla="*/ 50 h 108"/>
                    <a:gd name="T72" fmla="*/ 27 w 107"/>
                    <a:gd name="T73" fmla="*/ 5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7" h="108">
                      <a:moveTo>
                        <a:pt x="27" y="50"/>
                      </a:moveTo>
                      <a:lnTo>
                        <a:pt x="60" y="0"/>
                      </a:lnTo>
                      <a:lnTo>
                        <a:pt x="61" y="0"/>
                      </a:lnTo>
                      <a:lnTo>
                        <a:pt x="63" y="1"/>
                      </a:lnTo>
                      <a:lnTo>
                        <a:pt x="66" y="1"/>
                      </a:lnTo>
                      <a:lnTo>
                        <a:pt x="69" y="1"/>
                      </a:lnTo>
                      <a:lnTo>
                        <a:pt x="72" y="2"/>
                      </a:lnTo>
                      <a:lnTo>
                        <a:pt x="76" y="3"/>
                      </a:lnTo>
                      <a:lnTo>
                        <a:pt x="79" y="4"/>
                      </a:lnTo>
                      <a:lnTo>
                        <a:pt x="83" y="5"/>
                      </a:lnTo>
                      <a:lnTo>
                        <a:pt x="87" y="6"/>
                      </a:lnTo>
                      <a:lnTo>
                        <a:pt x="91" y="8"/>
                      </a:lnTo>
                      <a:lnTo>
                        <a:pt x="95" y="9"/>
                      </a:lnTo>
                      <a:lnTo>
                        <a:pt x="100" y="11"/>
                      </a:lnTo>
                      <a:lnTo>
                        <a:pt x="103" y="12"/>
                      </a:lnTo>
                      <a:lnTo>
                        <a:pt x="107" y="15"/>
                      </a:lnTo>
                      <a:lnTo>
                        <a:pt x="47" y="108"/>
                      </a:lnTo>
                      <a:lnTo>
                        <a:pt x="46" y="107"/>
                      </a:lnTo>
                      <a:lnTo>
                        <a:pt x="44" y="106"/>
                      </a:lnTo>
                      <a:lnTo>
                        <a:pt x="42" y="105"/>
                      </a:lnTo>
                      <a:lnTo>
                        <a:pt x="40" y="104"/>
                      </a:lnTo>
                      <a:lnTo>
                        <a:pt x="38" y="103"/>
                      </a:lnTo>
                      <a:lnTo>
                        <a:pt x="36" y="102"/>
                      </a:lnTo>
                      <a:lnTo>
                        <a:pt x="33" y="101"/>
                      </a:lnTo>
                      <a:lnTo>
                        <a:pt x="29" y="99"/>
                      </a:lnTo>
                      <a:lnTo>
                        <a:pt x="25" y="98"/>
                      </a:lnTo>
                      <a:lnTo>
                        <a:pt x="21" y="97"/>
                      </a:lnTo>
                      <a:lnTo>
                        <a:pt x="19" y="96"/>
                      </a:lnTo>
                      <a:lnTo>
                        <a:pt x="17" y="96"/>
                      </a:lnTo>
                      <a:lnTo>
                        <a:pt x="14" y="95"/>
                      </a:lnTo>
                      <a:lnTo>
                        <a:pt x="12" y="94"/>
                      </a:lnTo>
                      <a:lnTo>
                        <a:pt x="9" y="94"/>
                      </a:lnTo>
                      <a:lnTo>
                        <a:pt x="7" y="93"/>
                      </a:lnTo>
                      <a:lnTo>
                        <a:pt x="4" y="92"/>
                      </a:lnTo>
                      <a:lnTo>
                        <a:pt x="0" y="92"/>
                      </a:lnTo>
                      <a:lnTo>
                        <a:pt x="27" y="50"/>
                      </a:lnTo>
                      <a:lnTo>
                        <a:pt x="27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2" name="Freeform 286"/>
                <p:cNvSpPr>
                  <a:spLocks/>
                </p:cNvSpPr>
                <p:nvPr/>
              </p:nvSpPr>
              <p:spPr bwMode="auto">
                <a:xfrm>
                  <a:off x="3235325" y="5207000"/>
                  <a:ext cx="117475" cy="130175"/>
                </a:xfrm>
                <a:custGeom>
                  <a:avLst/>
                  <a:gdLst>
                    <a:gd name="T0" fmla="*/ 48 w 74"/>
                    <a:gd name="T1" fmla="*/ 1 h 82"/>
                    <a:gd name="T2" fmla="*/ 0 w 74"/>
                    <a:gd name="T3" fmla="*/ 75 h 82"/>
                    <a:gd name="T4" fmla="*/ 0 w 74"/>
                    <a:gd name="T5" fmla="*/ 75 h 82"/>
                    <a:gd name="T6" fmla="*/ 1 w 74"/>
                    <a:gd name="T7" fmla="*/ 75 h 82"/>
                    <a:gd name="T8" fmla="*/ 4 w 74"/>
                    <a:gd name="T9" fmla="*/ 75 h 82"/>
                    <a:gd name="T10" fmla="*/ 8 w 74"/>
                    <a:gd name="T11" fmla="*/ 76 h 82"/>
                    <a:gd name="T12" fmla="*/ 12 w 74"/>
                    <a:gd name="T13" fmla="*/ 77 h 82"/>
                    <a:gd name="T14" fmla="*/ 16 w 74"/>
                    <a:gd name="T15" fmla="*/ 78 h 82"/>
                    <a:gd name="T16" fmla="*/ 20 w 74"/>
                    <a:gd name="T17" fmla="*/ 80 h 82"/>
                    <a:gd name="T18" fmla="*/ 24 w 74"/>
                    <a:gd name="T19" fmla="*/ 82 h 82"/>
                    <a:gd name="T20" fmla="*/ 74 w 74"/>
                    <a:gd name="T21" fmla="*/ 8 h 82"/>
                    <a:gd name="T22" fmla="*/ 72 w 74"/>
                    <a:gd name="T23" fmla="*/ 7 h 82"/>
                    <a:gd name="T24" fmla="*/ 69 w 74"/>
                    <a:gd name="T25" fmla="*/ 6 h 82"/>
                    <a:gd name="T26" fmla="*/ 67 w 74"/>
                    <a:gd name="T27" fmla="*/ 5 h 82"/>
                    <a:gd name="T28" fmla="*/ 64 w 74"/>
                    <a:gd name="T29" fmla="*/ 4 h 82"/>
                    <a:gd name="T30" fmla="*/ 62 w 74"/>
                    <a:gd name="T31" fmla="*/ 3 h 82"/>
                    <a:gd name="T32" fmla="*/ 59 w 74"/>
                    <a:gd name="T33" fmla="*/ 2 h 82"/>
                    <a:gd name="T34" fmla="*/ 56 w 74"/>
                    <a:gd name="T35" fmla="*/ 1 h 82"/>
                    <a:gd name="T36" fmla="*/ 54 w 74"/>
                    <a:gd name="T37" fmla="*/ 1 h 82"/>
                    <a:gd name="T38" fmla="*/ 51 w 74"/>
                    <a:gd name="T39" fmla="*/ 0 h 82"/>
                    <a:gd name="T40" fmla="*/ 50 w 74"/>
                    <a:gd name="T41" fmla="*/ 0 h 82"/>
                    <a:gd name="T42" fmla="*/ 48 w 74"/>
                    <a:gd name="T43" fmla="*/ 1 h 82"/>
                    <a:gd name="T44" fmla="*/ 48 w 74"/>
                    <a:gd name="T45" fmla="*/ 1 h 82"/>
                    <a:gd name="T46" fmla="*/ 48 w 74"/>
                    <a:gd name="T47" fmla="*/ 1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4" h="82">
                      <a:moveTo>
                        <a:pt x="48" y="1"/>
                      </a:move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1" y="75"/>
                      </a:lnTo>
                      <a:lnTo>
                        <a:pt x="4" y="75"/>
                      </a:lnTo>
                      <a:lnTo>
                        <a:pt x="8" y="76"/>
                      </a:lnTo>
                      <a:lnTo>
                        <a:pt x="12" y="77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4" y="82"/>
                      </a:lnTo>
                      <a:lnTo>
                        <a:pt x="74" y="8"/>
                      </a:lnTo>
                      <a:lnTo>
                        <a:pt x="72" y="7"/>
                      </a:lnTo>
                      <a:lnTo>
                        <a:pt x="69" y="6"/>
                      </a:lnTo>
                      <a:lnTo>
                        <a:pt x="67" y="5"/>
                      </a:lnTo>
                      <a:lnTo>
                        <a:pt x="64" y="4"/>
                      </a:lnTo>
                      <a:lnTo>
                        <a:pt x="62" y="3"/>
                      </a:lnTo>
                      <a:lnTo>
                        <a:pt x="59" y="2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1" y="0"/>
                      </a:lnTo>
                      <a:lnTo>
                        <a:pt x="50" y="0"/>
                      </a:lnTo>
                      <a:lnTo>
                        <a:pt x="48" y="1"/>
                      </a:lnTo>
                      <a:lnTo>
                        <a:pt x="48" y="1"/>
                      </a:ln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rgbClr val="FF59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3" name="Freeform 287"/>
                <p:cNvSpPr>
                  <a:spLocks/>
                </p:cNvSpPr>
                <p:nvPr/>
              </p:nvSpPr>
              <p:spPr bwMode="auto">
                <a:xfrm>
                  <a:off x="3332163" y="5105400"/>
                  <a:ext cx="95250" cy="61912"/>
                </a:xfrm>
                <a:custGeom>
                  <a:avLst/>
                  <a:gdLst>
                    <a:gd name="T0" fmla="*/ 30 w 60"/>
                    <a:gd name="T1" fmla="*/ 39 h 39"/>
                    <a:gd name="T2" fmla="*/ 36 w 60"/>
                    <a:gd name="T3" fmla="*/ 38 h 39"/>
                    <a:gd name="T4" fmla="*/ 42 w 60"/>
                    <a:gd name="T5" fmla="*/ 37 h 39"/>
                    <a:gd name="T6" fmla="*/ 47 w 60"/>
                    <a:gd name="T7" fmla="*/ 35 h 39"/>
                    <a:gd name="T8" fmla="*/ 52 w 60"/>
                    <a:gd name="T9" fmla="*/ 32 h 39"/>
                    <a:gd name="T10" fmla="*/ 55 w 60"/>
                    <a:gd name="T11" fmla="*/ 29 h 39"/>
                    <a:gd name="T12" fmla="*/ 58 w 60"/>
                    <a:gd name="T13" fmla="*/ 26 h 39"/>
                    <a:gd name="T14" fmla="*/ 60 w 60"/>
                    <a:gd name="T15" fmla="*/ 22 h 39"/>
                    <a:gd name="T16" fmla="*/ 60 w 60"/>
                    <a:gd name="T17" fmla="*/ 19 h 39"/>
                    <a:gd name="T18" fmla="*/ 59 w 60"/>
                    <a:gd name="T19" fmla="*/ 14 h 39"/>
                    <a:gd name="T20" fmla="*/ 57 w 60"/>
                    <a:gd name="T21" fmla="*/ 11 h 39"/>
                    <a:gd name="T22" fmla="*/ 55 w 60"/>
                    <a:gd name="T23" fmla="*/ 7 h 39"/>
                    <a:gd name="T24" fmla="*/ 51 w 60"/>
                    <a:gd name="T25" fmla="*/ 5 h 39"/>
                    <a:gd name="T26" fmla="*/ 46 w 60"/>
                    <a:gd name="T27" fmla="*/ 2 h 39"/>
                    <a:gd name="T28" fmla="*/ 41 w 60"/>
                    <a:gd name="T29" fmla="*/ 1 h 39"/>
                    <a:gd name="T30" fmla="*/ 35 w 60"/>
                    <a:gd name="T31" fmla="*/ 0 h 39"/>
                    <a:gd name="T32" fmla="*/ 29 w 60"/>
                    <a:gd name="T33" fmla="*/ 0 h 39"/>
                    <a:gd name="T34" fmla="*/ 23 w 60"/>
                    <a:gd name="T35" fmla="*/ 0 h 39"/>
                    <a:gd name="T36" fmla="*/ 18 w 60"/>
                    <a:gd name="T37" fmla="*/ 1 h 39"/>
                    <a:gd name="T38" fmla="*/ 13 w 60"/>
                    <a:gd name="T39" fmla="*/ 3 h 39"/>
                    <a:gd name="T40" fmla="*/ 8 w 60"/>
                    <a:gd name="T41" fmla="*/ 5 h 39"/>
                    <a:gd name="T42" fmla="*/ 4 w 60"/>
                    <a:gd name="T43" fmla="*/ 8 h 39"/>
                    <a:gd name="T44" fmla="*/ 2 w 60"/>
                    <a:gd name="T45" fmla="*/ 12 h 39"/>
                    <a:gd name="T46" fmla="*/ 1 w 60"/>
                    <a:gd name="T47" fmla="*/ 15 h 39"/>
                    <a:gd name="T48" fmla="*/ 0 w 60"/>
                    <a:gd name="T49" fmla="*/ 19 h 39"/>
                    <a:gd name="T50" fmla="*/ 1 w 60"/>
                    <a:gd name="T51" fmla="*/ 23 h 39"/>
                    <a:gd name="T52" fmla="*/ 2 w 60"/>
                    <a:gd name="T53" fmla="*/ 27 h 39"/>
                    <a:gd name="T54" fmla="*/ 5 w 60"/>
                    <a:gd name="T55" fmla="*/ 30 h 39"/>
                    <a:gd name="T56" fmla="*/ 9 w 60"/>
                    <a:gd name="T57" fmla="*/ 33 h 39"/>
                    <a:gd name="T58" fmla="*/ 14 w 60"/>
                    <a:gd name="T59" fmla="*/ 36 h 39"/>
                    <a:gd name="T60" fmla="*/ 19 w 60"/>
                    <a:gd name="T61" fmla="*/ 38 h 39"/>
                    <a:gd name="T62" fmla="*/ 25 w 60"/>
                    <a:gd name="T63" fmla="*/ 38 h 39"/>
                    <a:gd name="T64" fmla="*/ 28 w 60"/>
                    <a:gd name="T6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0" h="39">
                      <a:moveTo>
                        <a:pt x="28" y="39"/>
                      </a:moveTo>
                      <a:lnTo>
                        <a:pt x="30" y="39"/>
                      </a:lnTo>
                      <a:lnTo>
                        <a:pt x="33" y="39"/>
                      </a:lnTo>
                      <a:lnTo>
                        <a:pt x="36" y="38"/>
                      </a:lnTo>
                      <a:lnTo>
                        <a:pt x="40" y="38"/>
                      </a:lnTo>
                      <a:lnTo>
                        <a:pt x="42" y="37"/>
                      </a:lnTo>
                      <a:lnTo>
                        <a:pt x="45" y="36"/>
                      </a:lnTo>
                      <a:lnTo>
                        <a:pt x="47" y="35"/>
                      </a:lnTo>
                      <a:lnTo>
                        <a:pt x="50" y="34"/>
                      </a:lnTo>
                      <a:lnTo>
                        <a:pt x="52" y="32"/>
                      </a:lnTo>
                      <a:lnTo>
                        <a:pt x="54" y="31"/>
                      </a:lnTo>
                      <a:lnTo>
                        <a:pt x="55" y="29"/>
                      </a:lnTo>
                      <a:lnTo>
                        <a:pt x="57" y="28"/>
                      </a:lnTo>
                      <a:lnTo>
                        <a:pt x="58" y="26"/>
                      </a:lnTo>
                      <a:lnTo>
                        <a:pt x="59" y="24"/>
                      </a:lnTo>
                      <a:lnTo>
                        <a:pt x="60" y="22"/>
                      </a:lnTo>
                      <a:lnTo>
                        <a:pt x="60" y="20"/>
                      </a:lnTo>
                      <a:lnTo>
                        <a:pt x="60" y="19"/>
                      </a:lnTo>
                      <a:lnTo>
                        <a:pt x="60" y="16"/>
                      </a:lnTo>
                      <a:lnTo>
                        <a:pt x="59" y="14"/>
                      </a:lnTo>
                      <a:lnTo>
                        <a:pt x="59" y="12"/>
                      </a:lnTo>
                      <a:lnTo>
                        <a:pt x="57" y="11"/>
                      </a:lnTo>
                      <a:lnTo>
                        <a:pt x="57" y="9"/>
                      </a:lnTo>
                      <a:lnTo>
                        <a:pt x="55" y="7"/>
                      </a:lnTo>
                      <a:lnTo>
                        <a:pt x="54" y="6"/>
                      </a:lnTo>
                      <a:lnTo>
                        <a:pt x="51" y="5"/>
                      </a:lnTo>
                      <a:lnTo>
                        <a:pt x="49" y="3"/>
                      </a:lnTo>
                      <a:lnTo>
                        <a:pt x="46" y="2"/>
                      </a:lnTo>
                      <a:lnTo>
                        <a:pt x="44" y="1"/>
                      </a:lnTo>
                      <a:lnTo>
                        <a:pt x="41" y="1"/>
                      </a:lnTo>
                      <a:lnTo>
                        <a:pt x="38" y="0"/>
                      </a:lnTo>
                      <a:lnTo>
                        <a:pt x="35" y="0"/>
                      </a:lnTo>
                      <a:lnTo>
                        <a:pt x="32" y="0"/>
                      </a:lnTo>
                      <a:lnTo>
                        <a:pt x="29" y="0"/>
                      </a:lnTo>
                      <a:lnTo>
                        <a:pt x="27" y="0"/>
                      </a:lnTo>
                      <a:lnTo>
                        <a:pt x="23" y="0"/>
                      </a:lnTo>
                      <a:lnTo>
                        <a:pt x="21" y="0"/>
                      </a:lnTo>
                      <a:lnTo>
                        <a:pt x="18" y="1"/>
                      </a:lnTo>
                      <a:lnTo>
                        <a:pt x="15" y="1"/>
                      </a:lnTo>
                      <a:lnTo>
                        <a:pt x="13" y="3"/>
                      </a:lnTo>
                      <a:lnTo>
                        <a:pt x="11" y="4"/>
                      </a:lnTo>
                      <a:lnTo>
                        <a:pt x="8" y="5"/>
                      </a:lnTo>
                      <a:lnTo>
                        <a:pt x="6" y="7"/>
                      </a:lnTo>
                      <a:lnTo>
                        <a:pt x="4" y="8"/>
                      </a:lnTo>
                      <a:lnTo>
                        <a:pt x="3" y="10"/>
                      </a:lnTo>
                      <a:lnTo>
                        <a:pt x="2" y="12"/>
                      </a:lnTo>
                      <a:lnTo>
                        <a:pt x="1" y="14"/>
                      </a:lnTo>
                      <a:lnTo>
                        <a:pt x="1" y="15"/>
                      </a:lnTo>
                      <a:lnTo>
                        <a:pt x="1" y="18"/>
                      </a:lnTo>
                      <a:lnTo>
                        <a:pt x="0" y="19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1" y="25"/>
                      </a:lnTo>
                      <a:lnTo>
                        <a:pt x="2" y="27"/>
                      </a:lnTo>
                      <a:lnTo>
                        <a:pt x="3" y="29"/>
                      </a:lnTo>
                      <a:lnTo>
                        <a:pt x="5" y="30"/>
                      </a:lnTo>
                      <a:lnTo>
                        <a:pt x="7" y="32"/>
                      </a:lnTo>
                      <a:lnTo>
                        <a:pt x="9" y="33"/>
                      </a:lnTo>
                      <a:lnTo>
                        <a:pt x="11" y="34"/>
                      </a:lnTo>
                      <a:lnTo>
                        <a:pt x="14" y="36"/>
                      </a:lnTo>
                      <a:lnTo>
                        <a:pt x="17" y="36"/>
                      </a:lnTo>
                      <a:lnTo>
                        <a:pt x="19" y="38"/>
                      </a:lnTo>
                      <a:lnTo>
                        <a:pt x="22" y="38"/>
                      </a:lnTo>
                      <a:lnTo>
                        <a:pt x="25" y="38"/>
                      </a:lnTo>
                      <a:lnTo>
                        <a:pt x="28" y="39"/>
                      </a:lnTo>
                      <a:lnTo>
                        <a:pt x="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4" name="Freeform 288"/>
                <p:cNvSpPr>
                  <a:spLocks/>
                </p:cNvSpPr>
                <p:nvPr/>
              </p:nvSpPr>
              <p:spPr bwMode="auto">
                <a:xfrm>
                  <a:off x="3349625" y="5116513"/>
                  <a:ext cx="58738" cy="34925"/>
                </a:xfrm>
                <a:custGeom>
                  <a:avLst/>
                  <a:gdLst>
                    <a:gd name="T0" fmla="*/ 17 w 37"/>
                    <a:gd name="T1" fmla="*/ 22 h 22"/>
                    <a:gd name="T2" fmla="*/ 20 w 37"/>
                    <a:gd name="T3" fmla="*/ 22 h 22"/>
                    <a:gd name="T4" fmla="*/ 24 w 37"/>
                    <a:gd name="T5" fmla="*/ 22 h 22"/>
                    <a:gd name="T6" fmla="*/ 27 w 37"/>
                    <a:gd name="T7" fmla="*/ 21 h 22"/>
                    <a:gd name="T8" fmla="*/ 30 w 37"/>
                    <a:gd name="T9" fmla="*/ 20 h 22"/>
                    <a:gd name="T10" fmla="*/ 33 w 37"/>
                    <a:gd name="T11" fmla="*/ 18 h 22"/>
                    <a:gd name="T12" fmla="*/ 35 w 37"/>
                    <a:gd name="T13" fmla="*/ 16 h 22"/>
                    <a:gd name="T14" fmla="*/ 36 w 37"/>
                    <a:gd name="T15" fmla="*/ 14 h 22"/>
                    <a:gd name="T16" fmla="*/ 37 w 37"/>
                    <a:gd name="T17" fmla="*/ 12 h 22"/>
                    <a:gd name="T18" fmla="*/ 37 w 37"/>
                    <a:gd name="T19" fmla="*/ 10 h 22"/>
                    <a:gd name="T20" fmla="*/ 36 w 37"/>
                    <a:gd name="T21" fmla="*/ 7 h 22"/>
                    <a:gd name="T22" fmla="*/ 34 w 37"/>
                    <a:gd name="T23" fmla="*/ 5 h 22"/>
                    <a:gd name="T24" fmla="*/ 33 w 37"/>
                    <a:gd name="T25" fmla="*/ 3 h 22"/>
                    <a:gd name="T26" fmla="*/ 29 w 37"/>
                    <a:gd name="T27" fmla="*/ 1 h 22"/>
                    <a:gd name="T28" fmla="*/ 27 w 37"/>
                    <a:gd name="T29" fmla="*/ 0 h 22"/>
                    <a:gd name="T30" fmla="*/ 23 w 37"/>
                    <a:gd name="T31" fmla="*/ 0 h 22"/>
                    <a:gd name="T32" fmla="*/ 20 w 37"/>
                    <a:gd name="T33" fmla="*/ 0 h 22"/>
                    <a:gd name="T34" fmla="*/ 16 w 37"/>
                    <a:gd name="T35" fmla="*/ 0 h 22"/>
                    <a:gd name="T36" fmla="*/ 13 w 37"/>
                    <a:gd name="T37" fmla="*/ 0 h 22"/>
                    <a:gd name="T38" fmla="*/ 10 w 37"/>
                    <a:gd name="T39" fmla="*/ 1 h 22"/>
                    <a:gd name="T40" fmla="*/ 7 w 37"/>
                    <a:gd name="T41" fmla="*/ 2 h 22"/>
                    <a:gd name="T42" fmla="*/ 4 w 37"/>
                    <a:gd name="T43" fmla="*/ 3 h 22"/>
                    <a:gd name="T44" fmla="*/ 3 w 37"/>
                    <a:gd name="T45" fmla="*/ 5 h 22"/>
                    <a:gd name="T46" fmla="*/ 1 w 37"/>
                    <a:gd name="T47" fmla="*/ 8 h 22"/>
                    <a:gd name="T48" fmla="*/ 1 w 37"/>
                    <a:gd name="T49" fmla="*/ 10 h 22"/>
                    <a:gd name="T50" fmla="*/ 0 w 37"/>
                    <a:gd name="T51" fmla="*/ 12 h 22"/>
                    <a:gd name="T52" fmla="*/ 2 w 37"/>
                    <a:gd name="T53" fmla="*/ 15 h 22"/>
                    <a:gd name="T54" fmla="*/ 3 w 37"/>
                    <a:gd name="T55" fmla="*/ 17 h 22"/>
                    <a:gd name="T56" fmla="*/ 5 w 37"/>
                    <a:gd name="T57" fmla="*/ 19 h 22"/>
                    <a:gd name="T58" fmla="*/ 7 w 37"/>
                    <a:gd name="T59" fmla="*/ 20 h 22"/>
                    <a:gd name="T60" fmla="*/ 10 w 37"/>
                    <a:gd name="T61" fmla="*/ 21 h 22"/>
                    <a:gd name="T62" fmla="*/ 14 w 37"/>
                    <a:gd name="T63" fmla="*/ 22 h 22"/>
                    <a:gd name="T64" fmla="*/ 17 w 37"/>
                    <a:gd name="T65" fmla="*/ 22 h 22"/>
                    <a:gd name="T66" fmla="*/ 17 w 37"/>
                    <a:gd name="T6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" h="22">
                      <a:moveTo>
                        <a:pt x="17" y="22"/>
                      </a:moveTo>
                      <a:lnTo>
                        <a:pt x="20" y="22"/>
                      </a:lnTo>
                      <a:lnTo>
                        <a:pt x="24" y="22"/>
                      </a:lnTo>
                      <a:lnTo>
                        <a:pt x="27" y="21"/>
                      </a:lnTo>
                      <a:lnTo>
                        <a:pt x="30" y="20"/>
                      </a:lnTo>
                      <a:lnTo>
                        <a:pt x="33" y="18"/>
                      </a:lnTo>
                      <a:lnTo>
                        <a:pt x="35" y="16"/>
                      </a:lnTo>
                      <a:lnTo>
                        <a:pt x="36" y="14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6" y="7"/>
                      </a:lnTo>
                      <a:lnTo>
                        <a:pt x="34" y="5"/>
                      </a:lnTo>
                      <a:lnTo>
                        <a:pt x="33" y="3"/>
                      </a:lnTo>
                      <a:lnTo>
                        <a:pt x="29" y="1"/>
                      </a:lnTo>
                      <a:lnTo>
                        <a:pt x="27" y="0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10" y="1"/>
                      </a:lnTo>
                      <a:lnTo>
                        <a:pt x="7" y="2"/>
                      </a:lnTo>
                      <a:lnTo>
                        <a:pt x="4" y="3"/>
                      </a:lnTo>
                      <a:lnTo>
                        <a:pt x="3" y="5"/>
                      </a:lnTo>
                      <a:lnTo>
                        <a:pt x="1" y="8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2" y="15"/>
                      </a:lnTo>
                      <a:lnTo>
                        <a:pt x="3" y="17"/>
                      </a:lnTo>
                      <a:lnTo>
                        <a:pt x="5" y="19"/>
                      </a:lnTo>
                      <a:lnTo>
                        <a:pt x="7" y="20"/>
                      </a:lnTo>
                      <a:lnTo>
                        <a:pt x="10" y="21"/>
                      </a:lnTo>
                      <a:lnTo>
                        <a:pt x="14" y="22"/>
                      </a:lnTo>
                      <a:lnTo>
                        <a:pt x="17" y="22"/>
                      </a:lnTo>
                      <a:lnTo>
                        <a:pt x="17" y="22"/>
                      </a:lnTo>
                      <a:close/>
                    </a:path>
                  </a:pathLst>
                </a:custGeom>
                <a:solidFill>
                  <a:srgbClr val="7A94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5" name="Freeform 289"/>
                <p:cNvSpPr>
                  <a:spLocks/>
                </p:cNvSpPr>
                <p:nvPr/>
              </p:nvSpPr>
              <p:spPr bwMode="auto">
                <a:xfrm>
                  <a:off x="3360738" y="5121275"/>
                  <a:ext cx="34925" cy="23812"/>
                </a:xfrm>
                <a:custGeom>
                  <a:avLst/>
                  <a:gdLst>
                    <a:gd name="T0" fmla="*/ 10 w 22"/>
                    <a:gd name="T1" fmla="*/ 15 h 15"/>
                    <a:gd name="T2" fmla="*/ 14 w 22"/>
                    <a:gd name="T3" fmla="*/ 14 h 15"/>
                    <a:gd name="T4" fmla="*/ 18 w 22"/>
                    <a:gd name="T5" fmla="*/ 13 h 15"/>
                    <a:gd name="T6" fmla="*/ 21 w 22"/>
                    <a:gd name="T7" fmla="*/ 10 h 15"/>
                    <a:gd name="T8" fmla="*/ 22 w 22"/>
                    <a:gd name="T9" fmla="*/ 9 h 15"/>
                    <a:gd name="T10" fmla="*/ 22 w 22"/>
                    <a:gd name="T11" fmla="*/ 7 h 15"/>
                    <a:gd name="T12" fmla="*/ 21 w 22"/>
                    <a:gd name="T13" fmla="*/ 5 h 15"/>
                    <a:gd name="T14" fmla="*/ 20 w 22"/>
                    <a:gd name="T15" fmla="*/ 4 h 15"/>
                    <a:gd name="T16" fmla="*/ 19 w 22"/>
                    <a:gd name="T17" fmla="*/ 3 h 15"/>
                    <a:gd name="T18" fmla="*/ 15 w 22"/>
                    <a:gd name="T19" fmla="*/ 1 h 15"/>
                    <a:gd name="T20" fmla="*/ 12 w 22"/>
                    <a:gd name="T21" fmla="*/ 0 h 15"/>
                    <a:gd name="T22" fmla="*/ 9 w 22"/>
                    <a:gd name="T23" fmla="*/ 0 h 15"/>
                    <a:gd name="T24" fmla="*/ 8 w 22"/>
                    <a:gd name="T25" fmla="*/ 0 h 15"/>
                    <a:gd name="T26" fmla="*/ 6 w 22"/>
                    <a:gd name="T27" fmla="*/ 1 h 15"/>
                    <a:gd name="T28" fmla="*/ 4 w 22"/>
                    <a:gd name="T29" fmla="*/ 2 h 15"/>
                    <a:gd name="T30" fmla="*/ 2 w 22"/>
                    <a:gd name="T31" fmla="*/ 3 h 15"/>
                    <a:gd name="T32" fmla="*/ 1 w 22"/>
                    <a:gd name="T33" fmla="*/ 4 h 15"/>
                    <a:gd name="T34" fmla="*/ 0 w 22"/>
                    <a:gd name="T35" fmla="*/ 5 h 15"/>
                    <a:gd name="T36" fmla="*/ 0 w 22"/>
                    <a:gd name="T37" fmla="*/ 7 h 15"/>
                    <a:gd name="T38" fmla="*/ 1 w 22"/>
                    <a:gd name="T39" fmla="*/ 10 h 15"/>
                    <a:gd name="T40" fmla="*/ 3 w 22"/>
                    <a:gd name="T41" fmla="*/ 12 h 15"/>
                    <a:gd name="T42" fmla="*/ 6 w 22"/>
                    <a:gd name="T43" fmla="*/ 14 h 15"/>
                    <a:gd name="T44" fmla="*/ 10 w 22"/>
                    <a:gd name="T45" fmla="*/ 15 h 15"/>
                    <a:gd name="T46" fmla="*/ 10 w 22"/>
                    <a:gd name="T4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15">
                      <a:moveTo>
                        <a:pt x="10" y="15"/>
                      </a:moveTo>
                      <a:lnTo>
                        <a:pt x="14" y="14"/>
                      </a:lnTo>
                      <a:lnTo>
                        <a:pt x="18" y="13"/>
                      </a:lnTo>
                      <a:lnTo>
                        <a:pt x="21" y="10"/>
                      </a:lnTo>
                      <a:lnTo>
                        <a:pt x="22" y="9"/>
                      </a:lnTo>
                      <a:lnTo>
                        <a:pt x="22" y="7"/>
                      </a:lnTo>
                      <a:lnTo>
                        <a:pt x="21" y="5"/>
                      </a:lnTo>
                      <a:lnTo>
                        <a:pt x="20" y="4"/>
                      </a:lnTo>
                      <a:lnTo>
                        <a:pt x="19" y="3"/>
                      </a:lnTo>
                      <a:lnTo>
                        <a:pt x="15" y="1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4" y="2"/>
                      </a:lnTo>
                      <a:lnTo>
                        <a:pt x="2" y="3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3" y="12"/>
                      </a:lnTo>
                      <a:lnTo>
                        <a:pt x="6" y="14"/>
                      </a:lnTo>
                      <a:lnTo>
                        <a:pt x="10" y="15"/>
                      </a:lnTo>
                      <a:lnTo>
                        <a:pt x="10" y="15"/>
                      </a:lnTo>
                      <a:close/>
                    </a:path>
                  </a:pathLst>
                </a:custGeom>
                <a:solidFill>
                  <a:srgbClr val="BDC9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6" name="Freeform 290"/>
                <p:cNvSpPr>
                  <a:spLocks/>
                </p:cNvSpPr>
                <p:nvPr/>
              </p:nvSpPr>
              <p:spPr bwMode="auto">
                <a:xfrm>
                  <a:off x="3543300" y="5176838"/>
                  <a:ext cx="93663" cy="163512"/>
                </a:xfrm>
                <a:custGeom>
                  <a:avLst/>
                  <a:gdLst>
                    <a:gd name="T0" fmla="*/ 3 w 59"/>
                    <a:gd name="T1" fmla="*/ 55 h 103"/>
                    <a:gd name="T2" fmla="*/ 5 w 59"/>
                    <a:gd name="T3" fmla="*/ 1 h 103"/>
                    <a:gd name="T4" fmla="*/ 6 w 59"/>
                    <a:gd name="T5" fmla="*/ 1 h 103"/>
                    <a:gd name="T6" fmla="*/ 10 w 59"/>
                    <a:gd name="T7" fmla="*/ 1 h 103"/>
                    <a:gd name="T8" fmla="*/ 12 w 59"/>
                    <a:gd name="T9" fmla="*/ 1 h 103"/>
                    <a:gd name="T10" fmla="*/ 15 w 59"/>
                    <a:gd name="T11" fmla="*/ 0 h 103"/>
                    <a:gd name="T12" fmla="*/ 19 w 59"/>
                    <a:gd name="T13" fmla="*/ 0 h 103"/>
                    <a:gd name="T14" fmla="*/ 23 w 59"/>
                    <a:gd name="T15" fmla="*/ 0 h 103"/>
                    <a:gd name="T16" fmla="*/ 27 w 59"/>
                    <a:gd name="T17" fmla="*/ 0 h 103"/>
                    <a:gd name="T18" fmla="*/ 30 w 59"/>
                    <a:gd name="T19" fmla="*/ 0 h 103"/>
                    <a:gd name="T20" fmla="*/ 32 w 59"/>
                    <a:gd name="T21" fmla="*/ 0 h 103"/>
                    <a:gd name="T22" fmla="*/ 34 w 59"/>
                    <a:gd name="T23" fmla="*/ 0 h 103"/>
                    <a:gd name="T24" fmla="*/ 37 w 59"/>
                    <a:gd name="T25" fmla="*/ 0 h 103"/>
                    <a:gd name="T26" fmla="*/ 40 w 59"/>
                    <a:gd name="T27" fmla="*/ 0 h 103"/>
                    <a:gd name="T28" fmla="*/ 42 w 59"/>
                    <a:gd name="T29" fmla="*/ 0 h 103"/>
                    <a:gd name="T30" fmla="*/ 44 w 59"/>
                    <a:gd name="T31" fmla="*/ 0 h 103"/>
                    <a:gd name="T32" fmla="*/ 46 w 59"/>
                    <a:gd name="T33" fmla="*/ 1 h 103"/>
                    <a:gd name="T34" fmla="*/ 49 w 59"/>
                    <a:gd name="T35" fmla="*/ 1 h 103"/>
                    <a:gd name="T36" fmla="*/ 51 w 59"/>
                    <a:gd name="T37" fmla="*/ 1 h 103"/>
                    <a:gd name="T38" fmla="*/ 54 w 59"/>
                    <a:gd name="T39" fmla="*/ 1 h 103"/>
                    <a:gd name="T40" fmla="*/ 56 w 59"/>
                    <a:gd name="T41" fmla="*/ 1 h 103"/>
                    <a:gd name="T42" fmla="*/ 59 w 59"/>
                    <a:gd name="T43" fmla="*/ 2 h 103"/>
                    <a:gd name="T44" fmla="*/ 53 w 59"/>
                    <a:gd name="T45" fmla="*/ 103 h 103"/>
                    <a:gd name="T46" fmla="*/ 52 w 59"/>
                    <a:gd name="T47" fmla="*/ 103 h 103"/>
                    <a:gd name="T48" fmla="*/ 50 w 59"/>
                    <a:gd name="T49" fmla="*/ 102 h 103"/>
                    <a:gd name="T50" fmla="*/ 47 w 59"/>
                    <a:gd name="T51" fmla="*/ 101 h 103"/>
                    <a:gd name="T52" fmla="*/ 45 w 59"/>
                    <a:gd name="T53" fmla="*/ 101 h 103"/>
                    <a:gd name="T54" fmla="*/ 43 w 59"/>
                    <a:gd name="T55" fmla="*/ 101 h 103"/>
                    <a:gd name="T56" fmla="*/ 40 w 59"/>
                    <a:gd name="T57" fmla="*/ 101 h 103"/>
                    <a:gd name="T58" fmla="*/ 36 w 59"/>
                    <a:gd name="T59" fmla="*/ 101 h 103"/>
                    <a:gd name="T60" fmla="*/ 32 w 59"/>
                    <a:gd name="T61" fmla="*/ 100 h 103"/>
                    <a:gd name="T62" fmla="*/ 30 w 59"/>
                    <a:gd name="T63" fmla="*/ 100 h 103"/>
                    <a:gd name="T64" fmla="*/ 28 w 59"/>
                    <a:gd name="T65" fmla="*/ 100 h 103"/>
                    <a:gd name="T66" fmla="*/ 26 w 59"/>
                    <a:gd name="T67" fmla="*/ 100 h 103"/>
                    <a:gd name="T68" fmla="*/ 24 w 59"/>
                    <a:gd name="T69" fmla="*/ 100 h 103"/>
                    <a:gd name="T70" fmla="*/ 21 w 59"/>
                    <a:gd name="T71" fmla="*/ 100 h 103"/>
                    <a:gd name="T72" fmla="*/ 18 w 59"/>
                    <a:gd name="T73" fmla="*/ 100 h 103"/>
                    <a:gd name="T74" fmla="*/ 15 w 59"/>
                    <a:gd name="T75" fmla="*/ 100 h 103"/>
                    <a:gd name="T76" fmla="*/ 13 w 59"/>
                    <a:gd name="T77" fmla="*/ 100 h 103"/>
                    <a:gd name="T78" fmla="*/ 9 w 59"/>
                    <a:gd name="T79" fmla="*/ 100 h 103"/>
                    <a:gd name="T80" fmla="*/ 6 w 59"/>
                    <a:gd name="T81" fmla="*/ 101 h 103"/>
                    <a:gd name="T82" fmla="*/ 3 w 59"/>
                    <a:gd name="T83" fmla="*/ 101 h 103"/>
                    <a:gd name="T84" fmla="*/ 0 w 59"/>
                    <a:gd name="T85" fmla="*/ 101 h 103"/>
                    <a:gd name="T86" fmla="*/ 3 w 59"/>
                    <a:gd name="T87" fmla="*/ 55 h 103"/>
                    <a:gd name="T88" fmla="*/ 3 w 59"/>
                    <a:gd name="T89" fmla="*/ 55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9" h="103">
                      <a:moveTo>
                        <a:pt x="3" y="55"/>
                      </a:moveTo>
                      <a:lnTo>
                        <a:pt x="5" y="1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2" y="1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3" y="0"/>
                      </a:lnTo>
                      <a:lnTo>
                        <a:pt x="27" y="0"/>
                      </a:lnTo>
                      <a:lnTo>
                        <a:pt x="30" y="0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7" y="0"/>
                      </a:lnTo>
                      <a:lnTo>
                        <a:pt x="40" y="0"/>
                      </a:lnTo>
                      <a:lnTo>
                        <a:pt x="42" y="0"/>
                      </a:lnTo>
                      <a:lnTo>
                        <a:pt x="44" y="0"/>
                      </a:lnTo>
                      <a:lnTo>
                        <a:pt x="46" y="1"/>
                      </a:lnTo>
                      <a:lnTo>
                        <a:pt x="49" y="1"/>
                      </a:lnTo>
                      <a:lnTo>
                        <a:pt x="51" y="1"/>
                      </a:lnTo>
                      <a:lnTo>
                        <a:pt x="54" y="1"/>
                      </a:lnTo>
                      <a:lnTo>
                        <a:pt x="56" y="1"/>
                      </a:lnTo>
                      <a:lnTo>
                        <a:pt x="59" y="2"/>
                      </a:lnTo>
                      <a:lnTo>
                        <a:pt x="53" y="103"/>
                      </a:lnTo>
                      <a:lnTo>
                        <a:pt x="52" y="103"/>
                      </a:lnTo>
                      <a:lnTo>
                        <a:pt x="50" y="102"/>
                      </a:lnTo>
                      <a:lnTo>
                        <a:pt x="47" y="101"/>
                      </a:lnTo>
                      <a:lnTo>
                        <a:pt x="45" y="101"/>
                      </a:lnTo>
                      <a:lnTo>
                        <a:pt x="43" y="101"/>
                      </a:lnTo>
                      <a:lnTo>
                        <a:pt x="40" y="101"/>
                      </a:lnTo>
                      <a:lnTo>
                        <a:pt x="36" y="101"/>
                      </a:lnTo>
                      <a:lnTo>
                        <a:pt x="32" y="100"/>
                      </a:lnTo>
                      <a:lnTo>
                        <a:pt x="30" y="100"/>
                      </a:lnTo>
                      <a:lnTo>
                        <a:pt x="28" y="100"/>
                      </a:lnTo>
                      <a:lnTo>
                        <a:pt x="26" y="100"/>
                      </a:lnTo>
                      <a:lnTo>
                        <a:pt x="24" y="100"/>
                      </a:lnTo>
                      <a:lnTo>
                        <a:pt x="21" y="100"/>
                      </a:lnTo>
                      <a:lnTo>
                        <a:pt x="18" y="100"/>
                      </a:lnTo>
                      <a:lnTo>
                        <a:pt x="15" y="100"/>
                      </a:lnTo>
                      <a:lnTo>
                        <a:pt x="13" y="100"/>
                      </a:lnTo>
                      <a:lnTo>
                        <a:pt x="9" y="100"/>
                      </a:lnTo>
                      <a:lnTo>
                        <a:pt x="6" y="101"/>
                      </a:lnTo>
                      <a:lnTo>
                        <a:pt x="3" y="101"/>
                      </a:lnTo>
                      <a:lnTo>
                        <a:pt x="0" y="101"/>
                      </a:lnTo>
                      <a:lnTo>
                        <a:pt x="3" y="55"/>
                      </a:lnTo>
                      <a:lnTo>
                        <a:pt x="3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7" name="Freeform 291"/>
                <p:cNvSpPr>
                  <a:spLocks/>
                </p:cNvSpPr>
                <p:nvPr/>
              </p:nvSpPr>
              <p:spPr bwMode="auto">
                <a:xfrm>
                  <a:off x="3563938" y="5189538"/>
                  <a:ext cx="52388" cy="131762"/>
                </a:xfrm>
                <a:custGeom>
                  <a:avLst/>
                  <a:gdLst>
                    <a:gd name="T0" fmla="*/ 5 w 33"/>
                    <a:gd name="T1" fmla="*/ 2 h 83"/>
                    <a:gd name="T2" fmla="*/ 0 w 33"/>
                    <a:gd name="T3" fmla="*/ 82 h 83"/>
                    <a:gd name="T4" fmla="*/ 0 w 33"/>
                    <a:gd name="T5" fmla="*/ 82 h 83"/>
                    <a:gd name="T6" fmla="*/ 2 w 33"/>
                    <a:gd name="T7" fmla="*/ 82 h 83"/>
                    <a:gd name="T8" fmla="*/ 5 w 33"/>
                    <a:gd name="T9" fmla="*/ 81 h 83"/>
                    <a:gd name="T10" fmla="*/ 9 w 33"/>
                    <a:gd name="T11" fmla="*/ 81 h 83"/>
                    <a:gd name="T12" fmla="*/ 13 w 33"/>
                    <a:gd name="T13" fmla="*/ 81 h 83"/>
                    <a:gd name="T14" fmla="*/ 17 w 33"/>
                    <a:gd name="T15" fmla="*/ 81 h 83"/>
                    <a:gd name="T16" fmla="*/ 19 w 33"/>
                    <a:gd name="T17" fmla="*/ 81 h 83"/>
                    <a:gd name="T18" fmla="*/ 22 w 33"/>
                    <a:gd name="T19" fmla="*/ 81 h 83"/>
                    <a:gd name="T20" fmla="*/ 24 w 33"/>
                    <a:gd name="T21" fmla="*/ 82 h 83"/>
                    <a:gd name="T22" fmla="*/ 27 w 33"/>
                    <a:gd name="T23" fmla="*/ 83 h 83"/>
                    <a:gd name="T24" fmla="*/ 33 w 33"/>
                    <a:gd name="T25" fmla="*/ 2 h 83"/>
                    <a:gd name="T26" fmla="*/ 31 w 33"/>
                    <a:gd name="T27" fmla="*/ 1 h 83"/>
                    <a:gd name="T28" fmla="*/ 27 w 33"/>
                    <a:gd name="T29" fmla="*/ 1 h 83"/>
                    <a:gd name="T30" fmla="*/ 24 w 33"/>
                    <a:gd name="T31" fmla="*/ 0 h 83"/>
                    <a:gd name="T32" fmla="*/ 21 w 33"/>
                    <a:gd name="T33" fmla="*/ 0 h 83"/>
                    <a:gd name="T34" fmla="*/ 18 w 33"/>
                    <a:gd name="T35" fmla="*/ 0 h 83"/>
                    <a:gd name="T36" fmla="*/ 15 w 33"/>
                    <a:gd name="T37" fmla="*/ 0 h 83"/>
                    <a:gd name="T38" fmla="*/ 13 w 33"/>
                    <a:gd name="T39" fmla="*/ 0 h 83"/>
                    <a:gd name="T40" fmla="*/ 10 w 33"/>
                    <a:gd name="T41" fmla="*/ 0 h 83"/>
                    <a:gd name="T42" fmla="*/ 8 w 33"/>
                    <a:gd name="T43" fmla="*/ 0 h 83"/>
                    <a:gd name="T44" fmla="*/ 7 w 33"/>
                    <a:gd name="T45" fmla="*/ 1 h 83"/>
                    <a:gd name="T46" fmla="*/ 6 w 33"/>
                    <a:gd name="T47" fmla="*/ 1 h 83"/>
                    <a:gd name="T48" fmla="*/ 5 w 33"/>
                    <a:gd name="T49" fmla="*/ 2 h 83"/>
                    <a:gd name="T50" fmla="*/ 5 w 33"/>
                    <a:gd name="T51" fmla="*/ 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3" h="83">
                      <a:moveTo>
                        <a:pt x="5" y="2"/>
                      </a:move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2" y="82"/>
                      </a:lnTo>
                      <a:lnTo>
                        <a:pt x="5" y="81"/>
                      </a:lnTo>
                      <a:lnTo>
                        <a:pt x="9" y="81"/>
                      </a:lnTo>
                      <a:lnTo>
                        <a:pt x="13" y="81"/>
                      </a:lnTo>
                      <a:lnTo>
                        <a:pt x="17" y="81"/>
                      </a:lnTo>
                      <a:lnTo>
                        <a:pt x="19" y="81"/>
                      </a:lnTo>
                      <a:lnTo>
                        <a:pt x="22" y="81"/>
                      </a:lnTo>
                      <a:lnTo>
                        <a:pt x="24" y="82"/>
                      </a:lnTo>
                      <a:lnTo>
                        <a:pt x="27" y="83"/>
                      </a:lnTo>
                      <a:lnTo>
                        <a:pt x="33" y="2"/>
                      </a:lnTo>
                      <a:lnTo>
                        <a:pt x="31" y="1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1" y="0"/>
                      </a:lnTo>
                      <a:lnTo>
                        <a:pt x="18" y="0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7" y="1"/>
                      </a:lnTo>
                      <a:lnTo>
                        <a:pt x="6" y="1"/>
                      </a:lnTo>
                      <a:lnTo>
                        <a:pt x="5" y="2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8FCC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8" name="Freeform 292"/>
                <p:cNvSpPr>
                  <a:spLocks/>
                </p:cNvSpPr>
                <p:nvPr/>
              </p:nvSpPr>
              <p:spPr bwMode="auto">
                <a:xfrm>
                  <a:off x="3548063" y="5075238"/>
                  <a:ext cx="95250" cy="61912"/>
                </a:xfrm>
                <a:custGeom>
                  <a:avLst/>
                  <a:gdLst>
                    <a:gd name="T0" fmla="*/ 41 w 60"/>
                    <a:gd name="T1" fmla="*/ 38 h 39"/>
                    <a:gd name="T2" fmla="*/ 47 w 60"/>
                    <a:gd name="T3" fmla="*/ 36 h 39"/>
                    <a:gd name="T4" fmla="*/ 51 w 60"/>
                    <a:gd name="T5" fmla="*/ 33 h 39"/>
                    <a:gd name="T6" fmla="*/ 55 w 60"/>
                    <a:gd name="T7" fmla="*/ 30 h 39"/>
                    <a:gd name="T8" fmla="*/ 58 w 60"/>
                    <a:gd name="T9" fmla="*/ 27 h 39"/>
                    <a:gd name="T10" fmla="*/ 60 w 60"/>
                    <a:gd name="T11" fmla="*/ 23 h 39"/>
                    <a:gd name="T12" fmla="*/ 60 w 60"/>
                    <a:gd name="T13" fmla="*/ 20 h 39"/>
                    <a:gd name="T14" fmla="*/ 60 w 60"/>
                    <a:gd name="T15" fmla="*/ 15 h 39"/>
                    <a:gd name="T16" fmla="*/ 58 w 60"/>
                    <a:gd name="T17" fmla="*/ 12 h 39"/>
                    <a:gd name="T18" fmla="*/ 55 w 60"/>
                    <a:gd name="T19" fmla="*/ 8 h 39"/>
                    <a:gd name="T20" fmla="*/ 52 w 60"/>
                    <a:gd name="T21" fmla="*/ 5 h 39"/>
                    <a:gd name="T22" fmla="*/ 47 w 60"/>
                    <a:gd name="T23" fmla="*/ 3 h 39"/>
                    <a:gd name="T24" fmla="*/ 42 w 60"/>
                    <a:gd name="T25" fmla="*/ 1 h 39"/>
                    <a:gd name="T26" fmla="*/ 36 w 60"/>
                    <a:gd name="T27" fmla="*/ 0 h 39"/>
                    <a:gd name="T28" fmla="*/ 29 w 60"/>
                    <a:gd name="T29" fmla="*/ 0 h 39"/>
                    <a:gd name="T30" fmla="*/ 24 w 60"/>
                    <a:gd name="T31" fmla="*/ 0 h 39"/>
                    <a:gd name="T32" fmla="*/ 18 w 60"/>
                    <a:gd name="T33" fmla="*/ 1 h 39"/>
                    <a:gd name="T34" fmla="*/ 13 w 60"/>
                    <a:gd name="T35" fmla="*/ 3 h 39"/>
                    <a:gd name="T36" fmla="*/ 8 w 60"/>
                    <a:gd name="T37" fmla="*/ 5 h 39"/>
                    <a:gd name="T38" fmla="*/ 5 w 60"/>
                    <a:gd name="T39" fmla="*/ 8 h 39"/>
                    <a:gd name="T40" fmla="*/ 2 w 60"/>
                    <a:gd name="T41" fmla="*/ 12 h 39"/>
                    <a:gd name="T42" fmla="*/ 0 w 60"/>
                    <a:gd name="T43" fmla="*/ 15 h 39"/>
                    <a:gd name="T44" fmla="*/ 0 w 60"/>
                    <a:gd name="T45" fmla="*/ 19 h 39"/>
                    <a:gd name="T46" fmla="*/ 0 w 60"/>
                    <a:gd name="T47" fmla="*/ 23 h 39"/>
                    <a:gd name="T48" fmla="*/ 2 w 60"/>
                    <a:gd name="T49" fmla="*/ 27 h 39"/>
                    <a:gd name="T50" fmla="*/ 4 w 60"/>
                    <a:gd name="T51" fmla="*/ 30 h 39"/>
                    <a:gd name="T52" fmla="*/ 8 w 60"/>
                    <a:gd name="T53" fmla="*/ 33 h 39"/>
                    <a:gd name="T54" fmla="*/ 13 w 60"/>
                    <a:gd name="T55" fmla="*/ 35 h 39"/>
                    <a:gd name="T56" fmla="*/ 18 w 60"/>
                    <a:gd name="T57" fmla="*/ 38 h 39"/>
                    <a:gd name="T58" fmla="*/ 24 w 60"/>
                    <a:gd name="T59" fmla="*/ 38 h 39"/>
                    <a:gd name="T60" fmla="*/ 29 w 60"/>
                    <a:gd name="T61" fmla="*/ 39 h 39"/>
                    <a:gd name="T62" fmla="*/ 35 w 60"/>
                    <a:gd name="T63" fmla="*/ 39 h 39"/>
                    <a:gd name="T64" fmla="*/ 38 w 60"/>
                    <a:gd name="T6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0" h="39">
                      <a:moveTo>
                        <a:pt x="38" y="39"/>
                      </a:moveTo>
                      <a:lnTo>
                        <a:pt x="41" y="38"/>
                      </a:lnTo>
                      <a:lnTo>
                        <a:pt x="44" y="37"/>
                      </a:lnTo>
                      <a:lnTo>
                        <a:pt x="47" y="36"/>
                      </a:lnTo>
                      <a:lnTo>
                        <a:pt x="49" y="35"/>
                      </a:lnTo>
                      <a:lnTo>
                        <a:pt x="51" y="33"/>
                      </a:lnTo>
                      <a:lnTo>
                        <a:pt x="53" y="32"/>
                      </a:lnTo>
                      <a:lnTo>
                        <a:pt x="55" y="30"/>
                      </a:lnTo>
                      <a:lnTo>
                        <a:pt x="57" y="29"/>
                      </a:lnTo>
                      <a:lnTo>
                        <a:pt x="58" y="27"/>
                      </a:lnTo>
                      <a:lnTo>
                        <a:pt x="59" y="25"/>
                      </a:lnTo>
                      <a:lnTo>
                        <a:pt x="60" y="23"/>
                      </a:lnTo>
                      <a:lnTo>
                        <a:pt x="60" y="22"/>
                      </a:lnTo>
                      <a:lnTo>
                        <a:pt x="60" y="20"/>
                      </a:lnTo>
                      <a:lnTo>
                        <a:pt x="60" y="18"/>
                      </a:lnTo>
                      <a:lnTo>
                        <a:pt x="60" y="15"/>
                      </a:lnTo>
                      <a:lnTo>
                        <a:pt x="60" y="14"/>
                      </a:lnTo>
                      <a:lnTo>
                        <a:pt x="58" y="12"/>
                      </a:lnTo>
                      <a:lnTo>
                        <a:pt x="57" y="10"/>
                      </a:lnTo>
                      <a:lnTo>
                        <a:pt x="55" y="8"/>
                      </a:lnTo>
                      <a:lnTo>
                        <a:pt x="54" y="7"/>
                      </a:lnTo>
                      <a:lnTo>
                        <a:pt x="52" y="5"/>
                      </a:lnTo>
                      <a:lnTo>
                        <a:pt x="50" y="4"/>
                      </a:lnTo>
                      <a:lnTo>
                        <a:pt x="47" y="3"/>
                      </a:lnTo>
                      <a:lnTo>
                        <a:pt x="45" y="2"/>
                      </a:lnTo>
                      <a:lnTo>
                        <a:pt x="42" y="1"/>
                      </a:lnTo>
                      <a:lnTo>
                        <a:pt x="39" y="0"/>
                      </a:lnTo>
                      <a:lnTo>
                        <a:pt x="36" y="0"/>
                      </a:lnTo>
                      <a:lnTo>
                        <a:pt x="33" y="0"/>
                      </a:lnTo>
                      <a:lnTo>
                        <a:pt x="29" y="0"/>
                      </a:lnTo>
                      <a:lnTo>
                        <a:pt x="27" y="0"/>
                      </a:ln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18" y="1"/>
                      </a:lnTo>
                      <a:lnTo>
                        <a:pt x="16" y="2"/>
                      </a:lnTo>
                      <a:lnTo>
                        <a:pt x="13" y="3"/>
                      </a:lnTo>
                      <a:lnTo>
                        <a:pt x="11" y="4"/>
                      </a:lnTo>
                      <a:lnTo>
                        <a:pt x="8" y="5"/>
                      </a:lnTo>
                      <a:lnTo>
                        <a:pt x="7" y="7"/>
                      </a:lnTo>
                      <a:lnTo>
                        <a:pt x="5" y="8"/>
                      </a:lnTo>
                      <a:lnTo>
                        <a:pt x="4" y="10"/>
                      </a:lnTo>
                      <a:lnTo>
                        <a:pt x="2" y="12"/>
                      </a:lnTo>
                      <a:lnTo>
                        <a:pt x="1" y="14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0" y="21"/>
                      </a:lnTo>
                      <a:lnTo>
                        <a:pt x="0" y="23"/>
                      </a:lnTo>
                      <a:lnTo>
                        <a:pt x="1" y="25"/>
                      </a:lnTo>
                      <a:lnTo>
                        <a:pt x="2" y="27"/>
                      </a:lnTo>
                      <a:lnTo>
                        <a:pt x="3" y="29"/>
                      </a:lnTo>
                      <a:lnTo>
                        <a:pt x="4" y="30"/>
                      </a:lnTo>
                      <a:lnTo>
                        <a:pt x="7" y="32"/>
                      </a:lnTo>
                      <a:lnTo>
                        <a:pt x="8" y="33"/>
                      </a:lnTo>
                      <a:lnTo>
                        <a:pt x="10" y="34"/>
                      </a:lnTo>
                      <a:lnTo>
                        <a:pt x="13" y="35"/>
                      </a:lnTo>
                      <a:lnTo>
                        <a:pt x="16" y="37"/>
                      </a:lnTo>
                      <a:lnTo>
                        <a:pt x="18" y="38"/>
                      </a:lnTo>
                      <a:lnTo>
                        <a:pt x="21" y="38"/>
                      </a:lnTo>
                      <a:lnTo>
                        <a:pt x="24" y="38"/>
                      </a:lnTo>
                      <a:lnTo>
                        <a:pt x="26" y="39"/>
                      </a:lnTo>
                      <a:lnTo>
                        <a:pt x="29" y="39"/>
                      </a:lnTo>
                      <a:lnTo>
                        <a:pt x="32" y="39"/>
                      </a:lnTo>
                      <a:lnTo>
                        <a:pt x="35" y="39"/>
                      </a:lnTo>
                      <a:lnTo>
                        <a:pt x="38" y="39"/>
                      </a:lnTo>
                      <a:lnTo>
                        <a:pt x="3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09" name="Freeform 293"/>
                <p:cNvSpPr>
                  <a:spLocks/>
                </p:cNvSpPr>
                <p:nvPr/>
              </p:nvSpPr>
              <p:spPr bwMode="auto">
                <a:xfrm>
                  <a:off x="3565525" y="5086350"/>
                  <a:ext cx="57150" cy="38100"/>
                </a:xfrm>
                <a:custGeom>
                  <a:avLst/>
                  <a:gdLst>
                    <a:gd name="T0" fmla="*/ 23 w 36"/>
                    <a:gd name="T1" fmla="*/ 23 h 24"/>
                    <a:gd name="T2" fmla="*/ 26 w 36"/>
                    <a:gd name="T3" fmla="*/ 22 h 24"/>
                    <a:gd name="T4" fmla="*/ 29 w 36"/>
                    <a:gd name="T5" fmla="*/ 21 h 24"/>
                    <a:gd name="T6" fmla="*/ 32 w 36"/>
                    <a:gd name="T7" fmla="*/ 19 h 24"/>
                    <a:gd name="T8" fmla="*/ 34 w 36"/>
                    <a:gd name="T9" fmla="*/ 17 h 24"/>
                    <a:gd name="T10" fmla="*/ 35 w 36"/>
                    <a:gd name="T11" fmla="*/ 15 h 24"/>
                    <a:gd name="T12" fmla="*/ 36 w 36"/>
                    <a:gd name="T13" fmla="*/ 13 h 24"/>
                    <a:gd name="T14" fmla="*/ 36 w 36"/>
                    <a:gd name="T15" fmla="*/ 11 h 24"/>
                    <a:gd name="T16" fmla="*/ 36 w 36"/>
                    <a:gd name="T17" fmla="*/ 8 h 24"/>
                    <a:gd name="T18" fmla="*/ 34 w 36"/>
                    <a:gd name="T19" fmla="*/ 6 h 24"/>
                    <a:gd name="T20" fmla="*/ 32 w 36"/>
                    <a:gd name="T21" fmla="*/ 5 h 24"/>
                    <a:gd name="T22" fmla="*/ 29 w 36"/>
                    <a:gd name="T23" fmla="*/ 3 h 24"/>
                    <a:gd name="T24" fmla="*/ 26 w 36"/>
                    <a:gd name="T25" fmla="*/ 1 h 24"/>
                    <a:gd name="T26" fmla="*/ 23 w 36"/>
                    <a:gd name="T27" fmla="*/ 0 h 24"/>
                    <a:gd name="T28" fmla="*/ 20 w 36"/>
                    <a:gd name="T29" fmla="*/ 0 h 24"/>
                    <a:gd name="T30" fmla="*/ 16 w 36"/>
                    <a:gd name="T31" fmla="*/ 0 h 24"/>
                    <a:gd name="T32" fmla="*/ 13 w 36"/>
                    <a:gd name="T33" fmla="*/ 0 h 24"/>
                    <a:gd name="T34" fmla="*/ 10 w 36"/>
                    <a:gd name="T35" fmla="*/ 1 h 24"/>
                    <a:gd name="T36" fmla="*/ 7 w 36"/>
                    <a:gd name="T37" fmla="*/ 2 h 24"/>
                    <a:gd name="T38" fmla="*/ 4 w 36"/>
                    <a:gd name="T39" fmla="*/ 4 h 24"/>
                    <a:gd name="T40" fmla="*/ 3 w 36"/>
                    <a:gd name="T41" fmla="*/ 6 h 24"/>
                    <a:gd name="T42" fmla="*/ 1 w 36"/>
                    <a:gd name="T43" fmla="*/ 8 h 24"/>
                    <a:gd name="T44" fmla="*/ 0 w 36"/>
                    <a:gd name="T45" fmla="*/ 10 h 24"/>
                    <a:gd name="T46" fmla="*/ 0 w 36"/>
                    <a:gd name="T47" fmla="*/ 12 h 24"/>
                    <a:gd name="T48" fmla="*/ 1 w 36"/>
                    <a:gd name="T49" fmla="*/ 15 h 24"/>
                    <a:gd name="T50" fmla="*/ 2 w 36"/>
                    <a:gd name="T51" fmla="*/ 17 h 24"/>
                    <a:gd name="T52" fmla="*/ 4 w 36"/>
                    <a:gd name="T53" fmla="*/ 19 h 24"/>
                    <a:gd name="T54" fmla="*/ 7 w 36"/>
                    <a:gd name="T55" fmla="*/ 20 h 24"/>
                    <a:gd name="T56" fmla="*/ 10 w 36"/>
                    <a:gd name="T57" fmla="*/ 22 h 24"/>
                    <a:gd name="T58" fmla="*/ 13 w 36"/>
                    <a:gd name="T59" fmla="*/ 23 h 24"/>
                    <a:gd name="T60" fmla="*/ 15 w 36"/>
                    <a:gd name="T61" fmla="*/ 24 h 24"/>
                    <a:gd name="T62" fmla="*/ 19 w 36"/>
                    <a:gd name="T63" fmla="*/ 24 h 24"/>
                    <a:gd name="T64" fmla="*/ 23 w 36"/>
                    <a:gd name="T65" fmla="*/ 23 h 24"/>
                    <a:gd name="T66" fmla="*/ 23 w 36"/>
                    <a:gd name="T67" fmla="*/ 2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6" h="24">
                      <a:moveTo>
                        <a:pt x="23" y="23"/>
                      </a:moveTo>
                      <a:lnTo>
                        <a:pt x="26" y="22"/>
                      </a:lnTo>
                      <a:lnTo>
                        <a:pt x="29" y="21"/>
                      </a:lnTo>
                      <a:lnTo>
                        <a:pt x="32" y="19"/>
                      </a:lnTo>
                      <a:lnTo>
                        <a:pt x="34" y="17"/>
                      </a:lnTo>
                      <a:lnTo>
                        <a:pt x="35" y="15"/>
                      </a:lnTo>
                      <a:lnTo>
                        <a:pt x="36" y="13"/>
                      </a:lnTo>
                      <a:lnTo>
                        <a:pt x="36" y="11"/>
                      </a:lnTo>
                      <a:lnTo>
                        <a:pt x="36" y="8"/>
                      </a:lnTo>
                      <a:lnTo>
                        <a:pt x="34" y="6"/>
                      </a:lnTo>
                      <a:lnTo>
                        <a:pt x="32" y="5"/>
                      </a:lnTo>
                      <a:lnTo>
                        <a:pt x="29" y="3"/>
                      </a:lnTo>
                      <a:lnTo>
                        <a:pt x="26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10" y="1"/>
                      </a:lnTo>
                      <a:lnTo>
                        <a:pt x="7" y="2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1" y="8"/>
                      </a:lnTo>
                      <a:lnTo>
                        <a:pt x="0" y="10"/>
                      </a:lnTo>
                      <a:lnTo>
                        <a:pt x="0" y="12"/>
                      </a:lnTo>
                      <a:lnTo>
                        <a:pt x="1" y="15"/>
                      </a:lnTo>
                      <a:lnTo>
                        <a:pt x="2" y="17"/>
                      </a:lnTo>
                      <a:lnTo>
                        <a:pt x="4" y="19"/>
                      </a:lnTo>
                      <a:lnTo>
                        <a:pt x="7" y="20"/>
                      </a:lnTo>
                      <a:lnTo>
                        <a:pt x="10" y="22"/>
                      </a:lnTo>
                      <a:lnTo>
                        <a:pt x="13" y="23"/>
                      </a:lnTo>
                      <a:lnTo>
                        <a:pt x="15" y="24"/>
                      </a:lnTo>
                      <a:lnTo>
                        <a:pt x="19" y="24"/>
                      </a:lnTo>
                      <a:lnTo>
                        <a:pt x="23" y="23"/>
                      </a:lnTo>
                      <a:lnTo>
                        <a:pt x="23" y="23"/>
                      </a:lnTo>
                      <a:close/>
                    </a:path>
                  </a:pathLst>
                </a:custGeom>
                <a:solidFill>
                  <a:srgbClr val="7A94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10" name="Freeform 294"/>
                <p:cNvSpPr>
                  <a:spLocks/>
                </p:cNvSpPr>
                <p:nvPr/>
              </p:nvSpPr>
              <p:spPr bwMode="auto">
                <a:xfrm>
                  <a:off x="3748088" y="5180013"/>
                  <a:ext cx="93663" cy="163512"/>
                </a:xfrm>
                <a:custGeom>
                  <a:avLst/>
                  <a:gdLst>
                    <a:gd name="T0" fmla="*/ 3 w 59"/>
                    <a:gd name="T1" fmla="*/ 56 h 103"/>
                    <a:gd name="T2" fmla="*/ 5 w 59"/>
                    <a:gd name="T3" fmla="*/ 1 h 103"/>
                    <a:gd name="T4" fmla="*/ 6 w 59"/>
                    <a:gd name="T5" fmla="*/ 1 h 103"/>
                    <a:gd name="T6" fmla="*/ 10 w 59"/>
                    <a:gd name="T7" fmla="*/ 1 h 103"/>
                    <a:gd name="T8" fmla="*/ 12 w 59"/>
                    <a:gd name="T9" fmla="*/ 1 h 103"/>
                    <a:gd name="T10" fmla="*/ 15 w 59"/>
                    <a:gd name="T11" fmla="*/ 0 h 103"/>
                    <a:gd name="T12" fmla="*/ 19 w 59"/>
                    <a:gd name="T13" fmla="*/ 0 h 103"/>
                    <a:gd name="T14" fmla="*/ 23 w 59"/>
                    <a:gd name="T15" fmla="*/ 0 h 103"/>
                    <a:gd name="T16" fmla="*/ 27 w 59"/>
                    <a:gd name="T17" fmla="*/ 0 h 103"/>
                    <a:gd name="T18" fmla="*/ 31 w 59"/>
                    <a:gd name="T19" fmla="*/ 0 h 103"/>
                    <a:gd name="T20" fmla="*/ 32 w 59"/>
                    <a:gd name="T21" fmla="*/ 0 h 103"/>
                    <a:gd name="T22" fmla="*/ 34 w 59"/>
                    <a:gd name="T23" fmla="*/ 0 h 103"/>
                    <a:gd name="T24" fmla="*/ 37 w 59"/>
                    <a:gd name="T25" fmla="*/ 0 h 103"/>
                    <a:gd name="T26" fmla="*/ 40 w 59"/>
                    <a:gd name="T27" fmla="*/ 0 h 103"/>
                    <a:gd name="T28" fmla="*/ 42 w 59"/>
                    <a:gd name="T29" fmla="*/ 0 h 103"/>
                    <a:gd name="T30" fmla="*/ 44 w 59"/>
                    <a:gd name="T31" fmla="*/ 0 h 103"/>
                    <a:gd name="T32" fmla="*/ 46 w 59"/>
                    <a:gd name="T33" fmla="*/ 1 h 103"/>
                    <a:gd name="T34" fmla="*/ 49 w 59"/>
                    <a:gd name="T35" fmla="*/ 1 h 103"/>
                    <a:gd name="T36" fmla="*/ 51 w 59"/>
                    <a:gd name="T37" fmla="*/ 1 h 103"/>
                    <a:gd name="T38" fmla="*/ 54 w 59"/>
                    <a:gd name="T39" fmla="*/ 1 h 103"/>
                    <a:gd name="T40" fmla="*/ 56 w 59"/>
                    <a:gd name="T41" fmla="*/ 1 h 103"/>
                    <a:gd name="T42" fmla="*/ 59 w 59"/>
                    <a:gd name="T43" fmla="*/ 2 h 103"/>
                    <a:gd name="T44" fmla="*/ 53 w 59"/>
                    <a:gd name="T45" fmla="*/ 103 h 103"/>
                    <a:gd name="T46" fmla="*/ 52 w 59"/>
                    <a:gd name="T47" fmla="*/ 103 h 103"/>
                    <a:gd name="T48" fmla="*/ 50 w 59"/>
                    <a:gd name="T49" fmla="*/ 102 h 103"/>
                    <a:gd name="T50" fmla="*/ 48 w 59"/>
                    <a:gd name="T51" fmla="*/ 101 h 103"/>
                    <a:gd name="T52" fmla="*/ 46 w 59"/>
                    <a:gd name="T53" fmla="*/ 101 h 103"/>
                    <a:gd name="T54" fmla="*/ 43 w 59"/>
                    <a:gd name="T55" fmla="*/ 101 h 103"/>
                    <a:gd name="T56" fmla="*/ 40 w 59"/>
                    <a:gd name="T57" fmla="*/ 101 h 103"/>
                    <a:gd name="T58" fmla="*/ 36 w 59"/>
                    <a:gd name="T59" fmla="*/ 100 h 103"/>
                    <a:gd name="T60" fmla="*/ 32 w 59"/>
                    <a:gd name="T61" fmla="*/ 100 h 103"/>
                    <a:gd name="T62" fmla="*/ 31 w 59"/>
                    <a:gd name="T63" fmla="*/ 100 h 103"/>
                    <a:gd name="T64" fmla="*/ 29 w 59"/>
                    <a:gd name="T65" fmla="*/ 100 h 103"/>
                    <a:gd name="T66" fmla="*/ 26 w 59"/>
                    <a:gd name="T67" fmla="*/ 100 h 103"/>
                    <a:gd name="T68" fmla="*/ 24 w 59"/>
                    <a:gd name="T69" fmla="*/ 100 h 103"/>
                    <a:gd name="T70" fmla="*/ 21 w 59"/>
                    <a:gd name="T71" fmla="*/ 100 h 103"/>
                    <a:gd name="T72" fmla="*/ 18 w 59"/>
                    <a:gd name="T73" fmla="*/ 100 h 103"/>
                    <a:gd name="T74" fmla="*/ 16 w 59"/>
                    <a:gd name="T75" fmla="*/ 100 h 103"/>
                    <a:gd name="T76" fmla="*/ 13 w 59"/>
                    <a:gd name="T77" fmla="*/ 100 h 103"/>
                    <a:gd name="T78" fmla="*/ 10 w 59"/>
                    <a:gd name="T79" fmla="*/ 100 h 103"/>
                    <a:gd name="T80" fmla="*/ 7 w 59"/>
                    <a:gd name="T81" fmla="*/ 100 h 103"/>
                    <a:gd name="T82" fmla="*/ 3 w 59"/>
                    <a:gd name="T83" fmla="*/ 101 h 103"/>
                    <a:gd name="T84" fmla="*/ 0 w 59"/>
                    <a:gd name="T85" fmla="*/ 101 h 103"/>
                    <a:gd name="T86" fmla="*/ 3 w 59"/>
                    <a:gd name="T87" fmla="*/ 56 h 103"/>
                    <a:gd name="T88" fmla="*/ 3 w 59"/>
                    <a:gd name="T89" fmla="*/ 5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9" h="103">
                      <a:moveTo>
                        <a:pt x="3" y="56"/>
                      </a:moveTo>
                      <a:lnTo>
                        <a:pt x="5" y="1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2" y="1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3" y="0"/>
                      </a:lnTo>
                      <a:lnTo>
                        <a:pt x="27" y="0"/>
                      </a:lnTo>
                      <a:lnTo>
                        <a:pt x="31" y="0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7" y="0"/>
                      </a:lnTo>
                      <a:lnTo>
                        <a:pt x="40" y="0"/>
                      </a:lnTo>
                      <a:lnTo>
                        <a:pt x="42" y="0"/>
                      </a:lnTo>
                      <a:lnTo>
                        <a:pt x="44" y="0"/>
                      </a:lnTo>
                      <a:lnTo>
                        <a:pt x="46" y="1"/>
                      </a:lnTo>
                      <a:lnTo>
                        <a:pt x="49" y="1"/>
                      </a:lnTo>
                      <a:lnTo>
                        <a:pt x="51" y="1"/>
                      </a:lnTo>
                      <a:lnTo>
                        <a:pt x="54" y="1"/>
                      </a:lnTo>
                      <a:lnTo>
                        <a:pt x="56" y="1"/>
                      </a:lnTo>
                      <a:lnTo>
                        <a:pt x="59" y="2"/>
                      </a:lnTo>
                      <a:lnTo>
                        <a:pt x="53" y="103"/>
                      </a:lnTo>
                      <a:lnTo>
                        <a:pt x="52" y="103"/>
                      </a:lnTo>
                      <a:lnTo>
                        <a:pt x="50" y="102"/>
                      </a:lnTo>
                      <a:lnTo>
                        <a:pt x="48" y="101"/>
                      </a:lnTo>
                      <a:lnTo>
                        <a:pt x="46" y="101"/>
                      </a:lnTo>
                      <a:lnTo>
                        <a:pt x="43" y="101"/>
                      </a:lnTo>
                      <a:lnTo>
                        <a:pt x="40" y="101"/>
                      </a:lnTo>
                      <a:lnTo>
                        <a:pt x="36" y="100"/>
                      </a:lnTo>
                      <a:lnTo>
                        <a:pt x="32" y="100"/>
                      </a:lnTo>
                      <a:lnTo>
                        <a:pt x="31" y="100"/>
                      </a:lnTo>
                      <a:lnTo>
                        <a:pt x="29" y="100"/>
                      </a:lnTo>
                      <a:lnTo>
                        <a:pt x="26" y="100"/>
                      </a:lnTo>
                      <a:lnTo>
                        <a:pt x="24" y="100"/>
                      </a:lnTo>
                      <a:lnTo>
                        <a:pt x="21" y="100"/>
                      </a:lnTo>
                      <a:lnTo>
                        <a:pt x="18" y="100"/>
                      </a:lnTo>
                      <a:lnTo>
                        <a:pt x="16" y="100"/>
                      </a:lnTo>
                      <a:lnTo>
                        <a:pt x="13" y="100"/>
                      </a:lnTo>
                      <a:lnTo>
                        <a:pt x="10" y="100"/>
                      </a:lnTo>
                      <a:lnTo>
                        <a:pt x="7" y="100"/>
                      </a:lnTo>
                      <a:lnTo>
                        <a:pt x="3" y="101"/>
                      </a:lnTo>
                      <a:lnTo>
                        <a:pt x="0" y="101"/>
                      </a:lnTo>
                      <a:lnTo>
                        <a:pt x="3" y="56"/>
                      </a:lnTo>
                      <a:lnTo>
                        <a:pt x="3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11" name="Freeform 295"/>
                <p:cNvSpPr>
                  <a:spLocks/>
                </p:cNvSpPr>
                <p:nvPr/>
              </p:nvSpPr>
              <p:spPr bwMode="auto">
                <a:xfrm>
                  <a:off x="3768725" y="5192713"/>
                  <a:ext cx="52388" cy="131762"/>
                </a:xfrm>
                <a:custGeom>
                  <a:avLst/>
                  <a:gdLst>
                    <a:gd name="T0" fmla="*/ 6 w 33"/>
                    <a:gd name="T1" fmla="*/ 2 h 83"/>
                    <a:gd name="T2" fmla="*/ 0 w 33"/>
                    <a:gd name="T3" fmla="*/ 82 h 83"/>
                    <a:gd name="T4" fmla="*/ 0 w 33"/>
                    <a:gd name="T5" fmla="*/ 82 h 83"/>
                    <a:gd name="T6" fmla="*/ 2 w 33"/>
                    <a:gd name="T7" fmla="*/ 81 h 83"/>
                    <a:gd name="T8" fmla="*/ 5 w 33"/>
                    <a:gd name="T9" fmla="*/ 81 h 83"/>
                    <a:gd name="T10" fmla="*/ 9 w 33"/>
                    <a:gd name="T11" fmla="*/ 81 h 83"/>
                    <a:gd name="T12" fmla="*/ 13 w 33"/>
                    <a:gd name="T13" fmla="*/ 81 h 83"/>
                    <a:gd name="T14" fmla="*/ 18 w 33"/>
                    <a:gd name="T15" fmla="*/ 81 h 83"/>
                    <a:gd name="T16" fmla="*/ 19 w 33"/>
                    <a:gd name="T17" fmla="*/ 81 h 83"/>
                    <a:gd name="T18" fmla="*/ 22 w 33"/>
                    <a:gd name="T19" fmla="*/ 81 h 83"/>
                    <a:gd name="T20" fmla="*/ 24 w 33"/>
                    <a:gd name="T21" fmla="*/ 82 h 83"/>
                    <a:gd name="T22" fmla="*/ 27 w 33"/>
                    <a:gd name="T23" fmla="*/ 83 h 83"/>
                    <a:gd name="T24" fmla="*/ 33 w 33"/>
                    <a:gd name="T25" fmla="*/ 2 h 83"/>
                    <a:gd name="T26" fmla="*/ 32 w 33"/>
                    <a:gd name="T27" fmla="*/ 2 h 83"/>
                    <a:gd name="T28" fmla="*/ 31 w 33"/>
                    <a:gd name="T29" fmla="*/ 1 h 83"/>
                    <a:gd name="T30" fmla="*/ 30 w 33"/>
                    <a:gd name="T31" fmla="*/ 1 h 83"/>
                    <a:gd name="T32" fmla="*/ 27 w 33"/>
                    <a:gd name="T33" fmla="*/ 0 h 83"/>
                    <a:gd name="T34" fmla="*/ 24 w 33"/>
                    <a:gd name="T35" fmla="*/ 0 h 83"/>
                    <a:gd name="T36" fmla="*/ 22 w 33"/>
                    <a:gd name="T37" fmla="*/ 0 h 83"/>
                    <a:gd name="T38" fmla="*/ 19 w 33"/>
                    <a:gd name="T39" fmla="*/ 0 h 83"/>
                    <a:gd name="T40" fmla="*/ 17 w 33"/>
                    <a:gd name="T41" fmla="*/ 0 h 83"/>
                    <a:gd name="T42" fmla="*/ 13 w 33"/>
                    <a:gd name="T43" fmla="*/ 0 h 83"/>
                    <a:gd name="T44" fmla="*/ 11 w 33"/>
                    <a:gd name="T45" fmla="*/ 0 h 83"/>
                    <a:gd name="T46" fmla="*/ 9 w 33"/>
                    <a:gd name="T47" fmla="*/ 0 h 83"/>
                    <a:gd name="T48" fmla="*/ 8 w 33"/>
                    <a:gd name="T49" fmla="*/ 1 h 83"/>
                    <a:gd name="T50" fmla="*/ 6 w 33"/>
                    <a:gd name="T51" fmla="*/ 1 h 83"/>
                    <a:gd name="T52" fmla="*/ 6 w 33"/>
                    <a:gd name="T53" fmla="*/ 2 h 83"/>
                    <a:gd name="T54" fmla="*/ 6 w 33"/>
                    <a:gd name="T55" fmla="*/ 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3" h="83">
                      <a:moveTo>
                        <a:pt x="6" y="2"/>
                      </a:move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2" y="81"/>
                      </a:lnTo>
                      <a:lnTo>
                        <a:pt x="5" y="81"/>
                      </a:lnTo>
                      <a:lnTo>
                        <a:pt x="9" y="81"/>
                      </a:lnTo>
                      <a:lnTo>
                        <a:pt x="13" y="81"/>
                      </a:lnTo>
                      <a:lnTo>
                        <a:pt x="18" y="81"/>
                      </a:lnTo>
                      <a:lnTo>
                        <a:pt x="19" y="81"/>
                      </a:lnTo>
                      <a:lnTo>
                        <a:pt x="22" y="81"/>
                      </a:lnTo>
                      <a:lnTo>
                        <a:pt x="24" y="82"/>
                      </a:lnTo>
                      <a:lnTo>
                        <a:pt x="27" y="83"/>
                      </a:lnTo>
                      <a:lnTo>
                        <a:pt x="33" y="2"/>
                      </a:lnTo>
                      <a:lnTo>
                        <a:pt x="32" y="2"/>
                      </a:lnTo>
                      <a:lnTo>
                        <a:pt x="31" y="1"/>
                      </a:lnTo>
                      <a:lnTo>
                        <a:pt x="30" y="1"/>
                      </a:lnTo>
                      <a:lnTo>
                        <a:pt x="27" y="0"/>
                      </a:ln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12" name="Freeform 296"/>
                <p:cNvSpPr>
                  <a:spLocks/>
                </p:cNvSpPr>
                <p:nvPr/>
              </p:nvSpPr>
              <p:spPr bwMode="auto">
                <a:xfrm>
                  <a:off x="3752850" y="5078413"/>
                  <a:ext cx="95250" cy="61912"/>
                </a:xfrm>
                <a:custGeom>
                  <a:avLst/>
                  <a:gdLst>
                    <a:gd name="T0" fmla="*/ 41 w 60"/>
                    <a:gd name="T1" fmla="*/ 37 h 39"/>
                    <a:gd name="T2" fmla="*/ 47 w 60"/>
                    <a:gd name="T3" fmla="*/ 36 h 39"/>
                    <a:gd name="T4" fmla="*/ 51 w 60"/>
                    <a:gd name="T5" fmla="*/ 33 h 39"/>
                    <a:gd name="T6" fmla="*/ 55 w 60"/>
                    <a:gd name="T7" fmla="*/ 30 h 39"/>
                    <a:gd name="T8" fmla="*/ 58 w 60"/>
                    <a:gd name="T9" fmla="*/ 27 h 39"/>
                    <a:gd name="T10" fmla="*/ 60 w 60"/>
                    <a:gd name="T11" fmla="*/ 23 h 39"/>
                    <a:gd name="T12" fmla="*/ 60 w 60"/>
                    <a:gd name="T13" fmla="*/ 19 h 39"/>
                    <a:gd name="T14" fmla="*/ 60 w 60"/>
                    <a:gd name="T15" fmla="*/ 15 h 39"/>
                    <a:gd name="T16" fmla="*/ 58 w 60"/>
                    <a:gd name="T17" fmla="*/ 12 h 39"/>
                    <a:gd name="T18" fmla="*/ 55 w 60"/>
                    <a:gd name="T19" fmla="*/ 8 h 39"/>
                    <a:gd name="T20" fmla="*/ 52 w 60"/>
                    <a:gd name="T21" fmla="*/ 5 h 39"/>
                    <a:gd name="T22" fmla="*/ 47 w 60"/>
                    <a:gd name="T23" fmla="*/ 3 h 39"/>
                    <a:gd name="T24" fmla="*/ 42 w 60"/>
                    <a:gd name="T25" fmla="*/ 1 h 39"/>
                    <a:gd name="T26" fmla="*/ 36 w 60"/>
                    <a:gd name="T27" fmla="*/ 0 h 39"/>
                    <a:gd name="T28" fmla="*/ 30 w 60"/>
                    <a:gd name="T29" fmla="*/ 0 h 39"/>
                    <a:gd name="T30" fmla="*/ 25 w 60"/>
                    <a:gd name="T31" fmla="*/ 0 h 39"/>
                    <a:gd name="T32" fmla="*/ 19 w 60"/>
                    <a:gd name="T33" fmla="*/ 1 h 39"/>
                    <a:gd name="T34" fmla="*/ 14 w 60"/>
                    <a:gd name="T35" fmla="*/ 3 h 39"/>
                    <a:gd name="T36" fmla="*/ 8 w 60"/>
                    <a:gd name="T37" fmla="*/ 5 h 39"/>
                    <a:gd name="T38" fmla="*/ 5 w 60"/>
                    <a:gd name="T39" fmla="*/ 8 h 39"/>
                    <a:gd name="T40" fmla="*/ 2 w 60"/>
                    <a:gd name="T41" fmla="*/ 12 h 39"/>
                    <a:gd name="T42" fmla="*/ 0 w 60"/>
                    <a:gd name="T43" fmla="*/ 15 h 39"/>
                    <a:gd name="T44" fmla="*/ 0 w 60"/>
                    <a:gd name="T45" fmla="*/ 18 h 39"/>
                    <a:gd name="T46" fmla="*/ 0 w 60"/>
                    <a:gd name="T47" fmla="*/ 23 h 39"/>
                    <a:gd name="T48" fmla="*/ 2 w 60"/>
                    <a:gd name="T49" fmla="*/ 27 h 39"/>
                    <a:gd name="T50" fmla="*/ 5 w 60"/>
                    <a:gd name="T51" fmla="*/ 30 h 39"/>
                    <a:gd name="T52" fmla="*/ 9 w 60"/>
                    <a:gd name="T53" fmla="*/ 33 h 39"/>
                    <a:gd name="T54" fmla="*/ 14 w 60"/>
                    <a:gd name="T55" fmla="*/ 36 h 39"/>
                    <a:gd name="T56" fmla="*/ 19 w 60"/>
                    <a:gd name="T57" fmla="*/ 37 h 39"/>
                    <a:gd name="T58" fmla="*/ 24 w 60"/>
                    <a:gd name="T59" fmla="*/ 38 h 39"/>
                    <a:gd name="T60" fmla="*/ 29 w 60"/>
                    <a:gd name="T61" fmla="*/ 39 h 39"/>
                    <a:gd name="T62" fmla="*/ 35 w 60"/>
                    <a:gd name="T63" fmla="*/ 39 h 39"/>
                    <a:gd name="T64" fmla="*/ 39 w 60"/>
                    <a:gd name="T65" fmla="*/ 3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0" h="39">
                      <a:moveTo>
                        <a:pt x="39" y="38"/>
                      </a:moveTo>
                      <a:lnTo>
                        <a:pt x="41" y="37"/>
                      </a:lnTo>
                      <a:lnTo>
                        <a:pt x="44" y="37"/>
                      </a:lnTo>
                      <a:lnTo>
                        <a:pt x="47" y="36"/>
                      </a:lnTo>
                      <a:lnTo>
                        <a:pt x="50" y="34"/>
                      </a:lnTo>
                      <a:lnTo>
                        <a:pt x="51" y="33"/>
                      </a:lnTo>
                      <a:lnTo>
                        <a:pt x="53" y="32"/>
                      </a:lnTo>
                      <a:lnTo>
                        <a:pt x="55" y="30"/>
                      </a:lnTo>
                      <a:lnTo>
                        <a:pt x="57" y="29"/>
                      </a:lnTo>
                      <a:lnTo>
                        <a:pt x="58" y="27"/>
                      </a:lnTo>
                      <a:lnTo>
                        <a:pt x="59" y="25"/>
                      </a:lnTo>
                      <a:lnTo>
                        <a:pt x="60" y="23"/>
                      </a:lnTo>
                      <a:lnTo>
                        <a:pt x="60" y="21"/>
                      </a:lnTo>
                      <a:lnTo>
                        <a:pt x="60" y="19"/>
                      </a:lnTo>
                      <a:lnTo>
                        <a:pt x="60" y="17"/>
                      </a:lnTo>
                      <a:lnTo>
                        <a:pt x="60" y="15"/>
                      </a:lnTo>
                      <a:lnTo>
                        <a:pt x="60" y="13"/>
                      </a:lnTo>
                      <a:lnTo>
                        <a:pt x="58" y="12"/>
                      </a:lnTo>
                      <a:lnTo>
                        <a:pt x="57" y="10"/>
                      </a:lnTo>
                      <a:lnTo>
                        <a:pt x="55" y="8"/>
                      </a:lnTo>
                      <a:lnTo>
                        <a:pt x="54" y="6"/>
                      </a:lnTo>
                      <a:lnTo>
                        <a:pt x="52" y="5"/>
                      </a:lnTo>
                      <a:lnTo>
                        <a:pt x="50" y="4"/>
                      </a:lnTo>
                      <a:lnTo>
                        <a:pt x="47" y="3"/>
                      </a:lnTo>
                      <a:lnTo>
                        <a:pt x="45" y="2"/>
                      </a:lnTo>
                      <a:lnTo>
                        <a:pt x="42" y="1"/>
                      </a:lnTo>
                      <a:lnTo>
                        <a:pt x="39" y="0"/>
                      </a:lnTo>
                      <a:lnTo>
                        <a:pt x="36" y="0"/>
                      </a:ln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25" y="0"/>
                      </a:lnTo>
                      <a:lnTo>
                        <a:pt x="22" y="1"/>
                      </a:lnTo>
                      <a:lnTo>
                        <a:pt x="19" y="1"/>
                      </a:lnTo>
                      <a:lnTo>
                        <a:pt x="16" y="2"/>
                      </a:lnTo>
                      <a:lnTo>
                        <a:pt x="14" y="3"/>
                      </a:lnTo>
                      <a:lnTo>
                        <a:pt x="11" y="4"/>
                      </a:lnTo>
                      <a:lnTo>
                        <a:pt x="8" y="5"/>
                      </a:lnTo>
                      <a:lnTo>
                        <a:pt x="7" y="6"/>
                      </a:lnTo>
                      <a:lnTo>
                        <a:pt x="5" y="8"/>
                      </a:lnTo>
                      <a:lnTo>
                        <a:pt x="4" y="10"/>
                      </a:lnTo>
                      <a:lnTo>
                        <a:pt x="2" y="12"/>
                      </a:lnTo>
                      <a:lnTo>
                        <a:pt x="1" y="13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0" y="18"/>
                      </a:lnTo>
                      <a:lnTo>
                        <a:pt x="0" y="21"/>
                      </a:lnTo>
                      <a:lnTo>
                        <a:pt x="0" y="23"/>
                      </a:lnTo>
                      <a:lnTo>
                        <a:pt x="2" y="25"/>
                      </a:lnTo>
                      <a:lnTo>
                        <a:pt x="2" y="27"/>
                      </a:lnTo>
                      <a:lnTo>
                        <a:pt x="4" y="29"/>
                      </a:lnTo>
                      <a:lnTo>
                        <a:pt x="5" y="30"/>
                      </a:lnTo>
                      <a:lnTo>
                        <a:pt x="7" y="32"/>
                      </a:lnTo>
                      <a:lnTo>
                        <a:pt x="9" y="33"/>
                      </a:lnTo>
                      <a:lnTo>
                        <a:pt x="11" y="34"/>
                      </a:lnTo>
                      <a:lnTo>
                        <a:pt x="14" y="36"/>
                      </a:lnTo>
                      <a:lnTo>
                        <a:pt x="16" y="36"/>
                      </a:lnTo>
                      <a:lnTo>
                        <a:pt x="19" y="37"/>
                      </a:lnTo>
                      <a:lnTo>
                        <a:pt x="21" y="37"/>
                      </a:lnTo>
                      <a:lnTo>
                        <a:pt x="24" y="38"/>
                      </a:lnTo>
                      <a:lnTo>
                        <a:pt x="27" y="39"/>
                      </a:lnTo>
                      <a:lnTo>
                        <a:pt x="29" y="39"/>
                      </a:lnTo>
                      <a:lnTo>
                        <a:pt x="32" y="39"/>
                      </a:lnTo>
                      <a:lnTo>
                        <a:pt x="35" y="39"/>
                      </a:lnTo>
                      <a:lnTo>
                        <a:pt x="39" y="38"/>
                      </a:lnTo>
                      <a:lnTo>
                        <a:pt x="39" y="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13" name="Freeform 297"/>
                <p:cNvSpPr>
                  <a:spLocks/>
                </p:cNvSpPr>
                <p:nvPr/>
              </p:nvSpPr>
              <p:spPr bwMode="auto">
                <a:xfrm>
                  <a:off x="3770313" y="5087938"/>
                  <a:ext cx="57150" cy="38100"/>
                </a:xfrm>
                <a:custGeom>
                  <a:avLst/>
                  <a:gdLst>
                    <a:gd name="T0" fmla="*/ 23 w 36"/>
                    <a:gd name="T1" fmla="*/ 24 h 24"/>
                    <a:gd name="T2" fmla="*/ 26 w 36"/>
                    <a:gd name="T3" fmla="*/ 23 h 24"/>
                    <a:gd name="T4" fmla="*/ 29 w 36"/>
                    <a:gd name="T5" fmla="*/ 21 h 24"/>
                    <a:gd name="T6" fmla="*/ 32 w 36"/>
                    <a:gd name="T7" fmla="*/ 19 h 24"/>
                    <a:gd name="T8" fmla="*/ 34 w 36"/>
                    <a:gd name="T9" fmla="*/ 18 h 24"/>
                    <a:gd name="T10" fmla="*/ 35 w 36"/>
                    <a:gd name="T11" fmla="*/ 16 h 24"/>
                    <a:gd name="T12" fmla="*/ 36 w 36"/>
                    <a:gd name="T13" fmla="*/ 14 h 24"/>
                    <a:gd name="T14" fmla="*/ 36 w 36"/>
                    <a:gd name="T15" fmla="*/ 11 h 24"/>
                    <a:gd name="T16" fmla="*/ 36 w 36"/>
                    <a:gd name="T17" fmla="*/ 9 h 24"/>
                    <a:gd name="T18" fmla="*/ 34 w 36"/>
                    <a:gd name="T19" fmla="*/ 7 h 24"/>
                    <a:gd name="T20" fmla="*/ 32 w 36"/>
                    <a:gd name="T21" fmla="*/ 6 h 24"/>
                    <a:gd name="T22" fmla="*/ 29 w 36"/>
                    <a:gd name="T23" fmla="*/ 4 h 24"/>
                    <a:gd name="T24" fmla="*/ 27 w 36"/>
                    <a:gd name="T25" fmla="*/ 2 h 24"/>
                    <a:gd name="T26" fmla="*/ 23 w 36"/>
                    <a:gd name="T27" fmla="*/ 1 h 24"/>
                    <a:gd name="T28" fmla="*/ 20 w 36"/>
                    <a:gd name="T29" fmla="*/ 1 h 24"/>
                    <a:gd name="T30" fmla="*/ 17 w 36"/>
                    <a:gd name="T31" fmla="*/ 0 h 24"/>
                    <a:gd name="T32" fmla="*/ 14 w 36"/>
                    <a:gd name="T33" fmla="*/ 1 h 24"/>
                    <a:gd name="T34" fmla="*/ 10 w 36"/>
                    <a:gd name="T35" fmla="*/ 2 h 24"/>
                    <a:gd name="T36" fmla="*/ 7 w 36"/>
                    <a:gd name="T37" fmla="*/ 4 h 24"/>
                    <a:gd name="T38" fmla="*/ 5 w 36"/>
                    <a:gd name="T39" fmla="*/ 5 h 24"/>
                    <a:gd name="T40" fmla="*/ 3 w 36"/>
                    <a:gd name="T41" fmla="*/ 7 h 24"/>
                    <a:gd name="T42" fmla="*/ 1 w 36"/>
                    <a:gd name="T43" fmla="*/ 9 h 24"/>
                    <a:gd name="T44" fmla="*/ 1 w 36"/>
                    <a:gd name="T45" fmla="*/ 11 h 24"/>
                    <a:gd name="T46" fmla="*/ 0 w 36"/>
                    <a:gd name="T47" fmla="*/ 13 h 24"/>
                    <a:gd name="T48" fmla="*/ 2 w 36"/>
                    <a:gd name="T49" fmla="*/ 16 h 24"/>
                    <a:gd name="T50" fmla="*/ 3 w 36"/>
                    <a:gd name="T51" fmla="*/ 18 h 24"/>
                    <a:gd name="T52" fmla="*/ 5 w 36"/>
                    <a:gd name="T53" fmla="*/ 19 h 24"/>
                    <a:gd name="T54" fmla="*/ 7 w 36"/>
                    <a:gd name="T55" fmla="*/ 21 h 24"/>
                    <a:gd name="T56" fmla="*/ 10 w 36"/>
                    <a:gd name="T57" fmla="*/ 23 h 24"/>
                    <a:gd name="T58" fmla="*/ 13 w 36"/>
                    <a:gd name="T59" fmla="*/ 23 h 24"/>
                    <a:gd name="T60" fmla="*/ 17 w 36"/>
                    <a:gd name="T61" fmla="*/ 24 h 24"/>
                    <a:gd name="T62" fmla="*/ 19 w 36"/>
                    <a:gd name="T63" fmla="*/ 24 h 24"/>
                    <a:gd name="T64" fmla="*/ 23 w 36"/>
                    <a:gd name="T65" fmla="*/ 24 h 24"/>
                    <a:gd name="T66" fmla="*/ 23 w 36"/>
                    <a:gd name="T6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6" h="24">
                      <a:moveTo>
                        <a:pt x="23" y="24"/>
                      </a:moveTo>
                      <a:lnTo>
                        <a:pt x="26" y="23"/>
                      </a:lnTo>
                      <a:lnTo>
                        <a:pt x="29" y="21"/>
                      </a:lnTo>
                      <a:lnTo>
                        <a:pt x="32" y="19"/>
                      </a:lnTo>
                      <a:lnTo>
                        <a:pt x="34" y="18"/>
                      </a:lnTo>
                      <a:lnTo>
                        <a:pt x="35" y="16"/>
                      </a:lnTo>
                      <a:lnTo>
                        <a:pt x="36" y="14"/>
                      </a:lnTo>
                      <a:lnTo>
                        <a:pt x="36" y="11"/>
                      </a:lnTo>
                      <a:lnTo>
                        <a:pt x="36" y="9"/>
                      </a:lnTo>
                      <a:lnTo>
                        <a:pt x="34" y="7"/>
                      </a:lnTo>
                      <a:lnTo>
                        <a:pt x="32" y="6"/>
                      </a:lnTo>
                      <a:lnTo>
                        <a:pt x="29" y="4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20" y="1"/>
                      </a:lnTo>
                      <a:lnTo>
                        <a:pt x="17" y="0"/>
                      </a:lnTo>
                      <a:lnTo>
                        <a:pt x="14" y="1"/>
                      </a:lnTo>
                      <a:lnTo>
                        <a:pt x="10" y="2"/>
                      </a:lnTo>
                      <a:lnTo>
                        <a:pt x="7" y="4"/>
                      </a:lnTo>
                      <a:lnTo>
                        <a:pt x="5" y="5"/>
                      </a:lnTo>
                      <a:lnTo>
                        <a:pt x="3" y="7"/>
                      </a:lnTo>
                      <a:lnTo>
                        <a:pt x="1" y="9"/>
                      </a:lnTo>
                      <a:lnTo>
                        <a:pt x="1" y="11"/>
                      </a:lnTo>
                      <a:lnTo>
                        <a:pt x="0" y="13"/>
                      </a:lnTo>
                      <a:lnTo>
                        <a:pt x="2" y="16"/>
                      </a:lnTo>
                      <a:lnTo>
                        <a:pt x="3" y="18"/>
                      </a:lnTo>
                      <a:lnTo>
                        <a:pt x="5" y="19"/>
                      </a:lnTo>
                      <a:lnTo>
                        <a:pt x="7" y="21"/>
                      </a:lnTo>
                      <a:lnTo>
                        <a:pt x="10" y="23"/>
                      </a:lnTo>
                      <a:lnTo>
                        <a:pt x="13" y="23"/>
                      </a:lnTo>
                      <a:lnTo>
                        <a:pt x="17" y="24"/>
                      </a:lnTo>
                      <a:lnTo>
                        <a:pt x="19" y="24"/>
                      </a:lnTo>
                      <a:lnTo>
                        <a:pt x="23" y="24"/>
                      </a:lnTo>
                      <a:lnTo>
                        <a:pt x="23" y="24"/>
                      </a:lnTo>
                      <a:close/>
                    </a:path>
                  </a:pathLst>
                </a:custGeom>
                <a:solidFill>
                  <a:srgbClr val="7A94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14" name="Freeform 298"/>
                <p:cNvSpPr>
                  <a:spLocks/>
                </p:cNvSpPr>
                <p:nvPr/>
              </p:nvSpPr>
              <p:spPr bwMode="auto">
                <a:xfrm>
                  <a:off x="3578225" y="5094288"/>
                  <a:ext cx="31750" cy="20637"/>
                </a:xfrm>
                <a:custGeom>
                  <a:avLst/>
                  <a:gdLst>
                    <a:gd name="T0" fmla="*/ 8 w 20"/>
                    <a:gd name="T1" fmla="*/ 13 h 13"/>
                    <a:gd name="T2" fmla="*/ 12 w 20"/>
                    <a:gd name="T3" fmla="*/ 13 h 13"/>
                    <a:gd name="T4" fmla="*/ 16 w 20"/>
                    <a:gd name="T5" fmla="*/ 12 h 13"/>
                    <a:gd name="T6" fmla="*/ 19 w 20"/>
                    <a:gd name="T7" fmla="*/ 10 h 13"/>
                    <a:gd name="T8" fmla="*/ 20 w 20"/>
                    <a:gd name="T9" fmla="*/ 7 h 13"/>
                    <a:gd name="T10" fmla="*/ 20 w 20"/>
                    <a:gd name="T11" fmla="*/ 4 h 13"/>
                    <a:gd name="T12" fmla="*/ 18 w 20"/>
                    <a:gd name="T13" fmla="*/ 2 h 13"/>
                    <a:gd name="T14" fmla="*/ 14 w 20"/>
                    <a:gd name="T15" fmla="*/ 0 h 13"/>
                    <a:gd name="T16" fmla="*/ 10 w 20"/>
                    <a:gd name="T17" fmla="*/ 0 h 13"/>
                    <a:gd name="T18" fmla="*/ 6 w 20"/>
                    <a:gd name="T19" fmla="*/ 0 h 13"/>
                    <a:gd name="T20" fmla="*/ 4 w 20"/>
                    <a:gd name="T21" fmla="*/ 2 h 13"/>
                    <a:gd name="T22" fmla="*/ 2 w 20"/>
                    <a:gd name="T23" fmla="*/ 2 h 13"/>
                    <a:gd name="T24" fmla="*/ 1 w 20"/>
                    <a:gd name="T25" fmla="*/ 3 h 13"/>
                    <a:gd name="T26" fmla="*/ 0 w 20"/>
                    <a:gd name="T27" fmla="*/ 5 h 13"/>
                    <a:gd name="T28" fmla="*/ 0 w 20"/>
                    <a:gd name="T29" fmla="*/ 6 h 13"/>
                    <a:gd name="T30" fmla="*/ 0 w 20"/>
                    <a:gd name="T31" fmla="*/ 8 h 13"/>
                    <a:gd name="T32" fmla="*/ 2 w 20"/>
                    <a:gd name="T33" fmla="*/ 11 h 13"/>
                    <a:gd name="T34" fmla="*/ 5 w 20"/>
                    <a:gd name="T35" fmla="*/ 12 h 13"/>
                    <a:gd name="T36" fmla="*/ 8 w 20"/>
                    <a:gd name="T37" fmla="*/ 13 h 13"/>
                    <a:gd name="T38" fmla="*/ 8 w 20"/>
                    <a:gd name="T3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0" h="13">
                      <a:moveTo>
                        <a:pt x="8" y="13"/>
                      </a:moveTo>
                      <a:lnTo>
                        <a:pt x="12" y="13"/>
                      </a:lnTo>
                      <a:lnTo>
                        <a:pt x="16" y="12"/>
                      </a:lnTo>
                      <a:lnTo>
                        <a:pt x="19" y="10"/>
                      </a:lnTo>
                      <a:lnTo>
                        <a:pt x="20" y="7"/>
                      </a:lnTo>
                      <a:lnTo>
                        <a:pt x="20" y="4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2" y="11"/>
                      </a:lnTo>
                      <a:lnTo>
                        <a:pt x="5" y="12"/>
                      </a:lnTo>
                      <a:lnTo>
                        <a:pt x="8" y="13"/>
                      </a:lnTo>
                      <a:lnTo>
                        <a:pt x="8" y="13"/>
                      </a:lnTo>
                      <a:close/>
                    </a:path>
                  </a:pathLst>
                </a:custGeom>
                <a:solidFill>
                  <a:srgbClr val="BDC9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15" name="Freeform 299"/>
                <p:cNvSpPr>
                  <a:spLocks/>
                </p:cNvSpPr>
                <p:nvPr/>
              </p:nvSpPr>
              <p:spPr bwMode="auto">
                <a:xfrm>
                  <a:off x="3783013" y="5097463"/>
                  <a:ext cx="31750" cy="20637"/>
                </a:xfrm>
                <a:custGeom>
                  <a:avLst/>
                  <a:gdLst>
                    <a:gd name="T0" fmla="*/ 9 w 20"/>
                    <a:gd name="T1" fmla="*/ 13 h 13"/>
                    <a:gd name="T2" fmla="*/ 13 w 20"/>
                    <a:gd name="T3" fmla="*/ 12 h 13"/>
                    <a:gd name="T4" fmla="*/ 17 w 20"/>
                    <a:gd name="T5" fmla="*/ 12 h 13"/>
                    <a:gd name="T6" fmla="*/ 19 w 20"/>
                    <a:gd name="T7" fmla="*/ 9 h 13"/>
                    <a:gd name="T8" fmla="*/ 20 w 20"/>
                    <a:gd name="T9" fmla="*/ 7 h 13"/>
                    <a:gd name="T10" fmla="*/ 20 w 20"/>
                    <a:gd name="T11" fmla="*/ 4 h 13"/>
                    <a:gd name="T12" fmla="*/ 18 w 20"/>
                    <a:gd name="T13" fmla="*/ 2 h 13"/>
                    <a:gd name="T14" fmla="*/ 14 w 20"/>
                    <a:gd name="T15" fmla="*/ 0 h 13"/>
                    <a:gd name="T16" fmla="*/ 11 w 20"/>
                    <a:gd name="T17" fmla="*/ 0 h 13"/>
                    <a:gd name="T18" fmla="*/ 7 w 20"/>
                    <a:gd name="T19" fmla="*/ 0 h 13"/>
                    <a:gd name="T20" fmla="*/ 4 w 20"/>
                    <a:gd name="T21" fmla="*/ 1 h 13"/>
                    <a:gd name="T22" fmla="*/ 2 w 20"/>
                    <a:gd name="T23" fmla="*/ 1 h 13"/>
                    <a:gd name="T24" fmla="*/ 1 w 20"/>
                    <a:gd name="T25" fmla="*/ 3 h 13"/>
                    <a:gd name="T26" fmla="*/ 0 w 20"/>
                    <a:gd name="T27" fmla="*/ 5 h 13"/>
                    <a:gd name="T28" fmla="*/ 0 w 20"/>
                    <a:gd name="T29" fmla="*/ 6 h 13"/>
                    <a:gd name="T30" fmla="*/ 0 w 20"/>
                    <a:gd name="T31" fmla="*/ 8 h 13"/>
                    <a:gd name="T32" fmla="*/ 2 w 20"/>
                    <a:gd name="T33" fmla="*/ 11 h 13"/>
                    <a:gd name="T34" fmla="*/ 4 w 20"/>
                    <a:gd name="T35" fmla="*/ 12 h 13"/>
                    <a:gd name="T36" fmla="*/ 5 w 20"/>
                    <a:gd name="T37" fmla="*/ 12 h 13"/>
                    <a:gd name="T38" fmla="*/ 8 w 20"/>
                    <a:gd name="T39" fmla="*/ 13 h 13"/>
                    <a:gd name="T40" fmla="*/ 9 w 20"/>
                    <a:gd name="T41" fmla="*/ 13 h 13"/>
                    <a:gd name="T42" fmla="*/ 9 w 20"/>
                    <a:gd name="T4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0" h="13">
                      <a:moveTo>
                        <a:pt x="9" y="13"/>
                      </a:moveTo>
                      <a:lnTo>
                        <a:pt x="13" y="12"/>
                      </a:lnTo>
                      <a:lnTo>
                        <a:pt x="17" y="12"/>
                      </a:lnTo>
                      <a:lnTo>
                        <a:pt x="19" y="9"/>
                      </a:lnTo>
                      <a:lnTo>
                        <a:pt x="20" y="7"/>
                      </a:lnTo>
                      <a:lnTo>
                        <a:pt x="20" y="4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4" y="1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2" y="11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8" y="13"/>
                      </a:lnTo>
                      <a:lnTo>
                        <a:pt x="9" y="13"/>
                      </a:lnTo>
                      <a:lnTo>
                        <a:pt x="9" y="13"/>
                      </a:lnTo>
                      <a:close/>
                    </a:path>
                  </a:pathLst>
                </a:custGeom>
                <a:solidFill>
                  <a:srgbClr val="BDC9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216" name="Freeform 300"/>
                <p:cNvSpPr>
                  <a:spLocks/>
                </p:cNvSpPr>
                <p:nvPr/>
              </p:nvSpPr>
              <p:spPr bwMode="auto">
                <a:xfrm>
                  <a:off x="3670300" y="5029200"/>
                  <a:ext cx="38100" cy="42862"/>
                </a:xfrm>
                <a:custGeom>
                  <a:avLst/>
                  <a:gdLst>
                    <a:gd name="T0" fmla="*/ 7 w 24"/>
                    <a:gd name="T1" fmla="*/ 0 h 27"/>
                    <a:gd name="T2" fmla="*/ 24 w 24"/>
                    <a:gd name="T3" fmla="*/ 17 h 27"/>
                    <a:gd name="T4" fmla="*/ 0 w 24"/>
                    <a:gd name="T5" fmla="*/ 27 h 27"/>
                    <a:gd name="T6" fmla="*/ 3 w 24"/>
                    <a:gd name="T7" fmla="*/ 2 h 27"/>
                    <a:gd name="T8" fmla="*/ 7 w 24"/>
                    <a:gd name="T9" fmla="*/ 0 h 27"/>
                    <a:gd name="T10" fmla="*/ 7 w 24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7">
                      <a:moveTo>
                        <a:pt x="7" y="0"/>
                      </a:moveTo>
                      <a:lnTo>
                        <a:pt x="24" y="17"/>
                      </a:lnTo>
                      <a:lnTo>
                        <a:pt x="0" y="27"/>
                      </a:lnTo>
                      <a:lnTo>
                        <a:pt x="3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A86E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21" name="Freeform 370"/>
                <p:cNvSpPr>
                  <a:spLocks/>
                </p:cNvSpPr>
                <p:nvPr/>
              </p:nvSpPr>
              <p:spPr bwMode="auto">
                <a:xfrm>
                  <a:off x="3070225" y="5367338"/>
                  <a:ext cx="169863" cy="30162"/>
                </a:xfrm>
                <a:custGeom>
                  <a:avLst/>
                  <a:gdLst>
                    <a:gd name="T0" fmla="*/ 0 w 107"/>
                    <a:gd name="T1" fmla="*/ 9 h 19"/>
                    <a:gd name="T2" fmla="*/ 62 w 107"/>
                    <a:gd name="T3" fmla="*/ 0 h 19"/>
                    <a:gd name="T4" fmla="*/ 79 w 107"/>
                    <a:gd name="T5" fmla="*/ 4 h 19"/>
                    <a:gd name="T6" fmla="*/ 93 w 107"/>
                    <a:gd name="T7" fmla="*/ 9 h 19"/>
                    <a:gd name="T8" fmla="*/ 107 w 107"/>
                    <a:gd name="T9" fmla="*/ 17 h 19"/>
                    <a:gd name="T10" fmla="*/ 15 w 107"/>
                    <a:gd name="T11" fmla="*/ 19 h 19"/>
                    <a:gd name="T12" fmla="*/ 0 w 107"/>
                    <a:gd name="T13" fmla="*/ 9 h 19"/>
                    <a:gd name="T14" fmla="*/ 0 w 107"/>
                    <a:gd name="T15" fmla="*/ 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7" h="19">
                      <a:moveTo>
                        <a:pt x="0" y="9"/>
                      </a:moveTo>
                      <a:lnTo>
                        <a:pt x="62" y="0"/>
                      </a:lnTo>
                      <a:lnTo>
                        <a:pt x="79" y="4"/>
                      </a:lnTo>
                      <a:lnTo>
                        <a:pt x="93" y="9"/>
                      </a:lnTo>
                      <a:lnTo>
                        <a:pt x="107" y="17"/>
                      </a:lnTo>
                      <a:lnTo>
                        <a:pt x="15" y="19"/>
                      </a:lnTo>
                      <a:lnTo>
                        <a:pt x="0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B8B8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22" name="Freeform 371"/>
                <p:cNvSpPr>
                  <a:spLocks/>
                </p:cNvSpPr>
                <p:nvPr/>
              </p:nvSpPr>
              <p:spPr bwMode="auto">
                <a:xfrm>
                  <a:off x="3081338" y="5370513"/>
                  <a:ext cx="141288" cy="26987"/>
                </a:xfrm>
                <a:custGeom>
                  <a:avLst/>
                  <a:gdLst>
                    <a:gd name="T0" fmla="*/ 0 w 89"/>
                    <a:gd name="T1" fmla="*/ 9 h 17"/>
                    <a:gd name="T2" fmla="*/ 53 w 89"/>
                    <a:gd name="T3" fmla="*/ 0 h 17"/>
                    <a:gd name="T4" fmla="*/ 64 w 89"/>
                    <a:gd name="T5" fmla="*/ 3 h 17"/>
                    <a:gd name="T6" fmla="*/ 74 w 89"/>
                    <a:gd name="T7" fmla="*/ 7 h 17"/>
                    <a:gd name="T8" fmla="*/ 83 w 89"/>
                    <a:gd name="T9" fmla="*/ 10 h 17"/>
                    <a:gd name="T10" fmla="*/ 89 w 89"/>
                    <a:gd name="T11" fmla="*/ 15 h 17"/>
                    <a:gd name="T12" fmla="*/ 31 w 89"/>
                    <a:gd name="T13" fmla="*/ 17 h 17"/>
                    <a:gd name="T14" fmla="*/ 69 w 89"/>
                    <a:gd name="T15" fmla="*/ 10 h 17"/>
                    <a:gd name="T16" fmla="*/ 24 w 89"/>
                    <a:gd name="T17" fmla="*/ 14 h 17"/>
                    <a:gd name="T18" fmla="*/ 60 w 89"/>
                    <a:gd name="T19" fmla="*/ 7 h 17"/>
                    <a:gd name="T20" fmla="*/ 8 w 89"/>
                    <a:gd name="T21" fmla="*/ 12 h 17"/>
                    <a:gd name="T22" fmla="*/ 53 w 89"/>
                    <a:gd name="T23" fmla="*/ 5 h 17"/>
                    <a:gd name="T24" fmla="*/ 0 w 89"/>
                    <a:gd name="T25" fmla="*/ 9 h 17"/>
                    <a:gd name="T26" fmla="*/ 0 w 89"/>
                    <a:gd name="T27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9" h="17">
                      <a:moveTo>
                        <a:pt x="0" y="9"/>
                      </a:moveTo>
                      <a:lnTo>
                        <a:pt x="53" y="0"/>
                      </a:lnTo>
                      <a:lnTo>
                        <a:pt x="64" y="3"/>
                      </a:lnTo>
                      <a:lnTo>
                        <a:pt x="74" y="7"/>
                      </a:lnTo>
                      <a:lnTo>
                        <a:pt x="83" y="10"/>
                      </a:lnTo>
                      <a:lnTo>
                        <a:pt x="89" y="15"/>
                      </a:lnTo>
                      <a:lnTo>
                        <a:pt x="31" y="17"/>
                      </a:lnTo>
                      <a:lnTo>
                        <a:pt x="69" y="10"/>
                      </a:lnTo>
                      <a:lnTo>
                        <a:pt x="24" y="14"/>
                      </a:lnTo>
                      <a:lnTo>
                        <a:pt x="60" y="7"/>
                      </a:lnTo>
                      <a:lnTo>
                        <a:pt x="8" y="12"/>
                      </a:lnTo>
                      <a:lnTo>
                        <a:pt x="53" y="5"/>
                      </a:lnTo>
                      <a:lnTo>
                        <a:pt x="0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D9D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28" name="Freeform 377"/>
                <p:cNvSpPr>
                  <a:spLocks/>
                </p:cNvSpPr>
                <p:nvPr/>
              </p:nvSpPr>
              <p:spPr bwMode="auto">
                <a:xfrm>
                  <a:off x="3692525" y="5014913"/>
                  <a:ext cx="25400" cy="6350"/>
                </a:xfrm>
                <a:custGeom>
                  <a:avLst/>
                  <a:gdLst>
                    <a:gd name="T0" fmla="*/ 0 w 16"/>
                    <a:gd name="T1" fmla="*/ 0 h 4"/>
                    <a:gd name="T2" fmla="*/ 6 w 16"/>
                    <a:gd name="T3" fmla="*/ 4 h 4"/>
                    <a:gd name="T4" fmla="*/ 16 w 16"/>
                    <a:gd name="T5" fmla="*/ 0 h 4"/>
                    <a:gd name="T6" fmla="*/ 0 w 16"/>
                    <a:gd name="T7" fmla="*/ 0 h 4"/>
                    <a:gd name="T8" fmla="*/ 0 w 16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4">
                      <a:moveTo>
                        <a:pt x="0" y="0"/>
                      </a:moveTo>
                      <a:lnTo>
                        <a:pt x="6" y="4"/>
                      </a:ln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9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30" name="Freeform 379"/>
                <p:cNvSpPr>
                  <a:spLocks/>
                </p:cNvSpPr>
                <p:nvPr/>
              </p:nvSpPr>
              <p:spPr bwMode="auto">
                <a:xfrm>
                  <a:off x="3254375" y="5219700"/>
                  <a:ext cx="79375" cy="104775"/>
                </a:xfrm>
                <a:custGeom>
                  <a:avLst/>
                  <a:gdLst>
                    <a:gd name="T0" fmla="*/ 40 w 50"/>
                    <a:gd name="T1" fmla="*/ 0 h 66"/>
                    <a:gd name="T2" fmla="*/ 0 w 50"/>
                    <a:gd name="T3" fmla="*/ 62 h 66"/>
                    <a:gd name="T4" fmla="*/ 7 w 50"/>
                    <a:gd name="T5" fmla="*/ 63 h 66"/>
                    <a:gd name="T6" fmla="*/ 9 w 50"/>
                    <a:gd name="T7" fmla="*/ 66 h 66"/>
                    <a:gd name="T8" fmla="*/ 50 w 50"/>
                    <a:gd name="T9" fmla="*/ 4 h 66"/>
                    <a:gd name="T10" fmla="*/ 46 w 50"/>
                    <a:gd name="T11" fmla="*/ 1 h 66"/>
                    <a:gd name="T12" fmla="*/ 40 w 50"/>
                    <a:gd name="T13" fmla="*/ 0 h 66"/>
                    <a:gd name="T14" fmla="*/ 40 w 50"/>
                    <a:gd name="T15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6">
                      <a:moveTo>
                        <a:pt x="40" y="0"/>
                      </a:moveTo>
                      <a:lnTo>
                        <a:pt x="0" y="62"/>
                      </a:lnTo>
                      <a:lnTo>
                        <a:pt x="7" y="63"/>
                      </a:lnTo>
                      <a:lnTo>
                        <a:pt x="9" y="66"/>
                      </a:lnTo>
                      <a:lnTo>
                        <a:pt x="50" y="4"/>
                      </a:lnTo>
                      <a:lnTo>
                        <a:pt x="46" y="1"/>
                      </a:lnTo>
                      <a:lnTo>
                        <a:pt x="40" y="0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FF8C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31" name="Freeform 380"/>
                <p:cNvSpPr>
                  <a:spLocks/>
                </p:cNvSpPr>
                <p:nvPr/>
              </p:nvSpPr>
              <p:spPr bwMode="auto">
                <a:xfrm>
                  <a:off x="3578225" y="5202238"/>
                  <a:ext cx="22225" cy="103187"/>
                </a:xfrm>
                <a:custGeom>
                  <a:avLst/>
                  <a:gdLst>
                    <a:gd name="T0" fmla="*/ 5 w 14"/>
                    <a:gd name="T1" fmla="*/ 0 h 65"/>
                    <a:gd name="T2" fmla="*/ 0 w 14"/>
                    <a:gd name="T3" fmla="*/ 64 h 65"/>
                    <a:gd name="T4" fmla="*/ 6 w 14"/>
                    <a:gd name="T5" fmla="*/ 64 h 65"/>
                    <a:gd name="T6" fmla="*/ 9 w 14"/>
                    <a:gd name="T7" fmla="*/ 65 h 65"/>
                    <a:gd name="T8" fmla="*/ 14 w 14"/>
                    <a:gd name="T9" fmla="*/ 1 h 65"/>
                    <a:gd name="T10" fmla="*/ 5 w 14"/>
                    <a:gd name="T11" fmla="*/ 0 h 65"/>
                    <a:gd name="T12" fmla="*/ 5 w 14"/>
                    <a:gd name="T13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65">
                      <a:moveTo>
                        <a:pt x="5" y="0"/>
                      </a:moveTo>
                      <a:lnTo>
                        <a:pt x="0" y="64"/>
                      </a:lnTo>
                      <a:lnTo>
                        <a:pt x="6" y="64"/>
                      </a:lnTo>
                      <a:lnTo>
                        <a:pt x="9" y="65"/>
                      </a:lnTo>
                      <a:lnTo>
                        <a:pt x="14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B3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32" name="Freeform 381"/>
                <p:cNvSpPr>
                  <a:spLocks/>
                </p:cNvSpPr>
                <p:nvPr/>
              </p:nvSpPr>
              <p:spPr bwMode="auto">
                <a:xfrm>
                  <a:off x="3784600" y="5207000"/>
                  <a:ext cx="20638" cy="101600"/>
                </a:xfrm>
                <a:custGeom>
                  <a:avLst/>
                  <a:gdLst>
                    <a:gd name="T0" fmla="*/ 5 w 13"/>
                    <a:gd name="T1" fmla="*/ 0 h 64"/>
                    <a:gd name="T2" fmla="*/ 0 w 13"/>
                    <a:gd name="T3" fmla="*/ 63 h 64"/>
                    <a:gd name="T4" fmla="*/ 8 w 13"/>
                    <a:gd name="T5" fmla="*/ 64 h 64"/>
                    <a:gd name="T6" fmla="*/ 13 w 13"/>
                    <a:gd name="T7" fmla="*/ 0 h 64"/>
                    <a:gd name="T8" fmla="*/ 5 w 13"/>
                    <a:gd name="T9" fmla="*/ 0 h 64"/>
                    <a:gd name="T10" fmla="*/ 5 w 13"/>
                    <a:gd name="T11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64">
                      <a:moveTo>
                        <a:pt x="5" y="0"/>
                      </a:moveTo>
                      <a:lnTo>
                        <a:pt x="0" y="63"/>
                      </a:lnTo>
                      <a:lnTo>
                        <a:pt x="8" y="64"/>
                      </a:lnTo>
                      <a:lnTo>
                        <a:pt x="13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BA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34" name="Freeform 383"/>
                <p:cNvSpPr>
                  <a:spLocks/>
                </p:cNvSpPr>
                <p:nvPr/>
              </p:nvSpPr>
              <p:spPr bwMode="auto">
                <a:xfrm>
                  <a:off x="3302000" y="5273675"/>
                  <a:ext cx="82550" cy="122237"/>
                </a:xfrm>
                <a:custGeom>
                  <a:avLst/>
                  <a:gdLst>
                    <a:gd name="T0" fmla="*/ 52 w 52"/>
                    <a:gd name="T1" fmla="*/ 24 h 77"/>
                    <a:gd name="T2" fmla="*/ 36 w 52"/>
                    <a:gd name="T3" fmla="*/ 56 h 77"/>
                    <a:gd name="T4" fmla="*/ 17 w 52"/>
                    <a:gd name="T5" fmla="*/ 77 h 77"/>
                    <a:gd name="T6" fmla="*/ 0 w 52"/>
                    <a:gd name="T7" fmla="*/ 75 h 77"/>
                    <a:gd name="T8" fmla="*/ 24 w 52"/>
                    <a:gd name="T9" fmla="*/ 35 h 77"/>
                    <a:gd name="T10" fmla="*/ 49 w 52"/>
                    <a:gd name="T11" fmla="*/ 0 h 77"/>
                    <a:gd name="T12" fmla="*/ 52 w 52"/>
                    <a:gd name="T13" fmla="*/ 24 h 77"/>
                    <a:gd name="T14" fmla="*/ 52 w 52"/>
                    <a:gd name="T15" fmla="*/ 2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77">
                      <a:moveTo>
                        <a:pt x="52" y="24"/>
                      </a:moveTo>
                      <a:lnTo>
                        <a:pt x="36" y="56"/>
                      </a:lnTo>
                      <a:lnTo>
                        <a:pt x="17" y="77"/>
                      </a:lnTo>
                      <a:lnTo>
                        <a:pt x="0" y="75"/>
                      </a:lnTo>
                      <a:lnTo>
                        <a:pt x="24" y="35"/>
                      </a:lnTo>
                      <a:lnTo>
                        <a:pt x="49" y="0"/>
                      </a:lnTo>
                      <a:lnTo>
                        <a:pt x="52" y="24"/>
                      </a:lnTo>
                      <a:lnTo>
                        <a:pt x="52" y="24"/>
                      </a:lnTo>
                      <a:close/>
                    </a:path>
                  </a:pathLst>
                </a:custGeom>
                <a:solidFill>
                  <a:srgbClr val="9454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36" name="Freeform 385"/>
                <p:cNvSpPr>
                  <a:spLocks/>
                </p:cNvSpPr>
                <p:nvPr/>
              </p:nvSpPr>
              <p:spPr bwMode="auto">
                <a:xfrm>
                  <a:off x="3668713" y="5022850"/>
                  <a:ext cx="225425" cy="366712"/>
                </a:xfrm>
                <a:custGeom>
                  <a:avLst/>
                  <a:gdLst>
                    <a:gd name="T0" fmla="*/ 55 w 142"/>
                    <a:gd name="T1" fmla="*/ 2 h 231"/>
                    <a:gd name="T2" fmla="*/ 82 w 142"/>
                    <a:gd name="T3" fmla="*/ 0 h 231"/>
                    <a:gd name="T4" fmla="*/ 116 w 142"/>
                    <a:gd name="T5" fmla="*/ 4 h 231"/>
                    <a:gd name="T6" fmla="*/ 142 w 142"/>
                    <a:gd name="T7" fmla="*/ 14 h 231"/>
                    <a:gd name="T8" fmla="*/ 140 w 142"/>
                    <a:gd name="T9" fmla="*/ 28 h 231"/>
                    <a:gd name="T10" fmla="*/ 139 w 142"/>
                    <a:gd name="T11" fmla="*/ 42 h 231"/>
                    <a:gd name="T12" fmla="*/ 137 w 142"/>
                    <a:gd name="T13" fmla="*/ 59 h 231"/>
                    <a:gd name="T14" fmla="*/ 136 w 142"/>
                    <a:gd name="T15" fmla="*/ 77 h 231"/>
                    <a:gd name="T16" fmla="*/ 135 w 142"/>
                    <a:gd name="T17" fmla="*/ 96 h 231"/>
                    <a:gd name="T18" fmla="*/ 134 w 142"/>
                    <a:gd name="T19" fmla="*/ 115 h 231"/>
                    <a:gd name="T20" fmla="*/ 133 w 142"/>
                    <a:gd name="T21" fmla="*/ 132 h 231"/>
                    <a:gd name="T22" fmla="*/ 132 w 142"/>
                    <a:gd name="T23" fmla="*/ 150 h 231"/>
                    <a:gd name="T24" fmla="*/ 131 w 142"/>
                    <a:gd name="T25" fmla="*/ 168 h 231"/>
                    <a:gd name="T26" fmla="*/ 129 w 142"/>
                    <a:gd name="T27" fmla="*/ 185 h 231"/>
                    <a:gd name="T28" fmla="*/ 129 w 142"/>
                    <a:gd name="T29" fmla="*/ 201 h 231"/>
                    <a:gd name="T30" fmla="*/ 127 w 142"/>
                    <a:gd name="T31" fmla="*/ 214 h 231"/>
                    <a:gd name="T32" fmla="*/ 126 w 142"/>
                    <a:gd name="T33" fmla="*/ 230 h 231"/>
                    <a:gd name="T34" fmla="*/ 115 w 142"/>
                    <a:gd name="T35" fmla="*/ 219 h 231"/>
                    <a:gd name="T36" fmla="*/ 116 w 142"/>
                    <a:gd name="T37" fmla="*/ 204 h 231"/>
                    <a:gd name="T38" fmla="*/ 118 w 142"/>
                    <a:gd name="T39" fmla="*/ 186 h 231"/>
                    <a:gd name="T40" fmla="*/ 119 w 142"/>
                    <a:gd name="T41" fmla="*/ 165 h 231"/>
                    <a:gd name="T42" fmla="*/ 121 w 142"/>
                    <a:gd name="T43" fmla="*/ 143 h 231"/>
                    <a:gd name="T44" fmla="*/ 123 w 142"/>
                    <a:gd name="T45" fmla="*/ 119 h 231"/>
                    <a:gd name="T46" fmla="*/ 125 w 142"/>
                    <a:gd name="T47" fmla="*/ 95 h 231"/>
                    <a:gd name="T48" fmla="*/ 126 w 142"/>
                    <a:gd name="T49" fmla="*/ 74 h 231"/>
                    <a:gd name="T50" fmla="*/ 127 w 142"/>
                    <a:gd name="T51" fmla="*/ 57 h 231"/>
                    <a:gd name="T52" fmla="*/ 128 w 142"/>
                    <a:gd name="T53" fmla="*/ 43 h 231"/>
                    <a:gd name="T54" fmla="*/ 129 w 142"/>
                    <a:gd name="T55" fmla="*/ 25 h 231"/>
                    <a:gd name="T56" fmla="*/ 129 w 142"/>
                    <a:gd name="T57" fmla="*/ 16 h 231"/>
                    <a:gd name="T58" fmla="*/ 109 w 142"/>
                    <a:gd name="T59" fmla="*/ 12 h 231"/>
                    <a:gd name="T60" fmla="*/ 84 w 142"/>
                    <a:gd name="T61" fmla="*/ 9 h 231"/>
                    <a:gd name="T62" fmla="*/ 59 w 142"/>
                    <a:gd name="T63" fmla="*/ 10 h 231"/>
                    <a:gd name="T64" fmla="*/ 50 w 142"/>
                    <a:gd name="T65" fmla="*/ 19 h 231"/>
                    <a:gd name="T66" fmla="*/ 47 w 142"/>
                    <a:gd name="T67" fmla="*/ 35 h 231"/>
                    <a:gd name="T68" fmla="*/ 45 w 142"/>
                    <a:gd name="T69" fmla="*/ 48 h 231"/>
                    <a:gd name="T70" fmla="*/ 43 w 142"/>
                    <a:gd name="T71" fmla="*/ 64 h 231"/>
                    <a:gd name="T72" fmla="*/ 40 w 142"/>
                    <a:gd name="T73" fmla="*/ 82 h 231"/>
                    <a:gd name="T74" fmla="*/ 38 w 142"/>
                    <a:gd name="T75" fmla="*/ 102 h 231"/>
                    <a:gd name="T76" fmla="*/ 37 w 142"/>
                    <a:gd name="T77" fmla="*/ 122 h 231"/>
                    <a:gd name="T78" fmla="*/ 34 w 142"/>
                    <a:gd name="T79" fmla="*/ 143 h 231"/>
                    <a:gd name="T80" fmla="*/ 31 w 142"/>
                    <a:gd name="T81" fmla="*/ 163 h 231"/>
                    <a:gd name="T82" fmla="*/ 29 w 142"/>
                    <a:gd name="T83" fmla="*/ 181 h 231"/>
                    <a:gd name="T84" fmla="*/ 27 w 142"/>
                    <a:gd name="T85" fmla="*/ 198 h 231"/>
                    <a:gd name="T86" fmla="*/ 26 w 142"/>
                    <a:gd name="T87" fmla="*/ 212 h 231"/>
                    <a:gd name="T88" fmla="*/ 24 w 142"/>
                    <a:gd name="T89" fmla="*/ 228 h 231"/>
                    <a:gd name="T90" fmla="*/ 14 w 142"/>
                    <a:gd name="T91" fmla="*/ 222 h 231"/>
                    <a:gd name="T92" fmla="*/ 15 w 142"/>
                    <a:gd name="T93" fmla="*/ 209 h 231"/>
                    <a:gd name="T94" fmla="*/ 18 w 142"/>
                    <a:gd name="T95" fmla="*/ 192 h 231"/>
                    <a:gd name="T96" fmla="*/ 20 w 142"/>
                    <a:gd name="T97" fmla="*/ 172 h 231"/>
                    <a:gd name="T98" fmla="*/ 23 w 142"/>
                    <a:gd name="T99" fmla="*/ 150 h 231"/>
                    <a:gd name="T100" fmla="*/ 25 w 142"/>
                    <a:gd name="T101" fmla="*/ 128 h 231"/>
                    <a:gd name="T102" fmla="*/ 28 w 142"/>
                    <a:gd name="T103" fmla="*/ 107 h 231"/>
                    <a:gd name="T104" fmla="*/ 30 w 142"/>
                    <a:gd name="T105" fmla="*/ 88 h 231"/>
                    <a:gd name="T106" fmla="*/ 32 w 142"/>
                    <a:gd name="T107" fmla="*/ 71 h 231"/>
                    <a:gd name="T108" fmla="*/ 33 w 142"/>
                    <a:gd name="T109" fmla="*/ 57 h 231"/>
                    <a:gd name="T110" fmla="*/ 35 w 142"/>
                    <a:gd name="T111" fmla="*/ 40 h 231"/>
                    <a:gd name="T112" fmla="*/ 36 w 142"/>
                    <a:gd name="T113" fmla="*/ 24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42" h="231">
                      <a:moveTo>
                        <a:pt x="0" y="26"/>
                      </a:moveTo>
                      <a:lnTo>
                        <a:pt x="41" y="5"/>
                      </a:lnTo>
                      <a:lnTo>
                        <a:pt x="41" y="4"/>
                      </a:lnTo>
                      <a:lnTo>
                        <a:pt x="43" y="4"/>
                      </a:lnTo>
                      <a:lnTo>
                        <a:pt x="46" y="4"/>
                      </a:lnTo>
                      <a:lnTo>
                        <a:pt x="50" y="3"/>
                      </a:lnTo>
                      <a:lnTo>
                        <a:pt x="53" y="2"/>
                      </a:lnTo>
                      <a:lnTo>
                        <a:pt x="55" y="2"/>
                      </a:lnTo>
                      <a:lnTo>
                        <a:pt x="58" y="2"/>
                      </a:lnTo>
                      <a:lnTo>
                        <a:pt x="61" y="2"/>
                      </a:lnTo>
                      <a:lnTo>
                        <a:pt x="64" y="1"/>
                      </a:lnTo>
                      <a:lnTo>
                        <a:pt x="68" y="1"/>
                      </a:lnTo>
                      <a:lnTo>
                        <a:pt x="72" y="1"/>
                      </a:lnTo>
                      <a:lnTo>
                        <a:pt x="76" y="1"/>
                      </a:lnTo>
                      <a:lnTo>
                        <a:pt x="79" y="1"/>
                      </a:lnTo>
                      <a:lnTo>
                        <a:pt x="82" y="0"/>
                      </a:lnTo>
                      <a:lnTo>
                        <a:pt x="86" y="0"/>
                      </a:lnTo>
                      <a:lnTo>
                        <a:pt x="90" y="1"/>
                      </a:lnTo>
                      <a:lnTo>
                        <a:pt x="94" y="1"/>
                      </a:lnTo>
                      <a:lnTo>
                        <a:pt x="99" y="1"/>
                      </a:lnTo>
                      <a:lnTo>
                        <a:pt x="103" y="1"/>
                      </a:lnTo>
                      <a:lnTo>
                        <a:pt x="108" y="2"/>
                      </a:lnTo>
                      <a:lnTo>
                        <a:pt x="112" y="2"/>
                      </a:lnTo>
                      <a:lnTo>
                        <a:pt x="116" y="4"/>
                      </a:lnTo>
                      <a:lnTo>
                        <a:pt x="121" y="4"/>
                      </a:lnTo>
                      <a:lnTo>
                        <a:pt x="125" y="5"/>
                      </a:lnTo>
                      <a:lnTo>
                        <a:pt x="129" y="6"/>
                      </a:lnTo>
                      <a:lnTo>
                        <a:pt x="133" y="7"/>
                      </a:lnTo>
                      <a:lnTo>
                        <a:pt x="138" y="9"/>
                      </a:lnTo>
                      <a:lnTo>
                        <a:pt x="142" y="11"/>
                      </a:lnTo>
                      <a:lnTo>
                        <a:pt x="142" y="12"/>
                      </a:lnTo>
                      <a:lnTo>
                        <a:pt x="142" y="14"/>
                      </a:lnTo>
                      <a:lnTo>
                        <a:pt x="141" y="15"/>
                      </a:lnTo>
                      <a:lnTo>
                        <a:pt x="141" y="17"/>
                      </a:lnTo>
                      <a:lnTo>
                        <a:pt x="141" y="19"/>
                      </a:lnTo>
                      <a:lnTo>
                        <a:pt x="141" y="22"/>
                      </a:lnTo>
                      <a:lnTo>
                        <a:pt x="141" y="23"/>
                      </a:lnTo>
                      <a:lnTo>
                        <a:pt x="141" y="24"/>
                      </a:lnTo>
                      <a:lnTo>
                        <a:pt x="140" y="26"/>
                      </a:lnTo>
                      <a:lnTo>
                        <a:pt x="140" y="28"/>
                      </a:lnTo>
                      <a:lnTo>
                        <a:pt x="140" y="29"/>
                      </a:lnTo>
                      <a:lnTo>
                        <a:pt x="140" y="31"/>
                      </a:lnTo>
                      <a:lnTo>
                        <a:pt x="140" y="33"/>
                      </a:lnTo>
                      <a:lnTo>
                        <a:pt x="140" y="35"/>
                      </a:lnTo>
                      <a:lnTo>
                        <a:pt x="139" y="36"/>
                      </a:lnTo>
                      <a:lnTo>
                        <a:pt x="139" y="38"/>
                      </a:lnTo>
                      <a:lnTo>
                        <a:pt x="139" y="40"/>
                      </a:lnTo>
                      <a:lnTo>
                        <a:pt x="139" y="42"/>
                      </a:lnTo>
                      <a:lnTo>
                        <a:pt x="139" y="43"/>
                      </a:lnTo>
                      <a:lnTo>
                        <a:pt x="139" y="46"/>
                      </a:lnTo>
                      <a:lnTo>
                        <a:pt x="139" y="48"/>
                      </a:lnTo>
                      <a:lnTo>
                        <a:pt x="139" y="50"/>
                      </a:lnTo>
                      <a:lnTo>
                        <a:pt x="138" y="52"/>
                      </a:lnTo>
                      <a:lnTo>
                        <a:pt x="138" y="54"/>
                      </a:lnTo>
                      <a:lnTo>
                        <a:pt x="137" y="56"/>
                      </a:lnTo>
                      <a:lnTo>
                        <a:pt x="137" y="59"/>
                      </a:lnTo>
                      <a:lnTo>
                        <a:pt x="137" y="60"/>
                      </a:lnTo>
                      <a:lnTo>
                        <a:pt x="137" y="63"/>
                      </a:lnTo>
                      <a:lnTo>
                        <a:pt x="137" y="65"/>
                      </a:lnTo>
                      <a:lnTo>
                        <a:pt x="137" y="67"/>
                      </a:lnTo>
                      <a:lnTo>
                        <a:pt x="136" y="70"/>
                      </a:lnTo>
                      <a:lnTo>
                        <a:pt x="136" y="72"/>
                      </a:lnTo>
                      <a:lnTo>
                        <a:pt x="136" y="74"/>
                      </a:lnTo>
                      <a:lnTo>
                        <a:pt x="136" y="77"/>
                      </a:lnTo>
                      <a:lnTo>
                        <a:pt x="136" y="79"/>
                      </a:lnTo>
                      <a:lnTo>
                        <a:pt x="136" y="81"/>
                      </a:lnTo>
                      <a:lnTo>
                        <a:pt x="136" y="84"/>
                      </a:lnTo>
                      <a:lnTo>
                        <a:pt x="136" y="86"/>
                      </a:lnTo>
                      <a:lnTo>
                        <a:pt x="135" y="89"/>
                      </a:lnTo>
                      <a:lnTo>
                        <a:pt x="135" y="91"/>
                      </a:lnTo>
                      <a:lnTo>
                        <a:pt x="135" y="93"/>
                      </a:lnTo>
                      <a:lnTo>
                        <a:pt x="135" y="96"/>
                      </a:lnTo>
                      <a:lnTo>
                        <a:pt x="134" y="98"/>
                      </a:lnTo>
                      <a:lnTo>
                        <a:pt x="134" y="100"/>
                      </a:lnTo>
                      <a:lnTo>
                        <a:pt x="134" y="103"/>
                      </a:lnTo>
                      <a:lnTo>
                        <a:pt x="134" y="105"/>
                      </a:lnTo>
                      <a:lnTo>
                        <a:pt x="134" y="108"/>
                      </a:lnTo>
                      <a:lnTo>
                        <a:pt x="134" y="110"/>
                      </a:lnTo>
                      <a:lnTo>
                        <a:pt x="134" y="112"/>
                      </a:lnTo>
                      <a:lnTo>
                        <a:pt x="134" y="115"/>
                      </a:lnTo>
                      <a:lnTo>
                        <a:pt x="134" y="117"/>
                      </a:lnTo>
                      <a:lnTo>
                        <a:pt x="134" y="119"/>
                      </a:lnTo>
                      <a:lnTo>
                        <a:pt x="134" y="121"/>
                      </a:lnTo>
                      <a:lnTo>
                        <a:pt x="134" y="124"/>
                      </a:lnTo>
                      <a:lnTo>
                        <a:pt x="133" y="126"/>
                      </a:lnTo>
                      <a:lnTo>
                        <a:pt x="133" y="128"/>
                      </a:lnTo>
                      <a:lnTo>
                        <a:pt x="133" y="130"/>
                      </a:lnTo>
                      <a:lnTo>
                        <a:pt x="133" y="132"/>
                      </a:lnTo>
                      <a:lnTo>
                        <a:pt x="132" y="134"/>
                      </a:lnTo>
                      <a:lnTo>
                        <a:pt x="132" y="136"/>
                      </a:lnTo>
                      <a:lnTo>
                        <a:pt x="132" y="139"/>
                      </a:lnTo>
                      <a:lnTo>
                        <a:pt x="132" y="141"/>
                      </a:lnTo>
                      <a:lnTo>
                        <a:pt x="132" y="143"/>
                      </a:lnTo>
                      <a:lnTo>
                        <a:pt x="132" y="146"/>
                      </a:lnTo>
                      <a:lnTo>
                        <a:pt x="132" y="148"/>
                      </a:lnTo>
                      <a:lnTo>
                        <a:pt x="132" y="150"/>
                      </a:lnTo>
                      <a:lnTo>
                        <a:pt x="132" y="152"/>
                      </a:lnTo>
                      <a:lnTo>
                        <a:pt x="132" y="155"/>
                      </a:lnTo>
                      <a:lnTo>
                        <a:pt x="132" y="157"/>
                      </a:lnTo>
                      <a:lnTo>
                        <a:pt x="132" y="159"/>
                      </a:lnTo>
                      <a:lnTo>
                        <a:pt x="131" y="161"/>
                      </a:lnTo>
                      <a:lnTo>
                        <a:pt x="131" y="164"/>
                      </a:lnTo>
                      <a:lnTo>
                        <a:pt x="131" y="165"/>
                      </a:lnTo>
                      <a:lnTo>
                        <a:pt x="131" y="168"/>
                      </a:lnTo>
                      <a:lnTo>
                        <a:pt x="130" y="170"/>
                      </a:lnTo>
                      <a:lnTo>
                        <a:pt x="130" y="172"/>
                      </a:lnTo>
                      <a:lnTo>
                        <a:pt x="130" y="174"/>
                      </a:lnTo>
                      <a:lnTo>
                        <a:pt x="130" y="177"/>
                      </a:lnTo>
                      <a:lnTo>
                        <a:pt x="130" y="179"/>
                      </a:lnTo>
                      <a:lnTo>
                        <a:pt x="130" y="181"/>
                      </a:lnTo>
                      <a:lnTo>
                        <a:pt x="129" y="183"/>
                      </a:lnTo>
                      <a:lnTo>
                        <a:pt x="129" y="185"/>
                      </a:lnTo>
                      <a:lnTo>
                        <a:pt x="129" y="187"/>
                      </a:lnTo>
                      <a:lnTo>
                        <a:pt x="129" y="190"/>
                      </a:lnTo>
                      <a:lnTo>
                        <a:pt x="129" y="191"/>
                      </a:lnTo>
                      <a:lnTo>
                        <a:pt x="129" y="193"/>
                      </a:lnTo>
                      <a:lnTo>
                        <a:pt x="129" y="195"/>
                      </a:lnTo>
                      <a:lnTo>
                        <a:pt x="129" y="197"/>
                      </a:lnTo>
                      <a:lnTo>
                        <a:pt x="129" y="199"/>
                      </a:lnTo>
                      <a:lnTo>
                        <a:pt x="129" y="201"/>
                      </a:lnTo>
                      <a:lnTo>
                        <a:pt x="128" y="203"/>
                      </a:lnTo>
                      <a:lnTo>
                        <a:pt x="128" y="205"/>
                      </a:lnTo>
                      <a:lnTo>
                        <a:pt x="128" y="206"/>
                      </a:lnTo>
                      <a:lnTo>
                        <a:pt x="128" y="208"/>
                      </a:lnTo>
                      <a:lnTo>
                        <a:pt x="128" y="209"/>
                      </a:lnTo>
                      <a:lnTo>
                        <a:pt x="128" y="211"/>
                      </a:lnTo>
                      <a:lnTo>
                        <a:pt x="127" y="212"/>
                      </a:lnTo>
                      <a:lnTo>
                        <a:pt x="127" y="214"/>
                      </a:lnTo>
                      <a:lnTo>
                        <a:pt x="127" y="217"/>
                      </a:lnTo>
                      <a:lnTo>
                        <a:pt x="127" y="219"/>
                      </a:lnTo>
                      <a:lnTo>
                        <a:pt x="127" y="222"/>
                      </a:lnTo>
                      <a:lnTo>
                        <a:pt x="126" y="224"/>
                      </a:lnTo>
                      <a:lnTo>
                        <a:pt x="126" y="226"/>
                      </a:lnTo>
                      <a:lnTo>
                        <a:pt x="126" y="227"/>
                      </a:lnTo>
                      <a:lnTo>
                        <a:pt x="126" y="229"/>
                      </a:lnTo>
                      <a:lnTo>
                        <a:pt x="126" y="230"/>
                      </a:lnTo>
                      <a:lnTo>
                        <a:pt x="114" y="229"/>
                      </a:lnTo>
                      <a:lnTo>
                        <a:pt x="114" y="229"/>
                      </a:lnTo>
                      <a:lnTo>
                        <a:pt x="114" y="228"/>
                      </a:lnTo>
                      <a:lnTo>
                        <a:pt x="114" y="227"/>
                      </a:lnTo>
                      <a:lnTo>
                        <a:pt x="114" y="226"/>
                      </a:lnTo>
                      <a:lnTo>
                        <a:pt x="114" y="224"/>
                      </a:lnTo>
                      <a:lnTo>
                        <a:pt x="114" y="222"/>
                      </a:lnTo>
                      <a:lnTo>
                        <a:pt x="115" y="219"/>
                      </a:lnTo>
                      <a:lnTo>
                        <a:pt x="115" y="216"/>
                      </a:lnTo>
                      <a:lnTo>
                        <a:pt x="115" y="214"/>
                      </a:lnTo>
                      <a:lnTo>
                        <a:pt x="115" y="213"/>
                      </a:lnTo>
                      <a:lnTo>
                        <a:pt x="115" y="211"/>
                      </a:lnTo>
                      <a:lnTo>
                        <a:pt x="115" y="209"/>
                      </a:lnTo>
                      <a:lnTo>
                        <a:pt x="115" y="207"/>
                      </a:lnTo>
                      <a:lnTo>
                        <a:pt x="116" y="206"/>
                      </a:lnTo>
                      <a:lnTo>
                        <a:pt x="116" y="204"/>
                      </a:lnTo>
                      <a:lnTo>
                        <a:pt x="116" y="202"/>
                      </a:lnTo>
                      <a:lnTo>
                        <a:pt x="116" y="200"/>
                      </a:lnTo>
                      <a:lnTo>
                        <a:pt x="116" y="198"/>
                      </a:lnTo>
                      <a:lnTo>
                        <a:pt x="116" y="195"/>
                      </a:lnTo>
                      <a:lnTo>
                        <a:pt x="117" y="193"/>
                      </a:lnTo>
                      <a:lnTo>
                        <a:pt x="117" y="191"/>
                      </a:lnTo>
                      <a:lnTo>
                        <a:pt x="117" y="188"/>
                      </a:lnTo>
                      <a:lnTo>
                        <a:pt x="118" y="186"/>
                      </a:lnTo>
                      <a:lnTo>
                        <a:pt x="118" y="184"/>
                      </a:lnTo>
                      <a:lnTo>
                        <a:pt x="118" y="181"/>
                      </a:lnTo>
                      <a:lnTo>
                        <a:pt x="118" y="178"/>
                      </a:lnTo>
                      <a:lnTo>
                        <a:pt x="118" y="176"/>
                      </a:lnTo>
                      <a:lnTo>
                        <a:pt x="119" y="173"/>
                      </a:lnTo>
                      <a:lnTo>
                        <a:pt x="119" y="171"/>
                      </a:lnTo>
                      <a:lnTo>
                        <a:pt x="119" y="167"/>
                      </a:lnTo>
                      <a:lnTo>
                        <a:pt x="119" y="165"/>
                      </a:lnTo>
                      <a:lnTo>
                        <a:pt x="120" y="162"/>
                      </a:lnTo>
                      <a:lnTo>
                        <a:pt x="120" y="159"/>
                      </a:lnTo>
                      <a:lnTo>
                        <a:pt x="120" y="157"/>
                      </a:lnTo>
                      <a:lnTo>
                        <a:pt x="120" y="154"/>
                      </a:lnTo>
                      <a:lnTo>
                        <a:pt x="120" y="151"/>
                      </a:lnTo>
                      <a:lnTo>
                        <a:pt x="120" y="148"/>
                      </a:lnTo>
                      <a:lnTo>
                        <a:pt x="121" y="145"/>
                      </a:lnTo>
                      <a:lnTo>
                        <a:pt x="121" y="143"/>
                      </a:lnTo>
                      <a:lnTo>
                        <a:pt x="122" y="140"/>
                      </a:lnTo>
                      <a:lnTo>
                        <a:pt x="122" y="136"/>
                      </a:lnTo>
                      <a:lnTo>
                        <a:pt x="122" y="134"/>
                      </a:lnTo>
                      <a:lnTo>
                        <a:pt x="122" y="131"/>
                      </a:lnTo>
                      <a:lnTo>
                        <a:pt x="123" y="128"/>
                      </a:lnTo>
                      <a:lnTo>
                        <a:pt x="123" y="124"/>
                      </a:lnTo>
                      <a:lnTo>
                        <a:pt x="123" y="122"/>
                      </a:lnTo>
                      <a:lnTo>
                        <a:pt x="123" y="119"/>
                      </a:lnTo>
                      <a:lnTo>
                        <a:pt x="124" y="116"/>
                      </a:lnTo>
                      <a:lnTo>
                        <a:pt x="124" y="113"/>
                      </a:lnTo>
                      <a:lnTo>
                        <a:pt x="124" y="110"/>
                      </a:lnTo>
                      <a:lnTo>
                        <a:pt x="124" y="107"/>
                      </a:lnTo>
                      <a:lnTo>
                        <a:pt x="125" y="104"/>
                      </a:lnTo>
                      <a:lnTo>
                        <a:pt x="125" y="101"/>
                      </a:lnTo>
                      <a:lnTo>
                        <a:pt x="125" y="98"/>
                      </a:lnTo>
                      <a:lnTo>
                        <a:pt x="125" y="95"/>
                      </a:lnTo>
                      <a:lnTo>
                        <a:pt x="125" y="93"/>
                      </a:lnTo>
                      <a:lnTo>
                        <a:pt x="125" y="90"/>
                      </a:lnTo>
                      <a:lnTo>
                        <a:pt x="125" y="87"/>
                      </a:lnTo>
                      <a:lnTo>
                        <a:pt x="125" y="84"/>
                      </a:lnTo>
                      <a:lnTo>
                        <a:pt x="125" y="81"/>
                      </a:lnTo>
                      <a:lnTo>
                        <a:pt x="125" y="79"/>
                      </a:lnTo>
                      <a:lnTo>
                        <a:pt x="126" y="76"/>
                      </a:lnTo>
                      <a:lnTo>
                        <a:pt x="126" y="74"/>
                      </a:lnTo>
                      <a:lnTo>
                        <a:pt x="126" y="72"/>
                      </a:lnTo>
                      <a:lnTo>
                        <a:pt x="126" y="69"/>
                      </a:lnTo>
                      <a:lnTo>
                        <a:pt x="126" y="67"/>
                      </a:lnTo>
                      <a:lnTo>
                        <a:pt x="126" y="65"/>
                      </a:lnTo>
                      <a:lnTo>
                        <a:pt x="127" y="63"/>
                      </a:lnTo>
                      <a:lnTo>
                        <a:pt x="127" y="60"/>
                      </a:lnTo>
                      <a:lnTo>
                        <a:pt x="127" y="59"/>
                      </a:lnTo>
                      <a:lnTo>
                        <a:pt x="127" y="57"/>
                      </a:lnTo>
                      <a:lnTo>
                        <a:pt x="128" y="55"/>
                      </a:lnTo>
                      <a:lnTo>
                        <a:pt x="128" y="53"/>
                      </a:lnTo>
                      <a:lnTo>
                        <a:pt x="128" y="51"/>
                      </a:lnTo>
                      <a:lnTo>
                        <a:pt x="128" y="49"/>
                      </a:lnTo>
                      <a:lnTo>
                        <a:pt x="128" y="48"/>
                      </a:lnTo>
                      <a:lnTo>
                        <a:pt x="128" y="46"/>
                      </a:lnTo>
                      <a:lnTo>
                        <a:pt x="128" y="45"/>
                      </a:lnTo>
                      <a:lnTo>
                        <a:pt x="128" y="43"/>
                      </a:lnTo>
                      <a:lnTo>
                        <a:pt x="128" y="41"/>
                      </a:lnTo>
                      <a:lnTo>
                        <a:pt x="128" y="38"/>
                      </a:lnTo>
                      <a:lnTo>
                        <a:pt x="129" y="36"/>
                      </a:lnTo>
                      <a:lnTo>
                        <a:pt x="129" y="33"/>
                      </a:lnTo>
                      <a:lnTo>
                        <a:pt x="129" y="31"/>
                      </a:lnTo>
                      <a:lnTo>
                        <a:pt x="129" y="29"/>
                      </a:lnTo>
                      <a:lnTo>
                        <a:pt x="129" y="27"/>
                      </a:lnTo>
                      <a:lnTo>
                        <a:pt x="129" y="25"/>
                      </a:lnTo>
                      <a:lnTo>
                        <a:pt x="129" y="24"/>
                      </a:lnTo>
                      <a:lnTo>
                        <a:pt x="129" y="21"/>
                      </a:lnTo>
                      <a:lnTo>
                        <a:pt x="129" y="19"/>
                      </a:lnTo>
                      <a:lnTo>
                        <a:pt x="129" y="17"/>
                      </a:lnTo>
                      <a:lnTo>
                        <a:pt x="129" y="17"/>
                      </a:lnTo>
                      <a:lnTo>
                        <a:pt x="129" y="16"/>
                      </a:lnTo>
                      <a:lnTo>
                        <a:pt x="129" y="16"/>
                      </a:lnTo>
                      <a:lnTo>
                        <a:pt x="129" y="16"/>
                      </a:lnTo>
                      <a:lnTo>
                        <a:pt x="127" y="16"/>
                      </a:lnTo>
                      <a:lnTo>
                        <a:pt x="125" y="15"/>
                      </a:lnTo>
                      <a:lnTo>
                        <a:pt x="121" y="14"/>
                      </a:lnTo>
                      <a:lnTo>
                        <a:pt x="119" y="14"/>
                      </a:lnTo>
                      <a:lnTo>
                        <a:pt x="116" y="13"/>
                      </a:lnTo>
                      <a:lnTo>
                        <a:pt x="114" y="12"/>
                      </a:lnTo>
                      <a:lnTo>
                        <a:pt x="112" y="12"/>
                      </a:lnTo>
                      <a:lnTo>
                        <a:pt x="109" y="12"/>
                      </a:lnTo>
                      <a:lnTo>
                        <a:pt x="106" y="12"/>
                      </a:lnTo>
                      <a:lnTo>
                        <a:pt x="103" y="11"/>
                      </a:lnTo>
                      <a:lnTo>
                        <a:pt x="100" y="11"/>
                      </a:lnTo>
                      <a:lnTo>
                        <a:pt x="97" y="10"/>
                      </a:lnTo>
                      <a:lnTo>
                        <a:pt x="94" y="10"/>
                      </a:lnTo>
                      <a:lnTo>
                        <a:pt x="90" y="10"/>
                      </a:lnTo>
                      <a:lnTo>
                        <a:pt x="87" y="10"/>
                      </a:lnTo>
                      <a:lnTo>
                        <a:pt x="84" y="9"/>
                      </a:lnTo>
                      <a:lnTo>
                        <a:pt x="81" y="9"/>
                      </a:lnTo>
                      <a:lnTo>
                        <a:pt x="78" y="9"/>
                      </a:lnTo>
                      <a:lnTo>
                        <a:pt x="75" y="9"/>
                      </a:lnTo>
                      <a:lnTo>
                        <a:pt x="71" y="9"/>
                      </a:lnTo>
                      <a:lnTo>
                        <a:pt x="68" y="9"/>
                      </a:lnTo>
                      <a:lnTo>
                        <a:pt x="65" y="9"/>
                      </a:lnTo>
                      <a:lnTo>
                        <a:pt x="62" y="10"/>
                      </a:lnTo>
                      <a:lnTo>
                        <a:pt x="59" y="10"/>
                      </a:lnTo>
                      <a:lnTo>
                        <a:pt x="56" y="10"/>
                      </a:lnTo>
                      <a:lnTo>
                        <a:pt x="53" y="12"/>
                      </a:lnTo>
                      <a:lnTo>
                        <a:pt x="51" y="12"/>
                      </a:lnTo>
                      <a:lnTo>
                        <a:pt x="50" y="12"/>
                      </a:lnTo>
                      <a:lnTo>
                        <a:pt x="50" y="14"/>
                      </a:lnTo>
                      <a:lnTo>
                        <a:pt x="50" y="15"/>
                      </a:lnTo>
                      <a:lnTo>
                        <a:pt x="50" y="17"/>
                      </a:lnTo>
                      <a:lnTo>
                        <a:pt x="50" y="19"/>
                      </a:lnTo>
                      <a:lnTo>
                        <a:pt x="50" y="21"/>
                      </a:lnTo>
                      <a:lnTo>
                        <a:pt x="49" y="22"/>
                      </a:lnTo>
                      <a:lnTo>
                        <a:pt x="49" y="25"/>
                      </a:lnTo>
                      <a:lnTo>
                        <a:pt x="48" y="27"/>
                      </a:lnTo>
                      <a:lnTo>
                        <a:pt x="48" y="30"/>
                      </a:lnTo>
                      <a:lnTo>
                        <a:pt x="47" y="31"/>
                      </a:lnTo>
                      <a:lnTo>
                        <a:pt x="47" y="33"/>
                      </a:lnTo>
                      <a:lnTo>
                        <a:pt x="47" y="35"/>
                      </a:lnTo>
                      <a:lnTo>
                        <a:pt x="47" y="36"/>
                      </a:lnTo>
                      <a:lnTo>
                        <a:pt x="47" y="38"/>
                      </a:lnTo>
                      <a:lnTo>
                        <a:pt x="47" y="40"/>
                      </a:lnTo>
                      <a:lnTo>
                        <a:pt x="47" y="41"/>
                      </a:lnTo>
                      <a:lnTo>
                        <a:pt x="47" y="43"/>
                      </a:lnTo>
                      <a:lnTo>
                        <a:pt x="46" y="45"/>
                      </a:lnTo>
                      <a:lnTo>
                        <a:pt x="46" y="47"/>
                      </a:lnTo>
                      <a:lnTo>
                        <a:pt x="45" y="48"/>
                      </a:lnTo>
                      <a:lnTo>
                        <a:pt x="45" y="50"/>
                      </a:lnTo>
                      <a:lnTo>
                        <a:pt x="45" y="52"/>
                      </a:lnTo>
                      <a:lnTo>
                        <a:pt x="44" y="54"/>
                      </a:lnTo>
                      <a:lnTo>
                        <a:pt x="44" y="56"/>
                      </a:lnTo>
                      <a:lnTo>
                        <a:pt x="44" y="58"/>
                      </a:lnTo>
                      <a:lnTo>
                        <a:pt x="43" y="60"/>
                      </a:lnTo>
                      <a:lnTo>
                        <a:pt x="43" y="62"/>
                      </a:lnTo>
                      <a:lnTo>
                        <a:pt x="43" y="64"/>
                      </a:lnTo>
                      <a:lnTo>
                        <a:pt x="43" y="66"/>
                      </a:lnTo>
                      <a:lnTo>
                        <a:pt x="42" y="68"/>
                      </a:lnTo>
                      <a:lnTo>
                        <a:pt x="42" y="71"/>
                      </a:lnTo>
                      <a:lnTo>
                        <a:pt x="42" y="72"/>
                      </a:lnTo>
                      <a:lnTo>
                        <a:pt x="42" y="75"/>
                      </a:lnTo>
                      <a:lnTo>
                        <a:pt x="41" y="78"/>
                      </a:lnTo>
                      <a:lnTo>
                        <a:pt x="41" y="79"/>
                      </a:lnTo>
                      <a:lnTo>
                        <a:pt x="40" y="82"/>
                      </a:lnTo>
                      <a:lnTo>
                        <a:pt x="40" y="84"/>
                      </a:lnTo>
                      <a:lnTo>
                        <a:pt x="40" y="86"/>
                      </a:lnTo>
                      <a:lnTo>
                        <a:pt x="39" y="89"/>
                      </a:lnTo>
                      <a:lnTo>
                        <a:pt x="39" y="91"/>
                      </a:lnTo>
                      <a:lnTo>
                        <a:pt x="39" y="94"/>
                      </a:lnTo>
                      <a:lnTo>
                        <a:pt x="39" y="97"/>
                      </a:lnTo>
                      <a:lnTo>
                        <a:pt x="38" y="99"/>
                      </a:lnTo>
                      <a:lnTo>
                        <a:pt x="38" y="102"/>
                      </a:lnTo>
                      <a:lnTo>
                        <a:pt x="38" y="104"/>
                      </a:lnTo>
                      <a:lnTo>
                        <a:pt x="37" y="107"/>
                      </a:lnTo>
                      <a:lnTo>
                        <a:pt x="37" y="109"/>
                      </a:lnTo>
                      <a:lnTo>
                        <a:pt x="37" y="112"/>
                      </a:lnTo>
                      <a:lnTo>
                        <a:pt x="37" y="114"/>
                      </a:lnTo>
                      <a:lnTo>
                        <a:pt x="37" y="117"/>
                      </a:lnTo>
                      <a:lnTo>
                        <a:pt x="37" y="119"/>
                      </a:lnTo>
                      <a:lnTo>
                        <a:pt x="37" y="122"/>
                      </a:lnTo>
                      <a:lnTo>
                        <a:pt x="37" y="124"/>
                      </a:lnTo>
                      <a:lnTo>
                        <a:pt x="36" y="127"/>
                      </a:lnTo>
                      <a:lnTo>
                        <a:pt x="36" y="130"/>
                      </a:lnTo>
                      <a:lnTo>
                        <a:pt x="35" y="133"/>
                      </a:lnTo>
                      <a:lnTo>
                        <a:pt x="35" y="135"/>
                      </a:lnTo>
                      <a:lnTo>
                        <a:pt x="35" y="138"/>
                      </a:lnTo>
                      <a:lnTo>
                        <a:pt x="34" y="140"/>
                      </a:lnTo>
                      <a:lnTo>
                        <a:pt x="34" y="143"/>
                      </a:lnTo>
                      <a:lnTo>
                        <a:pt x="34" y="145"/>
                      </a:lnTo>
                      <a:lnTo>
                        <a:pt x="34" y="148"/>
                      </a:lnTo>
                      <a:lnTo>
                        <a:pt x="33" y="150"/>
                      </a:lnTo>
                      <a:lnTo>
                        <a:pt x="33" y="153"/>
                      </a:lnTo>
                      <a:lnTo>
                        <a:pt x="33" y="155"/>
                      </a:lnTo>
                      <a:lnTo>
                        <a:pt x="32" y="158"/>
                      </a:lnTo>
                      <a:lnTo>
                        <a:pt x="32" y="160"/>
                      </a:lnTo>
                      <a:lnTo>
                        <a:pt x="31" y="163"/>
                      </a:lnTo>
                      <a:lnTo>
                        <a:pt x="31" y="165"/>
                      </a:lnTo>
                      <a:lnTo>
                        <a:pt x="31" y="167"/>
                      </a:lnTo>
                      <a:lnTo>
                        <a:pt x="30" y="170"/>
                      </a:lnTo>
                      <a:lnTo>
                        <a:pt x="30" y="172"/>
                      </a:lnTo>
                      <a:lnTo>
                        <a:pt x="30" y="175"/>
                      </a:lnTo>
                      <a:lnTo>
                        <a:pt x="30" y="177"/>
                      </a:lnTo>
                      <a:lnTo>
                        <a:pt x="29" y="179"/>
                      </a:lnTo>
                      <a:lnTo>
                        <a:pt x="29" y="181"/>
                      </a:lnTo>
                      <a:lnTo>
                        <a:pt x="29" y="184"/>
                      </a:lnTo>
                      <a:lnTo>
                        <a:pt x="29" y="186"/>
                      </a:lnTo>
                      <a:lnTo>
                        <a:pt x="28" y="188"/>
                      </a:lnTo>
                      <a:lnTo>
                        <a:pt x="28" y="190"/>
                      </a:lnTo>
                      <a:lnTo>
                        <a:pt x="28" y="193"/>
                      </a:lnTo>
                      <a:lnTo>
                        <a:pt x="28" y="194"/>
                      </a:lnTo>
                      <a:lnTo>
                        <a:pt x="27" y="196"/>
                      </a:lnTo>
                      <a:lnTo>
                        <a:pt x="27" y="198"/>
                      </a:lnTo>
                      <a:lnTo>
                        <a:pt x="27" y="200"/>
                      </a:lnTo>
                      <a:lnTo>
                        <a:pt x="27" y="202"/>
                      </a:lnTo>
                      <a:lnTo>
                        <a:pt x="27" y="203"/>
                      </a:lnTo>
                      <a:lnTo>
                        <a:pt x="27" y="205"/>
                      </a:lnTo>
                      <a:lnTo>
                        <a:pt x="27" y="207"/>
                      </a:lnTo>
                      <a:lnTo>
                        <a:pt x="26" y="209"/>
                      </a:lnTo>
                      <a:lnTo>
                        <a:pt x="26" y="210"/>
                      </a:lnTo>
                      <a:lnTo>
                        <a:pt x="26" y="212"/>
                      </a:lnTo>
                      <a:lnTo>
                        <a:pt x="26" y="214"/>
                      </a:lnTo>
                      <a:lnTo>
                        <a:pt x="25" y="216"/>
                      </a:lnTo>
                      <a:lnTo>
                        <a:pt x="25" y="219"/>
                      </a:lnTo>
                      <a:lnTo>
                        <a:pt x="25" y="221"/>
                      </a:lnTo>
                      <a:lnTo>
                        <a:pt x="25" y="223"/>
                      </a:lnTo>
                      <a:lnTo>
                        <a:pt x="24" y="225"/>
                      </a:lnTo>
                      <a:lnTo>
                        <a:pt x="24" y="226"/>
                      </a:lnTo>
                      <a:lnTo>
                        <a:pt x="24" y="228"/>
                      </a:lnTo>
                      <a:lnTo>
                        <a:pt x="24" y="229"/>
                      </a:lnTo>
                      <a:lnTo>
                        <a:pt x="13" y="231"/>
                      </a:lnTo>
                      <a:lnTo>
                        <a:pt x="13" y="230"/>
                      </a:lnTo>
                      <a:lnTo>
                        <a:pt x="13" y="229"/>
                      </a:lnTo>
                      <a:lnTo>
                        <a:pt x="13" y="228"/>
                      </a:lnTo>
                      <a:lnTo>
                        <a:pt x="13" y="227"/>
                      </a:lnTo>
                      <a:lnTo>
                        <a:pt x="13" y="224"/>
                      </a:lnTo>
                      <a:lnTo>
                        <a:pt x="14" y="222"/>
                      </a:lnTo>
                      <a:lnTo>
                        <a:pt x="14" y="221"/>
                      </a:lnTo>
                      <a:lnTo>
                        <a:pt x="14" y="219"/>
                      </a:lnTo>
                      <a:lnTo>
                        <a:pt x="14" y="218"/>
                      </a:lnTo>
                      <a:lnTo>
                        <a:pt x="15" y="217"/>
                      </a:lnTo>
                      <a:lnTo>
                        <a:pt x="15" y="215"/>
                      </a:lnTo>
                      <a:lnTo>
                        <a:pt x="15" y="213"/>
                      </a:lnTo>
                      <a:lnTo>
                        <a:pt x="15" y="211"/>
                      </a:lnTo>
                      <a:lnTo>
                        <a:pt x="15" y="209"/>
                      </a:lnTo>
                      <a:lnTo>
                        <a:pt x="15" y="207"/>
                      </a:lnTo>
                      <a:lnTo>
                        <a:pt x="16" y="205"/>
                      </a:lnTo>
                      <a:lnTo>
                        <a:pt x="16" y="203"/>
                      </a:lnTo>
                      <a:lnTo>
                        <a:pt x="17" y="202"/>
                      </a:lnTo>
                      <a:lnTo>
                        <a:pt x="17" y="199"/>
                      </a:lnTo>
                      <a:lnTo>
                        <a:pt x="17" y="197"/>
                      </a:lnTo>
                      <a:lnTo>
                        <a:pt x="17" y="195"/>
                      </a:lnTo>
                      <a:lnTo>
                        <a:pt x="18" y="192"/>
                      </a:lnTo>
                      <a:lnTo>
                        <a:pt x="18" y="190"/>
                      </a:lnTo>
                      <a:lnTo>
                        <a:pt x="18" y="187"/>
                      </a:lnTo>
                      <a:lnTo>
                        <a:pt x="19" y="185"/>
                      </a:lnTo>
                      <a:lnTo>
                        <a:pt x="19" y="183"/>
                      </a:lnTo>
                      <a:lnTo>
                        <a:pt x="19" y="180"/>
                      </a:lnTo>
                      <a:lnTo>
                        <a:pt x="20" y="177"/>
                      </a:lnTo>
                      <a:lnTo>
                        <a:pt x="20" y="174"/>
                      </a:lnTo>
                      <a:lnTo>
                        <a:pt x="20" y="172"/>
                      </a:lnTo>
                      <a:lnTo>
                        <a:pt x="20" y="169"/>
                      </a:lnTo>
                      <a:lnTo>
                        <a:pt x="21" y="166"/>
                      </a:lnTo>
                      <a:lnTo>
                        <a:pt x="21" y="164"/>
                      </a:lnTo>
                      <a:lnTo>
                        <a:pt x="22" y="161"/>
                      </a:lnTo>
                      <a:lnTo>
                        <a:pt x="22" y="158"/>
                      </a:lnTo>
                      <a:lnTo>
                        <a:pt x="22" y="155"/>
                      </a:lnTo>
                      <a:lnTo>
                        <a:pt x="23" y="152"/>
                      </a:lnTo>
                      <a:lnTo>
                        <a:pt x="23" y="150"/>
                      </a:lnTo>
                      <a:lnTo>
                        <a:pt x="23" y="147"/>
                      </a:lnTo>
                      <a:lnTo>
                        <a:pt x="24" y="145"/>
                      </a:lnTo>
                      <a:lnTo>
                        <a:pt x="24" y="141"/>
                      </a:lnTo>
                      <a:lnTo>
                        <a:pt x="24" y="139"/>
                      </a:lnTo>
                      <a:lnTo>
                        <a:pt x="24" y="136"/>
                      </a:lnTo>
                      <a:lnTo>
                        <a:pt x="25" y="133"/>
                      </a:lnTo>
                      <a:lnTo>
                        <a:pt x="25" y="131"/>
                      </a:lnTo>
                      <a:lnTo>
                        <a:pt x="25" y="128"/>
                      </a:lnTo>
                      <a:lnTo>
                        <a:pt x="25" y="125"/>
                      </a:lnTo>
                      <a:lnTo>
                        <a:pt x="26" y="122"/>
                      </a:lnTo>
                      <a:lnTo>
                        <a:pt x="26" y="120"/>
                      </a:lnTo>
                      <a:lnTo>
                        <a:pt x="27" y="117"/>
                      </a:lnTo>
                      <a:lnTo>
                        <a:pt x="27" y="114"/>
                      </a:lnTo>
                      <a:lnTo>
                        <a:pt x="27" y="112"/>
                      </a:lnTo>
                      <a:lnTo>
                        <a:pt x="27" y="109"/>
                      </a:lnTo>
                      <a:lnTo>
                        <a:pt x="28" y="107"/>
                      </a:lnTo>
                      <a:lnTo>
                        <a:pt x="28" y="104"/>
                      </a:lnTo>
                      <a:lnTo>
                        <a:pt x="28" y="102"/>
                      </a:lnTo>
                      <a:lnTo>
                        <a:pt x="29" y="100"/>
                      </a:lnTo>
                      <a:lnTo>
                        <a:pt x="29" y="97"/>
                      </a:lnTo>
                      <a:lnTo>
                        <a:pt x="29" y="95"/>
                      </a:lnTo>
                      <a:lnTo>
                        <a:pt x="29" y="92"/>
                      </a:lnTo>
                      <a:lnTo>
                        <a:pt x="30" y="90"/>
                      </a:lnTo>
                      <a:lnTo>
                        <a:pt x="30" y="88"/>
                      </a:lnTo>
                      <a:lnTo>
                        <a:pt x="30" y="85"/>
                      </a:lnTo>
                      <a:lnTo>
                        <a:pt x="30" y="83"/>
                      </a:lnTo>
                      <a:lnTo>
                        <a:pt x="30" y="81"/>
                      </a:lnTo>
                      <a:lnTo>
                        <a:pt x="31" y="79"/>
                      </a:lnTo>
                      <a:lnTo>
                        <a:pt x="31" y="77"/>
                      </a:lnTo>
                      <a:lnTo>
                        <a:pt x="31" y="75"/>
                      </a:lnTo>
                      <a:lnTo>
                        <a:pt x="31" y="73"/>
                      </a:lnTo>
                      <a:lnTo>
                        <a:pt x="32" y="71"/>
                      </a:lnTo>
                      <a:lnTo>
                        <a:pt x="32" y="69"/>
                      </a:lnTo>
                      <a:lnTo>
                        <a:pt x="32" y="67"/>
                      </a:lnTo>
                      <a:lnTo>
                        <a:pt x="32" y="66"/>
                      </a:lnTo>
                      <a:lnTo>
                        <a:pt x="33" y="64"/>
                      </a:lnTo>
                      <a:lnTo>
                        <a:pt x="33" y="62"/>
                      </a:lnTo>
                      <a:lnTo>
                        <a:pt x="33" y="60"/>
                      </a:lnTo>
                      <a:lnTo>
                        <a:pt x="33" y="58"/>
                      </a:lnTo>
                      <a:lnTo>
                        <a:pt x="33" y="57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52"/>
                      </a:lnTo>
                      <a:lnTo>
                        <a:pt x="34" y="50"/>
                      </a:lnTo>
                      <a:lnTo>
                        <a:pt x="34" y="47"/>
                      </a:lnTo>
                      <a:lnTo>
                        <a:pt x="34" y="45"/>
                      </a:lnTo>
                      <a:lnTo>
                        <a:pt x="34" y="42"/>
                      </a:lnTo>
                      <a:lnTo>
                        <a:pt x="35" y="40"/>
                      </a:lnTo>
                      <a:lnTo>
                        <a:pt x="35" y="36"/>
                      </a:lnTo>
                      <a:lnTo>
                        <a:pt x="35" y="35"/>
                      </a:lnTo>
                      <a:lnTo>
                        <a:pt x="35" y="32"/>
                      </a:lnTo>
                      <a:lnTo>
                        <a:pt x="35" y="30"/>
                      </a:lnTo>
                      <a:lnTo>
                        <a:pt x="35" y="28"/>
                      </a:lnTo>
                      <a:lnTo>
                        <a:pt x="36" y="27"/>
                      </a:lnTo>
                      <a:lnTo>
                        <a:pt x="36" y="25"/>
                      </a:lnTo>
                      <a:lnTo>
                        <a:pt x="36" y="24"/>
                      </a:lnTo>
                      <a:lnTo>
                        <a:pt x="36" y="21"/>
                      </a:lnTo>
                      <a:lnTo>
                        <a:pt x="36" y="20"/>
                      </a:lnTo>
                      <a:lnTo>
                        <a:pt x="37" y="19"/>
                      </a:lnTo>
                      <a:lnTo>
                        <a:pt x="1" y="34"/>
                      </a:lnTo>
                      <a:lnTo>
                        <a:pt x="0" y="26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37" name="Freeform 386"/>
                <p:cNvSpPr>
                  <a:spLocks/>
                </p:cNvSpPr>
                <p:nvPr/>
              </p:nvSpPr>
              <p:spPr bwMode="auto">
                <a:xfrm>
                  <a:off x="3378200" y="5249863"/>
                  <a:ext cx="20638" cy="142875"/>
                </a:xfrm>
                <a:custGeom>
                  <a:avLst/>
                  <a:gdLst>
                    <a:gd name="T0" fmla="*/ 1 w 13"/>
                    <a:gd name="T1" fmla="*/ 7 h 90"/>
                    <a:gd name="T2" fmla="*/ 0 w 13"/>
                    <a:gd name="T3" fmla="*/ 90 h 90"/>
                    <a:gd name="T4" fmla="*/ 11 w 13"/>
                    <a:gd name="T5" fmla="*/ 90 h 90"/>
                    <a:gd name="T6" fmla="*/ 11 w 13"/>
                    <a:gd name="T7" fmla="*/ 90 h 90"/>
                    <a:gd name="T8" fmla="*/ 11 w 13"/>
                    <a:gd name="T9" fmla="*/ 90 h 90"/>
                    <a:gd name="T10" fmla="*/ 11 w 13"/>
                    <a:gd name="T11" fmla="*/ 88 h 90"/>
                    <a:gd name="T12" fmla="*/ 11 w 13"/>
                    <a:gd name="T13" fmla="*/ 87 h 90"/>
                    <a:gd name="T14" fmla="*/ 11 w 13"/>
                    <a:gd name="T15" fmla="*/ 85 h 90"/>
                    <a:gd name="T16" fmla="*/ 11 w 13"/>
                    <a:gd name="T17" fmla="*/ 83 h 90"/>
                    <a:gd name="T18" fmla="*/ 11 w 13"/>
                    <a:gd name="T19" fmla="*/ 80 h 90"/>
                    <a:gd name="T20" fmla="*/ 11 w 13"/>
                    <a:gd name="T21" fmla="*/ 78 h 90"/>
                    <a:gd name="T22" fmla="*/ 11 w 13"/>
                    <a:gd name="T23" fmla="*/ 76 h 90"/>
                    <a:gd name="T24" fmla="*/ 11 w 13"/>
                    <a:gd name="T25" fmla="*/ 74 h 90"/>
                    <a:gd name="T26" fmla="*/ 11 w 13"/>
                    <a:gd name="T27" fmla="*/ 72 h 90"/>
                    <a:gd name="T28" fmla="*/ 11 w 13"/>
                    <a:gd name="T29" fmla="*/ 71 h 90"/>
                    <a:gd name="T30" fmla="*/ 11 w 13"/>
                    <a:gd name="T31" fmla="*/ 70 h 90"/>
                    <a:gd name="T32" fmla="*/ 11 w 13"/>
                    <a:gd name="T33" fmla="*/ 68 h 90"/>
                    <a:gd name="T34" fmla="*/ 11 w 13"/>
                    <a:gd name="T35" fmla="*/ 66 h 90"/>
                    <a:gd name="T36" fmla="*/ 11 w 13"/>
                    <a:gd name="T37" fmla="*/ 65 h 90"/>
                    <a:gd name="T38" fmla="*/ 11 w 13"/>
                    <a:gd name="T39" fmla="*/ 63 h 90"/>
                    <a:gd name="T40" fmla="*/ 11 w 13"/>
                    <a:gd name="T41" fmla="*/ 61 h 90"/>
                    <a:gd name="T42" fmla="*/ 11 w 13"/>
                    <a:gd name="T43" fmla="*/ 59 h 90"/>
                    <a:gd name="T44" fmla="*/ 11 w 13"/>
                    <a:gd name="T45" fmla="*/ 57 h 90"/>
                    <a:gd name="T46" fmla="*/ 11 w 13"/>
                    <a:gd name="T47" fmla="*/ 55 h 90"/>
                    <a:gd name="T48" fmla="*/ 11 w 13"/>
                    <a:gd name="T49" fmla="*/ 53 h 90"/>
                    <a:gd name="T50" fmla="*/ 11 w 13"/>
                    <a:gd name="T51" fmla="*/ 51 h 90"/>
                    <a:gd name="T52" fmla="*/ 11 w 13"/>
                    <a:gd name="T53" fmla="*/ 50 h 90"/>
                    <a:gd name="T54" fmla="*/ 11 w 13"/>
                    <a:gd name="T55" fmla="*/ 47 h 90"/>
                    <a:gd name="T56" fmla="*/ 11 w 13"/>
                    <a:gd name="T57" fmla="*/ 45 h 90"/>
                    <a:gd name="T58" fmla="*/ 11 w 13"/>
                    <a:gd name="T59" fmla="*/ 43 h 90"/>
                    <a:gd name="T60" fmla="*/ 11 w 13"/>
                    <a:gd name="T61" fmla="*/ 41 h 90"/>
                    <a:gd name="T62" fmla="*/ 11 w 13"/>
                    <a:gd name="T63" fmla="*/ 39 h 90"/>
                    <a:gd name="T64" fmla="*/ 11 w 13"/>
                    <a:gd name="T65" fmla="*/ 37 h 90"/>
                    <a:gd name="T66" fmla="*/ 11 w 13"/>
                    <a:gd name="T67" fmla="*/ 35 h 90"/>
                    <a:gd name="T68" fmla="*/ 11 w 13"/>
                    <a:gd name="T69" fmla="*/ 33 h 90"/>
                    <a:gd name="T70" fmla="*/ 11 w 13"/>
                    <a:gd name="T71" fmla="*/ 31 h 90"/>
                    <a:gd name="T72" fmla="*/ 11 w 13"/>
                    <a:gd name="T73" fmla="*/ 29 h 90"/>
                    <a:gd name="T74" fmla="*/ 11 w 13"/>
                    <a:gd name="T75" fmla="*/ 28 h 90"/>
                    <a:gd name="T76" fmla="*/ 11 w 13"/>
                    <a:gd name="T77" fmla="*/ 26 h 90"/>
                    <a:gd name="T78" fmla="*/ 11 w 13"/>
                    <a:gd name="T79" fmla="*/ 24 h 90"/>
                    <a:gd name="T80" fmla="*/ 11 w 13"/>
                    <a:gd name="T81" fmla="*/ 22 h 90"/>
                    <a:gd name="T82" fmla="*/ 11 w 13"/>
                    <a:gd name="T83" fmla="*/ 21 h 90"/>
                    <a:gd name="T84" fmla="*/ 11 w 13"/>
                    <a:gd name="T85" fmla="*/ 19 h 90"/>
                    <a:gd name="T86" fmla="*/ 11 w 13"/>
                    <a:gd name="T87" fmla="*/ 17 h 90"/>
                    <a:gd name="T88" fmla="*/ 11 w 13"/>
                    <a:gd name="T89" fmla="*/ 16 h 90"/>
                    <a:gd name="T90" fmla="*/ 11 w 13"/>
                    <a:gd name="T91" fmla="*/ 14 h 90"/>
                    <a:gd name="T92" fmla="*/ 11 w 13"/>
                    <a:gd name="T93" fmla="*/ 12 h 90"/>
                    <a:gd name="T94" fmla="*/ 11 w 13"/>
                    <a:gd name="T95" fmla="*/ 10 h 90"/>
                    <a:gd name="T96" fmla="*/ 11 w 13"/>
                    <a:gd name="T97" fmla="*/ 9 h 90"/>
                    <a:gd name="T98" fmla="*/ 11 w 13"/>
                    <a:gd name="T99" fmla="*/ 8 h 90"/>
                    <a:gd name="T100" fmla="*/ 12 w 13"/>
                    <a:gd name="T101" fmla="*/ 7 h 90"/>
                    <a:gd name="T102" fmla="*/ 12 w 13"/>
                    <a:gd name="T103" fmla="*/ 4 h 90"/>
                    <a:gd name="T104" fmla="*/ 12 w 13"/>
                    <a:gd name="T105" fmla="*/ 3 h 90"/>
                    <a:gd name="T106" fmla="*/ 12 w 13"/>
                    <a:gd name="T107" fmla="*/ 1 h 90"/>
                    <a:gd name="T108" fmla="*/ 13 w 13"/>
                    <a:gd name="T109" fmla="*/ 0 h 90"/>
                    <a:gd name="T110" fmla="*/ 1 w 13"/>
                    <a:gd name="T111" fmla="*/ 7 h 90"/>
                    <a:gd name="T112" fmla="*/ 1 w 13"/>
                    <a:gd name="T113" fmla="*/ 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" h="90">
                      <a:moveTo>
                        <a:pt x="1" y="7"/>
                      </a:moveTo>
                      <a:lnTo>
                        <a:pt x="0" y="90"/>
                      </a:lnTo>
                      <a:lnTo>
                        <a:pt x="11" y="90"/>
                      </a:lnTo>
                      <a:lnTo>
                        <a:pt x="11" y="90"/>
                      </a:lnTo>
                      <a:lnTo>
                        <a:pt x="11" y="90"/>
                      </a:lnTo>
                      <a:lnTo>
                        <a:pt x="11" y="88"/>
                      </a:lnTo>
                      <a:lnTo>
                        <a:pt x="11" y="87"/>
                      </a:lnTo>
                      <a:lnTo>
                        <a:pt x="11" y="85"/>
                      </a:lnTo>
                      <a:lnTo>
                        <a:pt x="11" y="83"/>
                      </a:lnTo>
                      <a:lnTo>
                        <a:pt x="11" y="80"/>
                      </a:lnTo>
                      <a:lnTo>
                        <a:pt x="11" y="78"/>
                      </a:lnTo>
                      <a:lnTo>
                        <a:pt x="11" y="76"/>
                      </a:lnTo>
                      <a:lnTo>
                        <a:pt x="11" y="74"/>
                      </a:lnTo>
                      <a:lnTo>
                        <a:pt x="11" y="72"/>
                      </a:lnTo>
                      <a:lnTo>
                        <a:pt x="11" y="71"/>
                      </a:lnTo>
                      <a:lnTo>
                        <a:pt x="11" y="70"/>
                      </a:lnTo>
                      <a:lnTo>
                        <a:pt x="11" y="68"/>
                      </a:lnTo>
                      <a:lnTo>
                        <a:pt x="11" y="66"/>
                      </a:lnTo>
                      <a:lnTo>
                        <a:pt x="11" y="65"/>
                      </a:lnTo>
                      <a:lnTo>
                        <a:pt x="11" y="63"/>
                      </a:lnTo>
                      <a:lnTo>
                        <a:pt x="11" y="61"/>
                      </a:lnTo>
                      <a:lnTo>
                        <a:pt x="11" y="59"/>
                      </a:lnTo>
                      <a:lnTo>
                        <a:pt x="11" y="57"/>
                      </a:lnTo>
                      <a:lnTo>
                        <a:pt x="11" y="55"/>
                      </a:lnTo>
                      <a:lnTo>
                        <a:pt x="11" y="53"/>
                      </a:lnTo>
                      <a:lnTo>
                        <a:pt x="11" y="51"/>
                      </a:lnTo>
                      <a:lnTo>
                        <a:pt x="11" y="50"/>
                      </a:lnTo>
                      <a:lnTo>
                        <a:pt x="11" y="47"/>
                      </a:lnTo>
                      <a:lnTo>
                        <a:pt x="11" y="45"/>
                      </a:lnTo>
                      <a:lnTo>
                        <a:pt x="11" y="43"/>
                      </a:lnTo>
                      <a:lnTo>
                        <a:pt x="11" y="41"/>
                      </a:lnTo>
                      <a:lnTo>
                        <a:pt x="11" y="39"/>
                      </a:lnTo>
                      <a:lnTo>
                        <a:pt x="11" y="37"/>
                      </a:lnTo>
                      <a:lnTo>
                        <a:pt x="11" y="35"/>
                      </a:lnTo>
                      <a:lnTo>
                        <a:pt x="11" y="33"/>
                      </a:lnTo>
                      <a:lnTo>
                        <a:pt x="11" y="31"/>
                      </a:lnTo>
                      <a:lnTo>
                        <a:pt x="11" y="29"/>
                      </a:lnTo>
                      <a:lnTo>
                        <a:pt x="11" y="28"/>
                      </a:lnTo>
                      <a:lnTo>
                        <a:pt x="11" y="26"/>
                      </a:lnTo>
                      <a:lnTo>
                        <a:pt x="11" y="24"/>
                      </a:lnTo>
                      <a:lnTo>
                        <a:pt x="11" y="22"/>
                      </a:lnTo>
                      <a:lnTo>
                        <a:pt x="11" y="21"/>
                      </a:lnTo>
                      <a:lnTo>
                        <a:pt x="11" y="19"/>
                      </a:lnTo>
                      <a:lnTo>
                        <a:pt x="11" y="17"/>
                      </a:lnTo>
                      <a:lnTo>
                        <a:pt x="11" y="16"/>
                      </a:lnTo>
                      <a:lnTo>
                        <a:pt x="11" y="14"/>
                      </a:lnTo>
                      <a:lnTo>
                        <a:pt x="11" y="12"/>
                      </a:lnTo>
                      <a:lnTo>
                        <a:pt x="11" y="10"/>
                      </a:lnTo>
                      <a:lnTo>
                        <a:pt x="11" y="9"/>
                      </a:lnTo>
                      <a:lnTo>
                        <a:pt x="11" y="8"/>
                      </a:lnTo>
                      <a:lnTo>
                        <a:pt x="12" y="7"/>
                      </a:lnTo>
                      <a:lnTo>
                        <a:pt x="12" y="4"/>
                      </a:lnTo>
                      <a:lnTo>
                        <a:pt x="12" y="3"/>
                      </a:ln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" y="7"/>
                      </a:lnTo>
                      <a:lnTo>
                        <a:pt x="1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40" name="Freeform 389"/>
                <p:cNvSpPr>
                  <a:spLocks/>
                </p:cNvSpPr>
                <p:nvPr/>
              </p:nvSpPr>
              <p:spPr bwMode="auto">
                <a:xfrm>
                  <a:off x="3549650" y="5334000"/>
                  <a:ext cx="14288" cy="46037"/>
                </a:xfrm>
                <a:custGeom>
                  <a:avLst/>
                  <a:gdLst>
                    <a:gd name="T0" fmla="*/ 0 w 9"/>
                    <a:gd name="T1" fmla="*/ 1 h 29"/>
                    <a:gd name="T2" fmla="*/ 0 w 9"/>
                    <a:gd name="T3" fmla="*/ 29 h 29"/>
                    <a:gd name="T4" fmla="*/ 9 w 9"/>
                    <a:gd name="T5" fmla="*/ 0 h 29"/>
                    <a:gd name="T6" fmla="*/ 0 w 9"/>
                    <a:gd name="T7" fmla="*/ 1 h 29"/>
                    <a:gd name="T8" fmla="*/ 0 w 9"/>
                    <a:gd name="T9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9">
                      <a:moveTo>
                        <a:pt x="0" y="1"/>
                      </a:moveTo>
                      <a:lnTo>
                        <a:pt x="0" y="29"/>
                      </a:lnTo>
                      <a:lnTo>
                        <a:pt x="9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6A3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58" name="Freeform 407"/>
                <p:cNvSpPr>
                  <a:spLocks/>
                </p:cNvSpPr>
                <p:nvPr/>
              </p:nvSpPr>
              <p:spPr bwMode="auto">
                <a:xfrm>
                  <a:off x="3044825" y="5075238"/>
                  <a:ext cx="268288" cy="279400"/>
                </a:xfrm>
                <a:custGeom>
                  <a:avLst/>
                  <a:gdLst>
                    <a:gd name="T0" fmla="*/ 169 w 169"/>
                    <a:gd name="T1" fmla="*/ 0 h 176"/>
                    <a:gd name="T2" fmla="*/ 125 w 169"/>
                    <a:gd name="T3" fmla="*/ 67 h 176"/>
                    <a:gd name="T4" fmla="*/ 60 w 169"/>
                    <a:gd name="T5" fmla="*/ 165 h 176"/>
                    <a:gd name="T6" fmla="*/ 0 w 169"/>
                    <a:gd name="T7" fmla="*/ 176 h 176"/>
                    <a:gd name="T8" fmla="*/ 30 w 169"/>
                    <a:gd name="T9" fmla="*/ 130 h 176"/>
                    <a:gd name="T10" fmla="*/ 68 w 169"/>
                    <a:gd name="T11" fmla="*/ 88 h 176"/>
                    <a:gd name="T12" fmla="*/ 131 w 169"/>
                    <a:gd name="T13" fmla="*/ 22 h 176"/>
                    <a:gd name="T14" fmla="*/ 147 w 169"/>
                    <a:gd name="T15" fmla="*/ 6 h 176"/>
                    <a:gd name="T16" fmla="*/ 169 w 169"/>
                    <a:gd name="T17" fmla="*/ 0 h 176"/>
                    <a:gd name="T18" fmla="*/ 169 w 169"/>
                    <a:gd name="T19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76">
                      <a:moveTo>
                        <a:pt x="169" y="0"/>
                      </a:moveTo>
                      <a:lnTo>
                        <a:pt x="125" y="67"/>
                      </a:lnTo>
                      <a:lnTo>
                        <a:pt x="60" y="165"/>
                      </a:lnTo>
                      <a:lnTo>
                        <a:pt x="0" y="176"/>
                      </a:lnTo>
                      <a:lnTo>
                        <a:pt x="30" y="130"/>
                      </a:lnTo>
                      <a:lnTo>
                        <a:pt x="68" y="88"/>
                      </a:lnTo>
                      <a:lnTo>
                        <a:pt x="131" y="22"/>
                      </a:lnTo>
                      <a:lnTo>
                        <a:pt x="147" y="6"/>
                      </a:lnTo>
                      <a:lnTo>
                        <a:pt x="16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solidFill>
                  <a:srgbClr val="D4EB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59" name="Freeform 408"/>
                <p:cNvSpPr>
                  <a:spLocks/>
                </p:cNvSpPr>
                <p:nvPr/>
              </p:nvSpPr>
              <p:spPr bwMode="auto">
                <a:xfrm>
                  <a:off x="3122613" y="5094288"/>
                  <a:ext cx="123825" cy="136525"/>
                </a:xfrm>
                <a:custGeom>
                  <a:avLst/>
                  <a:gdLst>
                    <a:gd name="T0" fmla="*/ 47 w 78"/>
                    <a:gd name="T1" fmla="*/ 10 h 86"/>
                    <a:gd name="T2" fmla="*/ 0 w 78"/>
                    <a:gd name="T3" fmla="*/ 86 h 86"/>
                    <a:gd name="T4" fmla="*/ 40 w 78"/>
                    <a:gd name="T5" fmla="*/ 38 h 86"/>
                    <a:gd name="T6" fmla="*/ 78 w 78"/>
                    <a:gd name="T7" fmla="*/ 0 h 86"/>
                    <a:gd name="T8" fmla="*/ 47 w 78"/>
                    <a:gd name="T9" fmla="*/ 10 h 86"/>
                    <a:gd name="T10" fmla="*/ 47 w 78"/>
                    <a:gd name="T11" fmla="*/ 1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8" h="86">
                      <a:moveTo>
                        <a:pt x="47" y="10"/>
                      </a:moveTo>
                      <a:lnTo>
                        <a:pt x="0" y="86"/>
                      </a:lnTo>
                      <a:lnTo>
                        <a:pt x="40" y="38"/>
                      </a:lnTo>
                      <a:lnTo>
                        <a:pt x="78" y="0"/>
                      </a:lnTo>
                      <a:lnTo>
                        <a:pt x="47" y="10"/>
                      </a:lnTo>
                      <a:lnTo>
                        <a:pt x="47" y="10"/>
                      </a:lnTo>
                      <a:close/>
                    </a:path>
                  </a:pathLst>
                </a:custGeom>
                <a:solidFill>
                  <a:srgbClr val="B0C2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60" name="Freeform 409"/>
                <p:cNvSpPr>
                  <a:spLocks/>
                </p:cNvSpPr>
                <p:nvPr/>
              </p:nvSpPr>
              <p:spPr bwMode="auto">
                <a:xfrm>
                  <a:off x="3067050" y="5089525"/>
                  <a:ext cx="223838" cy="250825"/>
                </a:xfrm>
                <a:custGeom>
                  <a:avLst/>
                  <a:gdLst>
                    <a:gd name="T0" fmla="*/ 0 w 141"/>
                    <a:gd name="T1" fmla="*/ 158 h 158"/>
                    <a:gd name="T2" fmla="*/ 41 w 141"/>
                    <a:gd name="T3" fmla="*/ 149 h 158"/>
                    <a:gd name="T4" fmla="*/ 77 w 141"/>
                    <a:gd name="T5" fmla="*/ 92 h 158"/>
                    <a:gd name="T6" fmla="*/ 141 w 141"/>
                    <a:gd name="T7" fmla="*/ 0 h 158"/>
                    <a:gd name="T8" fmla="*/ 79 w 141"/>
                    <a:gd name="T9" fmla="*/ 71 h 158"/>
                    <a:gd name="T10" fmla="*/ 16 w 141"/>
                    <a:gd name="T11" fmla="*/ 132 h 158"/>
                    <a:gd name="T12" fmla="*/ 0 w 141"/>
                    <a:gd name="T13" fmla="*/ 158 h 158"/>
                    <a:gd name="T14" fmla="*/ 0 w 141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1" h="158">
                      <a:moveTo>
                        <a:pt x="0" y="158"/>
                      </a:moveTo>
                      <a:lnTo>
                        <a:pt x="41" y="149"/>
                      </a:lnTo>
                      <a:lnTo>
                        <a:pt x="77" y="92"/>
                      </a:lnTo>
                      <a:lnTo>
                        <a:pt x="141" y="0"/>
                      </a:lnTo>
                      <a:lnTo>
                        <a:pt x="79" y="71"/>
                      </a:lnTo>
                      <a:lnTo>
                        <a:pt x="16" y="132"/>
                      </a:lnTo>
                      <a:lnTo>
                        <a:pt x="0" y="158"/>
                      </a:lnTo>
                      <a:lnTo>
                        <a:pt x="0" y="158"/>
                      </a:lnTo>
                      <a:close/>
                    </a:path>
                  </a:pathLst>
                </a:custGeom>
                <a:solidFill>
                  <a:srgbClr val="E6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61" name="Freeform 410"/>
                <p:cNvSpPr>
                  <a:spLocks/>
                </p:cNvSpPr>
                <p:nvPr/>
              </p:nvSpPr>
              <p:spPr bwMode="auto">
                <a:xfrm>
                  <a:off x="3184525" y="5110163"/>
                  <a:ext cx="34925" cy="36512"/>
                </a:xfrm>
                <a:custGeom>
                  <a:avLst/>
                  <a:gdLst>
                    <a:gd name="T0" fmla="*/ 12 w 22"/>
                    <a:gd name="T1" fmla="*/ 4 h 23"/>
                    <a:gd name="T2" fmla="*/ 0 w 22"/>
                    <a:gd name="T3" fmla="*/ 23 h 23"/>
                    <a:gd name="T4" fmla="*/ 13 w 22"/>
                    <a:gd name="T5" fmla="*/ 8 h 23"/>
                    <a:gd name="T6" fmla="*/ 22 w 22"/>
                    <a:gd name="T7" fmla="*/ 0 h 23"/>
                    <a:gd name="T8" fmla="*/ 12 w 22"/>
                    <a:gd name="T9" fmla="*/ 4 h 23"/>
                    <a:gd name="T10" fmla="*/ 12 w 22"/>
                    <a:gd name="T11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23">
                      <a:moveTo>
                        <a:pt x="12" y="4"/>
                      </a:moveTo>
                      <a:lnTo>
                        <a:pt x="0" y="23"/>
                      </a:lnTo>
                      <a:lnTo>
                        <a:pt x="13" y="8"/>
                      </a:lnTo>
                      <a:lnTo>
                        <a:pt x="22" y="0"/>
                      </a:lnTo>
                      <a:lnTo>
                        <a:pt x="12" y="4"/>
                      </a:lnTo>
                      <a:lnTo>
                        <a:pt x="12" y="4"/>
                      </a:lnTo>
                      <a:close/>
                    </a:path>
                  </a:pathLst>
                </a:custGeom>
                <a:solidFill>
                  <a:srgbClr val="A1AD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62" name="Freeform 411"/>
                <p:cNvSpPr>
                  <a:spLocks/>
                </p:cNvSpPr>
                <p:nvPr/>
              </p:nvSpPr>
              <p:spPr bwMode="auto">
                <a:xfrm>
                  <a:off x="3660775" y="5110163"/>
                  <a:ext cx="30163" cy="249237"/>
                </a:xfrm>
                <a:custGeom>
                  <a:avLst/>
                  <a:gdLst>
                    <a:gd name="T0" fmla="*/ 1 w 19"/>
                    <a:gd name="T1" fmla="*/ 17 h 157"/>
                    <a:gd name="T2" fmla="*/ 19 w 19"/>
                    <a:gd name="T3" fmla="*/ 0 h 157"/>
                    <a:gd name="T4" fmla="*/ 9 w 19"/>
                    <a:gd name="T5" fmla="*/ 85 h 157"/>
                    <a:gd name="T6" fmla="*/ 1 w 19"/>
                    <a:gd name="T7" fmla="*/ 157 h 157"/>
                    <a:gd name="T8" fmla="*/ 0 w 19"/>
                    <a:gd name="T9" fmla="*/ 66 h 157"/>
                    <a:gd name="T10" fmla="*/ 1 w 19"/>
                    <a:gd name="T11" fmla="*/ 17 h 157"/>
                    <a:gd name="T12" fmla="*/ 1 w 19"/>
                    <a:gd name="T13" fmla="*/ 1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157">
                      <a:moveTo>
                        <a:pt x="1" y="17"/>
                      </a:moveTo>
                      <a:lnTo>
                        <a:pt x="19" y="0"/>
                      </a:lnTo>
                      <a:lnTo>
                        <a:pt x="9" y="85"/>
                      </a:lnTo>
                      <a:lnTo>
                        <a:pt x="1" y="157"/>
                      </a:lnTo>
                      <a:lnTo>
                        <a:pt x="0" y="66"/>
                      </a:lnTo>
                      <a:lnTo>
                        <a:pt x="1" y="17"/>
                      </a:lnTo>
                      <a:lnTo>
                        <a:pt x="1" y="17"/>
                      </a:lnTo>
                      <a:close/>
                    </a:path>
                  </a:pathLst>
                </a:custGeom>
                <a:solidFill>
                  <a:srgbClr val="96A3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63" name="Freeform 412"/>
                <p:cNvSpPr>
                  <a:spLocks/>
                </p:cNvSpPr>
                <p:nvPr/>
              </p:nvSpPr>
              <p:spPr bwMode="auto">
                <a:xfrm>
                  <a:off x="3425825" y="5110163"/>
                  <a:ext cx="60325" cy="254000"/>
                </a:xfrm>
                <a:custGeom>
                  <a:avLst/>
                  <a:gdLst>
                    <a:gd name="T0" fmla="*/ 38 w 38"/>
                    <a:gd name="T1" fmla="*/ 0 h 160"/>
                    <a:gd name="T2" fmla="*/ 38 w 38"/>
                    <a:gd name="T3" fmla="*/ 42 h 160"/>
                    <a:gd name="T4" fmla="*/ 28 w 38"/>
                    <a:gd name="T5" fmla="*/ 160 h 160"/>
                    <a:gd name="T6" fmla="*/ 0 w 38"/>
                    <a:gd name="T7" fmla="*/ 160 h 160"/>
                    <a:gd name="T8" fmla="*/ 0 w 38"/>
                    <a:gd name="T9" fmla="*/ 106 h 160"/>
                    <a:gd name="T10" fmla="*/ 5 w 38"/>
                    <a:gd name="T11" fmla="*/ 48 h 160"/>
                    <a:gd name="T12" fmla="*/ 38 w 38"/>
                    <a:gd name="T13" fmla="*/ 0 h 160"/>
                    <a:gd name="T14" fmla="*/ 38 w 38"/>
                    <a:gd name="T15" fmla="*/ 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160">
                      <a:moveTo>
                        <a:pt x="38" y="0"/>
                      </a:moveTo>
                      <a:lnTo>
                        <a:pt x="38" y="42"/>
                      </a:lnTo>
                      <a:lnTo>
                        <a:pt x="28" y="160"/>
                      </a:lnTo>
                      <a:lnTo>
                        <a:pt x="0" y="160"/>
                      </a:lnTo>
                      <a:lnTo>
                        <a:pt x="0" y="106"/>
                      </a:lnTo>
                      <a:lnTo>
                        <a:pt x="5" y="48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96A3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464" name="Freeform 413"/>
                <p:cNvSpPr>
                  <a:spLocks/>
                </p:cNvSpPr>
                <p:nvPr/>
              </p:nvSpPr>
              <p:spPr bwMode="auto">
                <a:xfrm>
                  <a:off x="3446463" y="5011738"/>
                  <a:ext cx="236538" cy="384175"/>
                </a:xfrm>
                <a:custGeom>
                  <a:avLst/>
                  <a:gdLst>
                    <a:gd name="T0" fmla="*/ 62 w 149"/>
                    <a:gd name="T1" fmla="*/ 2 h 242"/>
                    <a:gd name="T2" fmla="*/ 90 w 149"/>
                    <a:gd name="T3" fmla="*/ 0 h 242"/>
                    <a:gd name="T4" fmla="*/ 124 w 149"/>
                    <a:gd name="T5" fmla="*/ 3 h 242"/>
                    <a:gd name="T6" fmla="*/ 148 w 149"/>
                    <a:gd name="T7" fmla="*/ 11 h 242"/>
                    <a:gd name="T8" fmla="*/ 147 w 149"/>
                    <a:gd name="T9" fmla="*/ 26 h 242"/>
                    <a:gd name="T10" fmla="*/ 146 w 149"/>
                    <a:gd name="T11" fmla="*/ 42 h 242"/>
                    <a:gd name="T12" fmla="*/ 145 w 149"/>
                    <a:gd name="T13" fmla="*/ 62 h 242"/>
                    <a:gd name="T14" fmla="*/ 143 w 149"/>
                    <a:gd name="T15" fmla="*/ 84 h 242"/>
                    <a:gd name="T16" fmla="*/ 141 w 149"/>
                    <a:gd name="T17" fmla="*/ 106 h 242"/>
                    <a:gd name="T18" fmla="*/ 140 w 149"/>
                    <a:gd name="T19" fmla="*/ 128 h 242"/>
                    <a:gd name="T20" fmla="*/ 140 w 149"/>
                    <a:gd name="T21" fmla="*/ 147 h 242"/>
                    <a:gd name="T22" fmla="*/ 139 w 149"/>
                    <a:gd name="T23" fmla="*/ 163 h 242"/>
                    <a:gd name="T24" fmla="*/ 138 w 149"/>
                    <a:gd name="T25" fmla="*/ 179 h 242"/>
                    <a:gd name="T26" fmla="*/ 137 w 149"/>
                    <a:gd name="T27" fmla="*/ 195 h 242"/>
                    <a:gd name="T28" fmla="*/ 137 w 149"/>
                    <a:gd name="T29" fmla="*/ 209 h 242"/>
                    <a:gd name="T30" fmla="*/ 136 w 149"/>
                    <a:gd name="T31" fmla="*/ 226 h 242"/>
                    <a:gd name="T32" fmla="*/ 136 w 149"/>
                    <a:gd name="T33" fmla="*/ 238 h 242"/>
                    <a:gd name="T34" fmla="*/ 123 w 149"/>
                    <a:gd name="T35" fmla="*/ 226 h 242"/>
                    <a:gd name="T36" fmla="*/ 124 w 149"/>
                    <a:gd name="T37" fmla="*/ 212 h 242"/>
                    <a:gd name="T38" fmla="*/ 126 w 149"/>
                    <a:gd name="T39" fmla="*/ 194 h 242"/>
                    <a:gd name="T40" fmla="*/ 127 w 149"/>
                    <a:gd name="T41" fmla="*/ 172 h 242"/>
                    <a:gd name="T42" fmla="*/ 129 w 149"/>
                    <a:gd name="T43" fmla="*/ 150 h 242"/>
                    <a:gd name="T44" fmla="*/ 130 w 149"/>
                    <a:gd name="T45" fmla="*/ 126 h 242"/>
                    <a:gd name="T46" fmla="*/ 132 w 149"/>
                    <a:gd name="T47" fmla="*/ 102 h 242"/>
                    <a:gd name="T48" fmla="*/ 132 w 149"/>
                    <a:gd name="T49" fmla="*/ 80 h 242"/>
                    <a:gd name="T50" fmla="*/ 133 w 149"/>
                    <a:gd name="T51" fmla="*/ 61 h 242"/>
                    <a:gd name="T52" fmla="*/ 133 w 149"/>
                    <a:gd name="T53" fmla="*/ 46 h 242"/>
                    <a:gd name="T54" fmla="*/ 135 w 149"/>
                    <a:gd name="T55" fmla="*/ 30 h 242"/>
                    <a:gd name="T56" fmla="*/ 135 w 149"/>
                    <a:gd name="T57" fmla="*/ 16 h 242"/>
                    <a:gd name="T58" fmla="*/ 125 w 149"/>
                    <a:gd name="T59" fmla="*/ 11 h 242"/>
                    <a:gd name="T60" fmla="*/ 104 w 149"/>
                    <a:gd name="T61" fmla="*/ 9 h 242"/>
                    <a:gd name="T62" fmla="*/ 79 w 149"/>
                    <a:gd name="T63" fmla="*/ 9 h 242"/>
                    <a:gd name="T64" fmla="*/ 59 w 149"/>
                    <a:gd name="T65" fmla="*/ 12 h 242"/>
                    <a:gd name="T66" fmla="*/ 58 w 149"/>
                    <a:gd name="T67" fmla="*/ 26 h 242"/>
                    <a:gd name="T68" fmla="*/ 57 w 149"/>
                    <a:gd name="T69" fmla="*/ 40 h 242"/>
                    <a:gd name="T70" fmla="*/ 56 w 149"/>
                    <a:gd name="T71" fmla="*/ 56 h 242"/>
                    <a:gd name="T72" fmla="*/ 54 w 149"/>
                    <a:gd name="T73" fmla="*/ 76 h 242"/>
                    <a:gd name="T74" fmla="*/ 53 w 149"/>
                    <a:gd name="T75" fmla="*/ 98 h 242"/>
                    <a:gd name="T76" fmla="*/ 52 w 149"/>
                    <a:gd name="T77" fmla="*/ 124 h 242"/>
                    <a:gd name="T78" fmla="*/ 50 w 149"/>
                    <a:gd name="T79" fmla="*/ 150 h 242"/>
                    <a:gd name="T80" fmla="*/ 49 w 149"/>
                    <a:gd name="T81" fmla="*/ 172 h 242"/>
                    <a:gd name="T82" fmla="*/ 48 w 149"/>
                    <a:gd name="T83" fmla="*/ 193 h 242"/>
                    <a:gd name="T84" fmla="*/ 48 w 149"/>
                    <a:gd name="T85" fmla="*/ 210 h 242"/>
                    <a:gd name="T86" fmla="*/ 48 w 149"/>
                    <a:gd name="T87" fmla="*/ 223 h 242"/>
                    <a:gd name="T88" fmla="*/ 49 w 149"/>
                    <a:gd name="T89" fmla="*/ 239 h 242"/>
                    <a:gd name="T90" fmla="*/ 37 w 149"/>
                    <a:gd name="T91" fmla="*/ 238 h 242"/>
                    <a:gd name="T92" fmla="*/ 37 w 149"/>
                    <a:gd name="T93" fmla="*/ 223 h 242"/>
                    <a:gd name="T94" fmla="*/ 38 w 149"/>
                    <a:gd name="T95" fmla="*/ 207 h 242"/>
                    <a:gd name="T96" fmla="*/ 38 w 149"/>
                    <a:gd name="T97" fmla="*/ 187 h 242"/>
                    <a:gd name="T98" fmla="*/ 39 w 149"/>
                    <a:gd name="T99" fmla="*/ 165 h 242"/>
                    <a:gd name="T100" fmla="*/ 40 w 149"/>
                    <a:gd name="T101" fmla="*/ 140 h 242"/>
                    <a:gd name="T102" fmla="*/ 41 w 149"/>
                    <a:gd name="T103" fmla="*/ 114 h 242"/>
                    <a:gd name="T104" fmla="*/ 43 w 149"/>
                    <a:gd name="T105" fmla="*/ 89 h 242"/>
                    <a:gd name="T106" fmla="*/ 44 w 149"/>
                    <a:gd name="T107" fmla="*/ 67 h 242"/>
                    <a:gd name="T108" fmla="*/ 44 w 149"/>
                    <a:gd name="T109" fmla="*/ 50 h 242"/>
                    <a:gd name="T110" fmla="*/ 44 w 149"/>
                    <a:gd name="T111" fmla="*/ 38 h 242"/>
                    <a:gd name="T112" fmla="*/ 44 w 149"/>
                    <a:gd name="T113" fmla="*/ 21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49" h="242">
                      <a:moveTo>
                        <a:pt x="0" y="30"/>
                      </a:moveTo>
                      <a:lnTo>
                        <a:pt x="48" y="5"/>
                      </a:lnTo>
                      <a:lnTo>
                        <a:pt x="48" y="5"/>
                      </a:lnTo>
                      <a:lnTo>
                        <a:pt x="50" y="4"/>
                      </a:lnTo>
                      <a:lnTo>
                        <a:pt x="53" y="4"/>
                      </a:lnTo>
                      <a:lnTo>
                        <a:pt x="58" y="3"/>
                      </a:lnTo>
                      <a:lnTo>
                        <a:pt x="60" y="2"/>
                      </a:lnTo>
                      <a:lnTo>
                        <a:pt x="62" y="2"/>
                      </a:lnTo>
                      <a:lnTo>
                        <a:pt x="65" y="2"/>
                      </a:lnTo>
                      <a:lnTo>
                        <a:pt x="69" y="2"/>
                      </a:lnTo>
                      <a:lnTo>
                        <a:pt x="72" y="1"/>
                      </a:lnTo>
                      <a:lnTo>
                        <a:pt x="75" y="1"/>
                      </a:lnTo>
                      <a:lnTo>
                        <a:pt x="79" y="1"/>
                      </a:lnTo>
                      <a:lnTo>
                        <a:pt x="83" y="1"/>
                      </a:lnTo>
                      <a:lnTo>
                        <a:pt x="87" y="0"/>
                      </a:lnTo>
                      <a:lnTo>
                        <a:pt x="90" y="0"/>
                      </a:lnTo>
                      <a:lnTo>
                        <a:pt x="93" y="0"/>
                      </a:lnTo>
                      <a:lnTo>
                        <a:pt x="98" y="0"/>
                      </a:lnTo>
                      <a:lnTo>
                        <a:pt x="102" y="0"/>
                      </a:lnTo>
                      <a:lnTo>
                        <a:pt x="107" y="1"/>
                      </a:lnTo>
                      <a:lnTo>
                        <a:pt x="111" y="1"/>
                      </a:lnTo>
                      <a:lnTo>
                        <a:pt x="115" y="2"/>
                      </a:lnTo>
                      <a:lnTo>
                        <a:pt x="119" y="2"/>
                      </a:lnTo>
                      <a:lnTo>
                        <a:pt x="124" y="3"/>
                      </a:lnTo>
                      <a:lnTo>
                        <a:pt x="128" y="4"/>
                      </a:lnTo>
                      <a:lnTo>
                        <a:pt x="132" y="5"/>
                      </a:lnTo>
                      <a:lnTo>
                        <a:pt x="136" y="6"/>
                      </a:lnTo>
                      <a:lnTo>
                        <a:pt x="140" y="7"/>
                      </a:lnTo>
                      <a:lnTo>
                        <a:pt x="144" y="9"/>
                      </a:lnTo>
                      <a:lnTo>
                        <a:pt x="149" y="11"/>
                      </a:lnTo>
                      <a:lnTo>
                        <a:pt x="148" y="11"/>
                      </a:lnTo>
                      <a:lnTo>
                        <a:pt x="148" y="11"/>
                      </a:lnTo>
                      <a:lnTo>
                        <a:pt x="148" y="12"/>
                      </a:lnTo>
                      <a:lnTo>
                        <a:pt x="148" y="14"/>
                      </a:lnTo>
                      <a:lnTo>
                        <a:pt x="148" y="16"/>
                      </a:lnTo>
                      <a:lnTo>
                        <a:pt x="148" y="19"/>
                      </a:lnTo>
                      <a:lnTo>
                        <a:pt x="147" y="20"/>
                      </a:lnTo>
                      <a:lnTo>
                        <a:pt x="147" y="22"/>
                      </a:lnTo>
                      <a:lnTo>
                        <a:pt x="147" y="23"/>
                      </a:lnTo>
                      <a:lnTo>
                        <a:pt x="147" y="26"/>
                      </a:lnTo>
                      <a:lnTo>
                        <a:pt x="147" y="27"/>
                      </a:lnTo>
                      <a:lnTo>
                        <a:pt x="147" y="29"/>
                      </a:lnTo>
                      <a:lnTo>
                        <a:pt x="147" y="31"/>
                      </a:lnTo>
                      <a:lnTo>
                        <a:pt x="147" y="33"/>
                      </a:lnTo>
                      <a:lnTo>
                        <a:pt x="146" y="35"/>
                      </a:lnTo>
                      <a:lnTo>
                        <a:pt x="146" y="37"/>
                      </a:lnTo>
                      <a:lnTo>
                        <a:pt x="146" y="39"/>
                      </a:lnTo>
                      <a:lnTo>
                        <a:pt x="146" y="42"/>
                      </a:lnTo>
                      <a:lnTo>
                        <a:pt x="146" y="44"/>
                      </a:lnTo>
                      <a:lnTo>
                        <a:pt x="146" y="46"/>
                      </a:lnTo>
                      <a:lnTo>
                        <a:pt x="145" y="48"/>
                      </a:lnTo>
                      <a:lnTo>
                        <a:pt x="145" y="52"/>
                      </a:lnTo>
                      <a:lnTo>
                        <a:pt x="145" y="54"/>
                      </a:lnTo>
                      <a:lnTo>
                        <a:pt x="145" y="56"/>
                      </a:lnTo>
                      <a:lnTo>
                        <a:pt x="145" y="59"/>
                      </a:lnTo>
                      <a:lnTo>
                        <a:pt x="145" y="62"/>
                      </a:lnTo>
                      <a:lnTo>
                        <a:pt x="144" y="64"/>
                      </a:lnTo>
                      <a:lnTo>
                        <a:pt x="144" y="67"/>
                      </a:lnTo>
                      <a:lnTo>
                        <a:pt x="144" y="69"/>
                      </a:lnTo>
                      <a:lnTo>
                        <a:pt x="144" y="73"/>
                      </a:lnTo>
                      <a:lnTo>
                        <a:pt x="143" y="75"/>
                      </a:lnTo>
                      <a:lnTo>
                        <a:pt x="143" y="78"/>
                      </a:lnTo>
                      <a:lnTo>
                        <a:pt x="143" y="81"/>
                      </a:lnTo>
                      <a:lnTo>
                        <a:pt x="143" y="84"/>
                      </a:lnTo>
                      <a:lnTo>
                        <a:pt x="143" y="86"/>
                      </a:lnTo>
                      <a:lnTo>
                        <a:pt x="142" y="89"/>
                      </a:lnTo>
                      <a:lnTo>
                        <a:pt x="142" y="92"/>
                      </a:lnTo>
                      <a:lnTo>
                        <a:pt x="142" y="95"/>
                      </a:lnTo>
                      <a:lnTo>
                        <a:pt x="141" y="98"/>
                      </a:lnTo>
                      <a:lnTo>
                        <a:pt x="141" y="100"/>
                      </a:lnTo>
                      <a:lnTo>
                        <a:pt x="141" y="104"/>
                      </a:lnTo>
                      <a:lnTo>
                        <a:pt x="141" y="106"/>
                      </a:lnTo>
                      <a:lnTo>
                        <a:pt x="141" y="109"/>
                      </a:lnTo>
                      <a:lnTo>
                        <a:pt x="141" y="112"/>
                      </a:lnTo>
                      <a:lnTo>
                        <a:pt x="140" y="114"/>
                      </a:lnTo>
                      <a:lnTo>
                        <a:pt x="140" y="117"/>
                      </a:lnTo>
                      <a:lnTo>
                        <a:pt x="140" y="119"/>
                      </a:lnTo>
                      <a:lnTo>
                        <a:pt x="140" y="123"/>
                      </a:lnTo>
                      <a:lnTo>
                        <a:pt x="140" y="125"/>
                      </a:lnTo>
                      <a:lnTo>
                        <a:pt x="140" y="128"/>
                      </a:lnTo>
                      <a:lnTo>
                        <a:pt x="140" y="130"/>
                      </a:lnTo>
                      <a:lnTo>
                        <a:pt x="140" y="133"/>
                      </a:lnTo>
                      <a:lnTo>
                        <a:pt x="140" y="135"/>
                      </a:lnTo>
                      <a:lnTo>
                        <a:pt x="140" y="138"/>
                      </a:lnTo>
                      <a:lnTo>
                        <a:pt x="140" y="140"/>
                      </a:lnTo>
                      <a:lnTo>
                        <a:pt x="140" y="142"/>
                      </a:lnTo>
                      <a:lnTo>
                        <a:pt x="140" y="144"/>
                      </a:lnTo>
                      <a:lnTo>
                        <a:pt x="140" y="147"/>
                      </a:lnTo>
                      <a:lnTo>
                        <a:pt x="139" y="148"/>
                      </a:lnTo>
                      <a:lnTo>
                        <a:pt x="139" y="150"/>
                      </a:lnTo>
                      <a:lnTo>
                        <a:pt x="139" y="152"/>
                      </a:lnTo>
                      <a:lnTo>
                        <a:pt x="139" y="155"/>
                      </a:lnTo>
                      <a:lnTo>
                        <a:pt x="139" y="157"/>
                      </a:lnTo>
                      <a:lnTo>
                        <a:pt x="139" y="159"/>
                      </a:lnTo>
                      <a:lnTo>
                        <a:pt x="139" y="160"/>
                      </a:lnTo>
                      <a:lnTo>
                        <a:pt x="139" y="163"/>
                      </a:lnTo>
                      <a:lnTo>
                        <a:pt x="138" y="165"/>
                      </a:lnTo>
                      <a:lnTo>
                        <a:pt x="138" y="167"/>
                      </a:lnTo>
                      <a:lnTo>
                        <a:pt x="138" y="169"/>
                      </a:lnTo>
                      <a:lnTo>
                        <a:pt x="138" y="171"/>
                      </a:lnTo>
                      <a:lnTo>
                        <a:pt x="138" y="173"/>
                      </a:lnTo>
                      <a:lnTo>
                        <a:pt x="138" y="175"/>
                      </a:lnTo>
                      <a:lnTo>
                        <a:pt x="138" y="177"/>
                      </a:lnTo>
                      <a:lnTo>
                        <a:pt x="138" y="179"/>
                      </a:lnTo>
                      <a:lnTo>
                        <a:pt x="138" y="181"/>
                      </a:lnTo>
                      <a:lnTo>
                        <a:pt x="138" y="183"/>
                      </a:lnTo>
                      <a:lnTo>
                        <a:pt x="138" y="185"/>
                      </a:lnTo>
                      <a:lnTo>
                        <a:pt x="138" y="187"/>
                      </a:lnTo>
                      <a:lnTo>
                        <a:pt x="137" y="189"/>
                      </a:lnTo>
                      <a:lnTo>
                        <a:pt x="137" y="191"/>
                      </a:lnTo>
                      <a:lnTo>
                        <a:pt x="137" y="193"/>
                      </a:lnTo>
                      <a:lnTo>
                        <a:pt x="137" y="195"/>
                      </a:lnTo>
                      <a:lnTo>
                        <a:pt x="137" y="197"/>
                      </a:lnTo>
                      <a:lnTo>
                        <a:pt x="137" y="198"/>
                      </a:lnTo>
                      <a:lnTo>
                        <a:pt x="137" y="200"/>
                      </a:lnTo>
                      <a:lnTo>
                        <a:pt x="137" y="202"/>
                      </a:lnTo>
                      <a:lnTo>
                        <a:pt x="137" y="204"/>
                      </a:lnTo>
                      <a:lnTo>
                        <a:pt x="137" y="205"/>
                      </a:lnTo>
                      <a:lnTo>
                        <a:pt x="137" y="207"/>
                      </a:lnTo>
                      <a:lnTo>
                        <a:pt x="137" y="209"/>
                      </a:lnTo>
                      <a:lnTo>
                        <a:pt x="137" y="210"/>
                      </a:lnTo>
                      <a:lnTo>
                        <a:pt x="137" y="212"/>
                      </a:lnTo>
                      <a:lnTo>
                        <a:pt x="137" y="213"/>
                      </a:lnTo>
                      <a:lnTo>
                        <a:pt x="137" y="215"/>
                      </a:lnTo>
                      <a:lnTo>
                        <a:pt x="136" y="218"/>
                      </a:lnTo>
                      <a:lnTo>
                        <a:pt x="136" y="221"/>
                      </a:lnTo>
                      <a:lnTo>
                        <a:pt x="136" y="223"/>
                      </a:lnTo>
                      <a:lnTo>
                        <a:pt x="136" y="226"/>
                      </a:lnTo>
                      <a:lnTo>
                        <a:pt x="136" y="228"/>
                      </a:lnTo>
                      <a:lnTo>
                        <a:pt x="136" y="230"/>
                      </a:lnTo>
                      <a:lnTo>
                        <a:pt x="136" y="231"/>
                      </a:lnTo>
                      <a:lnTo>
                        <a:pt x="136" y="233"/>
                      </a:lnTo>
                      <a:lnTo>
                        <a:pt x="136" y="235"/>
                      </a:lnTo>
                      <a:lnTo>
                        <a:pt x="136" y="236"/>
                      </a:lnTo>
                      <a:lnTo>
                        <a:pt x="136" y="238"/>
                      </a:lnTo>
                      <a:lnTo>
                        <a:pt x="136" y="238"/>
                      </a:lnTo>
                      <a:lnTo>
                        <a:pt x="123" y="237"/>
                      </a:lnTo>
                      <a:lnTo>
                        <a:pt x="123" y="236"/>
                      </a:lnTo>
                      <a:lnTo>
                        <a:pt x="123" y="236"/>
                      </a:lnTo>
                      <a:lnTo>
                        <a:pt x="123" y="235"/>
                      </a:lnTo>
                      <a:lnTo>
                        <a:pt x="123" y="233"/>
                      </a:lnTo>
                      <a:lnTo>
                        <a:pt x="123" y="231"/>
                      </a:lnTo>
                      <a:lnTo>
                        <a:pt x="123" y="229"/>
                      </a:lnTo>
                      <a:lnTo>
                        <a:pt x="123" y="226"/>
                      </a:lnTo>
                      <a:lnTo>
                        <a:pt x="124" y="224"/>
                      </a:lnTo>
                      <a:lnTo>
                        <a:pt x="124" y="222"/>
                      </a:lnTo>
                      <a:lnTo>
                        <a:pt x="124" y="221"/>
                      </a:lnTo>
                      <a:lnTo>
                        <a:pt x="124" y="219"/>
                      </a:lnTo>
                      <a:lnTo>
                        <a:pt x="124" y="217"/>
                      </a:lnTo>
                      <a:lnTo>
                        <a:pt x="124" y="216"/>
                      </a:lnTo>
                      <a:lnTo>
                        <a:pt x="124" y="214"/>
                      </a:lnTo>
                      <a:lnTo>
                        <a:pt x="124" y="212"/>
                      </a:lnTo>
                      <a:lnTo>
                        <a:pt x="124" y="210"/>
                      </a:lnTo>
                      <a:lnTo>
                        <a:pt x="124" y="207"/>
                      </a:lnTo>
                      <a:lnTo>
                        <a:pt x="124" y="205"/>
                      </a:lnTo>
                      <a:lnTo>
                        <a:pt x="124" y="203"/>
                      </a:lnTo>
                      <a:lnTo>
                        <a:pt x="125" y="201"/>
                      </a:lnTo>
                      <a:lnTo>
                        <a:pt x="125" y="198"/>
                      </a:lnTo>
                      <a:lnTo>
                        <a:pt x="125" y="197"/>
                      </a:lnTo>
                      <a:lnTo>
                        <a:pt x="126" y="194"/>
                      </a:lnTo>
                      <a:lnTo>
                        <a:pt x="126" y="191"/>
                      </a:lnTo>
                      <a:lnTo>
                        <a:pt x="126" y="189"/>
                      </a:lnTo>
                      <a:lnTo>
                        <a:pt x="126" y="186"/>
                      </a:lnTo>
                      <a:lnTo>
                        <a:pt x="126" y="183"/>
                      </a:lnTo>
                      <a:lnTo>
                        <a:pt x="127" y="181"/>
                      </a:lnTo>
                      <a:lnTo>
                        <a:pt x="127" y="178"/>
                      </a:lnTo>
                      <a:lnTo>
                        <a:pt x="127" y="175"/>
                      </a:lnTo>
                      <a:lnTo>
                        <a:pt x="127" y="172"/>
                      </a:lnTo>
                      <a:lnTo>
                        <a:pt x="127" y="170"/>
                      </a:lnTo>
                      <a:lnTo>
                        <a:pt x="127" y="167"/>
                      </a:lnTo>
                      <a:lnTo>
                        <a:pt x="127" y="164"/>
                      </a:lnTo>
                      <a:lnTo>
                        <a:pt x="127" y="161"/>
                      </a:lnTo>
                      <a:lnTo>
                        <a:pt x="128" y="159"/>
                      </a:lnTo>
                      <a:lnTo>
                        <a:pt x="128" y="155"/>
                      </a:lnTo>
                      <a:lnTo>
                        <a:pt x="128" y="153"/>
                      </a:lnTo>
                      <a:lnTo>
                        <a:pt x="129" y="150"/>
                      </a:lnTo>
                      <a:lnTo>
                        <a:pt x="129" y="147"/>
                      </a:lnTo>
                      <a:lnTo>
                        <a:pt x="129" y="144"/>
                      </a:lnTo>
                      <a:lnTo>
                        <a:pt x="129" y="141"/>
                      </a:lnTo>
                      <a:lnTo>
                        <a:pt x="129" y="138"/>
                      </a:lnTo>
                      <a:lnTo>
                        <a:pt x="130" y="135"/>
                      </a:lnTo>
                      <a:lnTo>
                        <a:pt x="130" y="131"/>
                      </a:lnTo>
                      <a:lnTo>
                        <a:pt x="130" y="129"/>
                      </a:lnTo>
                      <a:lnTo>
                        <a:pt x="130" y="126"/>
                      </a:lnTo>
                      <a:lnTo>
                        <a:pt x="131" y="123"/>
                      </a:lnTo>
                      <a:lnTo>
                        <a:pt x="131" y="119"/>
                      </a:lnTo>
                      <a:lnTo>
                        <a:pt x="131" y="117"/>
                      </a:lnTo>
                      <a:lnTo>
                        <a:pt x="131" y="114"/>
                      </a:lnTo>
                      <a:lnTo>
                        <a:pt x="131" y="111"/>
                      </a:lnTo>
                      <a:lnTo>
                        <a:pt x="131" y="108"/>
                      </a:lnTo>
                      <a:lnTo>
                        <a:pt x="131" y="105"/>
                      </a:lnTo>
                      <a:lnTo>
                        <a:pt x="132" y="102"/>
                      </a:lnTo>
                      <a:lnTo>
                        <a:pt x="132" y="99"/>
                      </a:lnTo>
                      <a:lnTo>
                        <a:pt x="132" y="96"/>
                      </a:lnTo>
                      <a:lnTo>
                        <a:pt x="132" y="93"/>
                      </a:lnTo>
                      <a:lnTo>
                        <a:pt x="132" y="90"/>
                      </a:lnTo>
                      <a:lnTo>
                        <a:pt x="132" y="88"/>
                      </a:lnTo>
                      <a:lnTo>
                        <a:pt x="132" y="85"/>
                      </a:lnTo>
                      <a:lnTo>
                        <a:pt x="132" y="83"/>
                      </a:lnTo>
                      <a:lnTo>
                        <a:pt x="132" y="80"/>
                      </a:lnTo>
                      <a:lnTo>
                        <a:pt x="132" y="78"/>
                      </a:lnTo>
                      <a:lnTo>
                        <a:pt x="132" y="75"/>
                      </a:lnTo>
                      <a:lnTo>
                        <a:pt x="132" y="73"/>
                      </a:lnTo>
                      <a:lnTo>
                        <a:pt x="132" y="70"/>
                      </a:lnTo>
                      <a:lnTo>
                        <a:pt x="133" y="68"/>
                      </a:lnTo>
                      <a:lnTo>
                        <a:pt x="133" y="66"/>
                      </a:lnTo>
                      <a:lnTo>
                        <a:pt x="133" y="64"/>
                      </a:lnTo>
                      <a:lnTo>
                        <a:pt x="133" y="61"/>
                      </a:lnTo>
                      <a:lnTo>
                        <a:pt x="133" y="59"/>
                      </a:lnTo>
                      <a:lnTo>
                        <a:pt x="133" y="57"/>
                      </a:lnTo>
                      <a:lnTo>
                        <a:pt x="133" y="55"/>
                      </a:lnTo>
                      <a:lnTo>
                        <a:pt x="133" y="53"/>
                      </a:lnTo>
                      <a:lnTo>
                        <a:pt x="133" y="52"/>
                      </a:lnTo>
                      <a:lnTo>
                        <a:pt x="133" y="49"/>
                      </a:lnTo>
                      <a:lnTo>
                        <a:pt x="133" y="48"/>
                      </a:lnTo>
                      <a:lnTo>
                        <a:pt x="133" y="46"/>
                      </a:lnTo>
                      <a:lnTo>
                        <a:pt x="134" y="45"/>
                      </a:lnTo>
                      <a:lnTo>
                        <a:pt x="134" y="43"/>
                      </a:lnTo>
                      <a:lnTo>
                        <a:pt x="134" y="41"/>
                      </a:lnTo>
                      <a:lnTo>
                        <a:pt x="134" y="40"/>
                      </a:lnTo>
                      <a:lnTo>
                        <a:pt x="134" y="38"/>
                      </a:lnTo>
                      <a:lnTo>
                        <a:pt x="134" y="35"/>
                      </a:lnTo>
                      <a:lnTo>
                        <a:pt x="135" y="33"/>
                      </a:lnTo>
                      <a:lnTo>
                        <a:pt x="135" y="30"/>
                      </a:lnTo>
                      <a:lnTo>
                        <a:pt x="135" y="28"/>
                      </a:lnTo>
                      <a:lnTo>
                        <a:pt x="135" y="26"/>
                      </a:lnTo>
                      <a:lnTo>
                        <a:pt x="135" y="24"/>
                      </a:lnTo>
                      <a:lnTo>
                        <a:pt x="135" y="22"/>
                      </a:lnTo>
                      <a:lnTo>
                        <a:pt x="135" y="20"/>
                      </a:lnTo>
                      <a:lnTo>
                        <a:pt x="135" y="19"/>
                      </a:lnTo>
                      <a:lnTo>
                        <a:pt x="135" y="17"/>
                      </a:lnTo>
                      <a:lnTo>
                        <a:pt x="135" y="16"/>
                      </a:lnTo>
                      <a:lnTo>
                        <a:pt x="135" y="14"/>
                      </a:lnTo>
                      <a:lnTo>
                        <a:pt x="135" y="13"/>
                      </a:lnTo>
                      <a:lnTo>
                        <a:pt x="136" y="13"/>
                      </a:lnTo>
                      <a:lnTo>
                        <a:pt x="135" y="12"/>
                      </a:lnTo>
                      <a:lnTo>
                        <a:pt x="133" y="12"/>
                      </a:lnTo>
                      <a:lnTo>
                        <a:pt x="131" y="12"/>
                      </a:lnTo>
                      <a:lnTo>
                        <a:pt x="128" y="12"/>
                      </a:lnTo>
                      <a:lnTo>
                        <a:pt x="125" y="11"/>
                      </a:lnTo>
                      <a:lnTo>
                        <a:pt x="123" y="11"/>
                      </a:lnTo>
                      <a:lnTo>
                        <a:pt x="121" y="11"/>
                      </a:lnTo>
                      <a:lnTo>
                        <a:pt x="118" y="11"/>
                      </a:lnTo>
                      <a:lnTo>
                        <a:pt x="115" y="11"/>
                      </a:lnTo>
                      <a:lnTo>
                        <a:pt x="113" y="10"/>
                      </a:lnTo>
                      <a:lnTo>
                        <a:pt x="110" y="10"/>
                      </a:lnTo>
                      <a:lnTo>
                        <a:pt x="107" y="10"/>
                      </a:lnTo>
                      <a:lnTo>
                        <a:pt x="104" y="9"/>
                      </a:lnTo>
                      <a:lnTo>
                        <a:pt x="101" y="9"/>
                      </a:lnTo>
                      <a:lnTo>
                        <a:pt x="97" y="9"/>
                      </a:lnTo>
                      <a:lnTo>
                        <a:pt x="94" y="9"/>
                      </a:lnTo>
                      <a:lnTo>
                        <a:pt x="90" y="9"/>
                      </a:lnTo>
                      <a:lnTo>
                        <a:pt x="88" y="9"/>
                      </a:lnTo>
                      <a:lnTo>
                        <a:pt x="85" y="9"/>
                      </a:lnTo>
                      <a:lnTo>
                        <a:pt x="82" y="9"/>
                      </a:lnTo>
                      <a:lnTo>
                        <a:pt x="79" y="9"/>
                      </a:lnTo>
                      <a:lnTo>
                        <a:pt x="76" y="9"/>
                      </a:lnTo>
                      <a:lnTo>
                        <a:pt x="73" y="9"/>
                      </a:lnTo>
                      <a:lnTo>
                        <a:pt x="70" y="10"/>
                      </a:lnTo>
                      <a:lnTo>
                        <a:pt x="67" y="10"/>
                      </a:lnTo>
                      <a:lnTo>
                        <a:pt x="64" y="11"/>
                      </a:lnTo>
                      <a:lnTo>
                        <a:pt x="62" y="11"/>
                      </a:lnTo>
                      <a:lnTo>
                        <a:pt x="60" y="12"/>
                      </a:lnTo>
                      <a:lnTo>
                        <a:pt x="59" y="12"/>
                      </a:lnTo>
                      <a:lnTo>
                        <a:pt x="59" y="13"/>
                      </a:lnTo>
                      <a:lnTo>
                        <a:pt x="59" y="14"/>
                      </a:lnTo>
                      <a:lnTo>
                        <a:pt x="59" y="16"/>
                      </a:lnTo>
                      <a:lnTo>
                        <a:pt x="59" y="17"/>
                      </a:lnTo>
                      <a:lnTo>
                        <a:pt x="59" y="19"/>
                      </a:lnTo>
                      <a:lnTo>
                        <a:pt x="58" y="21"/>
                      </a:lnTo>
                      <a:lnTo>
                        <a:pt x="58" y="23"/>
                      </a:lnTo>
                      <a:lnTo>
                        <a:pt x="58" y="26"/>
                      </a:lnTo>
                      <a:lnTo>
                        <a:pt x="58" y="29"/>
                      </a:lnTo>
                      <a:lnTo>
                        <a:pt x="58" y="30"/>
                      </a:lnTo>
                      <a:lnTo>
                        <a:pt x="58" y="32"/>
                      </a:lnTo>
                      <a:lnTo>
                        <a:pt x="57" y="33"/>
                      </a:lnTo>
                      <a:lnTo>
                        <a:pt x="57" y="35"/>
                      </a:lnTo>
                      <a:lnTo>
                        <a:pt x="57" y="36"/>
                      </a:lnTo>
                      <a:lnTo>
                        <a:pt x="57" y="38"/>
                      </a:lnTo>
                      <a:lnTo>
                        <a:pt x="57" y="40"/>
                      </a:lnTo>
                      <a:lnTo>
                        <a:pt x="57" y="43"/>
                      </a:lnTo>
                      <a:lnTo>
                        <a:pt x="57" y="44"/>
                      </a:lnTo>
                      <a:lnTo>
                        <a:pt x="57" y="46"/>
                      </a:lnTo>
                      <a:lnTo>
                        <a:pt x="56" y="48"/>
                      </a:lnTo>
                      <a:lnTo>
                        <a:pt x="56" y="50"/>
                      </a:lnTo>
                      <a:lnTo>
                        <a:pt x="56" y="52"/>
                      </a:lnTo>
                      <a:lnTo>
                        <a:pt x="56" y="54"/>
                      </a:lnTo>
                      <a:lnTo>
                        <a:pt x="56" y="56"/>
                      </a:lnTo>
                      <a:lnTo>
                        <a:pt x="56" y="59"/>
                      </a:lnTo>
                      <a:lnTo>
                        <a:pt x="55" y="61"/>
                      </a:lnTo>
                      <a:lnTo>
                        <a:pt x="55" y="63"/>
                      </a:lnTo>
                      <a:lnTo>
                        <a:pt x="55" y="66"/>
                      </a:lnTo>
                      <a:lnTo>
                        <a:pt x="55" y="68"/>
                      </a:lnTo>
                      <a:lnTo>
                        <a:pt x="54" y="71"/>
                      </a:lnTo>
                      <a:lnTo>
                        <a:pt x="54" y="73"/>
                      </a:lnTo>
                      <a:lnTo>
                        <a:pt x="54" y="76"/>
                      </a:lnTo>
                      <a:lnTo>
                        <a:pt x="54" y="79"/>
                      </a:lnTo>
                      <a:lnTo>
                        <a:pt x="54" y="81"/>
                      </a:lnTo>
                      <a:lnTo>
                        <a:pt x="54" y="84"/>
                      </a:lnTo>
                      <a:lnTo>
                        <a:pt x="54" y="86"/>
                      </a:lnTo>
                      <a:lnTo>
                        <a:pt x="54" y="90"/>
                      </a:lnTo>
                      <a:lnTo>
                        <a:pt x="53" y="92"/>
                      </a:lnTo>
                      <a:lnTo>
                        <a:pt x="53" y="95"/>
                      </a:lnTo>
                      <a:lnTo>
                        <a:pt x="53" y="98"/>
                      </a:lnTo>
                      <a:lnTo>
                        <a:pt x="53" y="102"/>
                      </a:lnTo>
                      <a:lnTo>
                        <a:pt x="53" y="104"/>
                      </a:lnTo>
                      <a:lnTo>
                        <a:pt x="53" y="107"/>
                      </a:lnTo>
                      <a:lnTo>
                        <a:pt x="52" y="110"/>
                      </a:lnTo>
                      <a:lnTo>
                        <a:pt x="52" y="114"/>
                      </a:lnTo>
                      <a:lnTo>
                        <a:pt x="52" y="117"/>
                      </a:lnTo>
                      <a:lnTo>
                        <a:pt x="52" y="121"/>
                      </a:lnTo>
                      <a:lnTo>
                        <a:pt x="52" y="124"/>
                      </a:lnTo>
                      <a:lnTo>
                        <a:pt x="52" y="128"/>
                      </a:lnTo>
                      <a:lnTo>
                        <a:pt x="51" y="131"/>
                      </a:lnTo>
                      <a:lnTo>
                        <a:pt x="51" y="134"/>
                      </a:lnTo>
                      <a:lnTo>
                        <a:pt x="50" y="137"/>
                      </a:lnTo>
                      <a:lnTo>
                        <a:pt x="50" y="140"/>
                      </a:lnTo>
                      <a:lnTo>
                        <a:pt x="50" y="143"/>
                      </a:lnTo>
                      <a:lnTo>
                        <a:pt x="50" y="147"/>
                      </a:lnTo>
                      <a:lnTo>
                        <a:pt x="50" y="150"/>
                      </a:lnTo>
                      <a:lnTo>
                        <a:pt x="50" y="153"/>
                      </a:lnTo>
                      <a:lnTo>
                        <a:pt x="50" y="155"/>
                      </a:lnTo>
                      <a:lnTo>
                        <a:pt x="50" y="159"/>
                      </a:lnTo>
                      <a:lnTo>
                        <a:pt x="49" y="162"/>
                      </a:lnTo>
                      <a:lnTo>
                        <a:pt x="49" y="165"/>
                      </a:lnTo>
                      <a:lnTo>
                        <a:pt x="49" y="167"/>
                      </a:lnTo>
                      <a:lnTo>
                        <a:pt x="49" y="171"/>
                      </a:lnTo>
                      <a:lnTo>
                        <a:pt x="49" y="172"/>
                      </a:lnTo>
                      <a:lnTo>
                        <a:pt x="49" y="176"/>
                      </a:lnTo>
                      <a:lnTo>
                        <a:pt x="49" y="178"/>
                      </a:lnTo>
                      <a:lnTo>
                        <a:pt x="49" y="181"/>
                      </a:lnTo>
                      <a:lnTo>
                        <a:pt x="49" y="183"/>
                      </a:lnTo>
                      <a:lnTo>
                        <a:pt x="49" y="186"/>
                      </a:lnTo>
                      <a:lnTo>
                        <a:pt x="48" y="188"/>
                      </a:lnTo>
                      <a:lnTo>
                        <a:pt x="48" y="190"/>
                      </a:lnTo>
                      <a:lnTo>
                        <a:pt x="48" y="193"/>
                      </a:lnTo>
                      <a:lnTo>
                        <a:pt x="48" y="195"/>
                      </a:lnTo>
                      <a:lnTo>
                        <a:pt x="48" y="197"/>
                      </a:lnTo>
                      <a:lnTo>
                        <a:pt x="48" y="200"/>
                      </a:lnTo>
                      <a:lnTo>
                        <a:pt x="48" y="202"/>
                      </a:lnTo>
                      <a:lnTo>
                        <a:pt x="48" y="204"/>
                      </a:lnTo>
                      <a:lnTo>
                        <a:pt x="48" y="206"/>
                      </a:lnTo>
                      <a:lnTo>
                        <a:pt x="48" y="208"/>
                      </a:lnTo>
                      <a:lnTo>
                        <a:pt x="48" y="210"/>
                      </a:lnTo>
                      <a:lnTo>
                        <a:pt x="48" y="212"/>
                      </a:lnTo>
                      <a:lnTo>
                        <a:pt x="48" y="214"/>
                      </a:lnTo>
                      <a:lnTo>
                        <a:pt x="48" y="216"/>
                      </a:lnTo>
                      <a:lnTo>
                        <a:pt x="48" y="217"/>
                      </a:lnTo>
                      <a:lnTo>
                        <a:pt x="48" y="219"/>
                      </a:lnTo>
                      <a:lnTo>
                        <a:pt x="48" y="220"/>
                      </a:lnTo>
                      <a:lnTo>
                        <a:pt x="48" y="222"/>
                      </a:lnTo>
                      <a:lnTo>
                        <a:pt x="48" y="223"/>
                      </a:lnTo>
                      <a:lnTo>
                        <a:pt x="48" y="224"/>
                      </a:lnTo>
                      <a:lnTo>
                        <a:pt x="48" y="227"/>
                      </a:lnTo>
                      <a:lnTo>
                        <a:pt x="48" y="230"/>
                      </a:lnTo>
                      <a:lnTo>
                        <a:pt x="48" y="232"/>
                      </a:lnTo>
                      <a:lnTo>
                        <a:pt x="49" y="235"/>
                      </a:lnTo>
                      <a:lnTo>
                        <a:pt x="49" y="236"/>
                      </a:lnTo>
                      <a:lnTo>
                        <a:pt x="49" y="238"/>
                      </a:lnTo>
                      <a:lnTo>
                        <a:pt x="49" y="239"/>
                      </a:lnTo>
                      <a:lnTo>
                        <a:pt x="49" y="240"/>
                      </a:lnTo>
                      <a:lnTo>
                        <a:pt x="49" y="241"/>
                      </a:lnTo>
                      <a:lnTo>
                        <a:pt x="49" y="242"/>
                      </a:lnTo>
                      <a:lnTo>
                        <a:pt x="37" y="241"/>
                      </a:lnTo>
                      <a:lnTo>
                        <a:pt x="37" y="241"/>
                      </a:lnTo>
                      <a:lnTo>
                        <a:pt x="37" y="241"/>
                      </a:lnTo>
                      <a:lnTo>
                        <a:pt x="37" y="240"/>
                      </a:lnTo>
                      <a:lnTo>
                        <a:pt x="37" y="238"/>
                      </a:lnTo>
                      <a:lnTo>
                        <a:pt x="37" y="236"/>
                      </a:lnTo>
                      <a:lnTo>
                        <a:pt x="37" y="235"/>
                      </a:lnTo>
                      <a:lnTo>
                        <a:pt x="37" y="232"/>
                      </a:lnTo>
                      <a:lnTo>
                        <a:pt x="37" y="229"/>
                      </a:lnTo>
                      <a:lnTo>
                        <a:pt x="37" y="228"/>
                      </a:lnTo>
                      <a:lnTo>
                        <a:pt x="37" y="226"/>
                      </a:lnTo>
                      <a:lnTo>
                        <a:pt x="37" y="224"/>
                      </a:lnTo>
                      <a:lnTo>
                        <a:pt x="37" y="223"/>
                      </a:lnTo>
                      <a:lnTo>
                        <a:pt x="37" y="221"/>
                      </a:lnTo>
                      <a:lnTo>
                        <a:pt x="37" y="219"/>
                      </a:lnTo>
                      <a:lnTo>
                        <a:pt x="37" y="217"/>
                      </a:lnTo>
                      <a:lnTo>
                        <a:pt x="37" y="216"/>
                      </a:lnTo>
                      <a:lnTo>
                        <a:pt x="37" y="213"/>
                      </a:lnTo>
                      <a:lnTo>
                        <a:pt x="37" y="211"/>
                      </a:lnTo>
                      <a:lnTo>
                        <a:pt x="37" y="209"/>
                      </a:lnTo>
                      <a:lnTo>
                        <a:pt x="38" y="207"/>
                      </a:lnTo>
                      <a:lnTo>
                        <a:pt x="38" y="205"/>
                      </a:lnTo>
                      <a:lnTo>
                        <a:pt x="38" y="202"/>
                      </a:lnTo>
                      <a:lnTo>
                        <a:pt x="38" y="200"/>
                      </a:lnTo>
                      <a:lnTo>
                        <a:pt x="38" y="198"/>
                      </a:lnTo>
                      <a:lnTo>
                        <a:pt x="38" y="195"/>
                      </a:lnTo>
                      <a:lnTo>
                        <a:pt x="38" y="193"/>
                      </a:lnTo>
                      <a:lnTo>
                        <a:pt x="38" y="190"/>
                      </a:lnTo>
                      <a:lnTo>
                        <a:pt x="38" y="187"/>
                      </a:lnTo>
                      <a:lnTo>
                        <a:pt x="38" y="185"/>
                      </a:lnTo>
                      <a:lnTo>
                        <a:pt x="38" y="182"/>
                      </a:lnTo>
                      <a:lnTo>
                        <a:pt x="38" y="179"/>
                      </a:lnTo>
                      <a:lnTo>
                        <a:pt x="38" y="177"/>
                      </a:lnTo>
                      <a:lnTo>
                        <a:pt x="38" y="174"/>
                      </a:lnTo>
                      <a:lnTo>
                        <a:pt x="38" y="171"/>
                      </a:lnTo>
                      <a:lnTo>
                        <a:pt x="38" y="167"/>
                      </a:lnTo>
                      <a:lnTo>
                        <a:pt x="39" y="165"/>
                      </a:lnTo>
                      <a:lnTo>
                        <a:pt x="39" y="162"/>
                      </a:lnTo>
                      <a:lnTo>
                        <a:pt x="39" y="159"/>
                      </a:lnTo>
                      <a:lnTo>
                        <a:pt x="39" y="155"/>
                      </a:lnTo>
                      <a:lnTo>
                        <a:pt x="40" y="153"/>
                      </a:lnTo>
                      <a:lnTo>
                        <a:pt x="40" y="150"/>
                      </a:lnTo>
                      <a:lnTo>
                        <a:pt x="40" y="147"/>
                      </a:lnTo>
                      <a:lnTo>
                        <a:pt x="40" y="143"/>
                      </a:lnTo>
                      <a:lnTo>
                        <a:pt x="40" y="140"/>
                      </a:lnTo>
                      <a:lnTo>
                        <a:pt x="40" y="137"/>
                      </a:lnTo>
                      <a:lnTo>
                        <a:pt x="41" y="134"/>
                      </a:lnTo>
                      <a:lnTo>
                        <a:pt x="41" y="131"/>
                      </a:lnTo>
                      <a:lnTo>
                        <a:pt x="41" y="128"/>
                      </a:lnTo>
                      <a:lnTo>
                        <a:pt x="41" y="124"/>
                      </a:lnTo>
                      <a:lnTo>
                        <a:pt x="41" y="121"/>
                      </a:lnTo>
                      <a:lnTo>
                        <a:pt x="41" y="117"/>
                      </a:lnTo>
                      <a:lnTo>
                        <a:pt x="41" y="114"/>
                      </a:lnTo>
                      <a:lnTo>
                        <a:pt x="41" y="111"/>
                      </a:lnTo>
                      <a:lnTo>
                        <a:pt x="42" y="108"/>
                      </a:lnTo>
                      <a:lnTo>
                        <a:pt x="42" y="105"/>
                      </a:lnTo>
                      <a:lnTo>
                        <a:pt x="42" y="102"/>
                      </a:lnTo>
                      <a:lnTo>
                        <a:pt x="42" y="98"/>
                      </a:lnTo>
                      <a:lnTo>
                        <a:pt x="42" y="95"/>
                      </a:lnTo>
                      <a:lnTo>
                        <a:pt x="42" y="91"/>
                      </a:lnTo>
                      <a:lnTo>
                        <a:pt x="43" y="89"/>
                      </a:lnTo>
                      <a:lnTo>
                        <a:pt x="43" y="86"/>
                      </a:lnTo>
                      <a:lnTo>
                        <a:pt x="43" y="83"/>
                      </a:lnTo>
                      <a:lnTo>
                        <a:pt x="43" y="80"/>
                      </a:lnTo>
                      <a:lnTo>
                        <a:pt x="43" y="78"/>
                      </a:lnTo>
                      <a:lnTo>
                        <a:pt x="43" y="75"/>
                      </a:lnTo>
                      <a:lnTo>
                        <a:pt x="43" y="73"/>
                      </a:lnTo>
                      <a:lnTo>
                        <a:pt x="43" y="70"/>
                      </a:lnTo>
                      <a:lnTo>
                        <a:pt x="44" y="67"/>
                      </a:lnTo>
                      <a:lnTo>
                        <a:pt x="44" y="65"/>
                      </a:lnTo>
                      <a:lnTo>
                        <a:pt x="44" y="63"/>
                      </a:lnTo>
                      <a:lnTo>
                        <a:pt x="44" y="60"/>
                      </a:lnTo>
                      <a:lnTo>
                        <a:pt x="44" y="59"/>
                      </a:lnTo>
                      <a:lnTo>
                        <a:pt x="44" y="56"/>
                      </a:lnTo>
                      <a:lnTo>
                        <a:pt x="44" y="54"/>
                      </a:lnTo>
                      <a:lnTo>
                        <a:pt x="44" y="52"/>
                      </a:lnTo>
                      <a:lnTo>
                        <a:pt x="44" y="50"/>
                      </a:lnTo>
                      <a:lnTo>
                        <a:pt x="44" y="48"/>
                      </a:lnTo>
                      <a:lnTo>
                        <a:pt x="44" y="47"/>
                      </a:lnTo>
                      <a:lnTo>
                        <a:pt x="44" y="45"/>
                      </a:lnTo>
                      <a:lnTo>
                        <a:pt x="44" y="44"/>
                      </a:lnTo>
                      <a:lnTo>
                        <a:pt x="44" y="42"/>
                      </a:lnTo>
                      <a:lnTo>
                        <a:pt x="44" y="40"/>
                      </a:lnTo>
                      <a:lnTo>
                        <a:pt x="44" y="39"/>
                      </a:lnTo>
                      <a:lnTo>
                        <a:pt x="44" y="38"/>
                      </a:lnTo>
                      <a:lnTo>
                        <a:pt x="44" y="35"/>
                      </a:lnTo>
                      <a:lnTo>
                        <a:pt x="44" y="33"/>
                      </a:lnTo>
                      <a:lnTo>
                        <a:pt x="44" y="31"/>
                      </a:lnTo>
                      <a:lnTo>
                        <a:pt x="44" y="29"/>
                      </a:lnTo>
                      <a:lnTo>
                        <a:pt x="44" y="27"/>
                      </a:lnTo>
                      <a:lnTo>
                        <a:pt x="44" y="25"/>
                      </a:lnTo>
                      <a:lnTo>
                        <a:pt x="44" y="23"/>
                      </a:lnTo>
                      <a:lnTo>
                        <a:pt x="44" y="21"/>
                      </a:lnTo>
                      <a:lnTo>
                        <a:pt x="44" y="19"/>
                      </a:lnTo>
                      <a:lnTo>
                        <a:pt x="45" y="17"/>
                      </a:lnTo>
                      <a:lnTo>
                        <a:pt x="11" y="35"/>
                      </a:lnTo>
                      <a:lnTo>
                        <a:pt x="0" y="3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03" name="Freeform 444"/>
                <p:cNvSpPr>
                  <a:spLocks/>
                </p:cNvSpPr>
                <p:nvPr/>
              </p:nvSpPr>
              <p:spPr bwMode="auto">
                <a:xfrm>
                  <a:off x="3452813" y="5122863"/>
                  <a:ext cx="23813" cy="193675"/>
                </a:xfrm>
                <a:custGeom>
                  <a:avLst/>
                  <a:gdLst>
                    <a:gd name="T0" fmla="*/ 15 w 15"/>
                    <a:gd name="T1" fmla="*/ 3 h 122"/>
                    <a:gd name="T2" fmla="*/ 0 w 15"/>
                    <a:gd name="T3" fmla="*/ 122 h 122"/>
                    <a:gd name="T4" fmla="*/ 0 w 15"/>
                    <a:gd name="T5" fmla="*/ 23 h 122"/>
                    <a:gd name="T6" fmla="*/ 14 w 15"/>
                    <a:gd name="T7" fmla="*/ 0 h 122"/>
                    <a:gd name="T8" fmla="*/ 15 w 15"/>
                    <a:gd name="T9" fmla="*/ 3 h 122"/>
                    <a:gd name="T10" fmla="*/ 15 w 15"/>
                    <a:gd name="T11" fmla="*/ 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122">
                      <a:moveTo>
                        <a:pt x="15" y="3"/>
                      </a:moveTo>
                      <a:lnTo>
                        <a:pt x="0" y="122"/>
                      </a:lnTo>
                      <a:lnTo>
                        <a:pt x="0" y="23"/>
                      </a:lnTo>
                      <a:lnTo>
                        <a:pt x="14" y="0"/>
                      </a:lnTo>
                      <a:lnTo>
                        <a:pt x="15" y="3"/>
                      </a:ln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8A99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4306" name="Freeform 445"/>
                <p:cNvSpPr>
                  <a:spLocks/>
                </p:cNvSpPr>
                <p:nvPr/>
              </p:nvSpPr>
              <p:spPr bwMode="auto">
                <a:xfrm>
                  <a:off x="3003550" y="5029200"/>
                  <a:ext cx="508000" cy="365125"/>
                </a:xfrm>
                <a:custGeom>
                  <a:avLst/>
                  <a:gdLst>
                    <a:gd name="T0" fmla="*/ 245 w 320"/>
                    <a:gd name="T1" fmla="*/ 2 h 230"/>
                    <a:gd name="T2" fmla="*/ 279 w 320"/>
                    <a:gd name="T3" fmla="*/ 12 h 230"/>
                    <a:gd name="T4" fmla="*/ 320 w 320"/>
                    <a:gd name="T5" fmla="*/ 31 h 230"/>
                    <a:gd name="T6" fmla="*/ 310 w 320"/>
                    <a:gd name="T7" fmla="*/ 46 h 230"/>
                    <a:gd name="T8" fmla="*/ 289 w 320"/>
                    <a:gd name="T9" fmla="*/ 77 h 230"/>
                    <a:gd name="T10" fmla="*/ 264 w 320"/>
                    <a:gd name="T11" fmla="*/ 118 h 230"/>
                    <a:gd name="T12" fmla="*/ 237 w 320"/>
                    <a:gd name="T13" fmla="*/ 160 h 230"/>
                    <a:gd name="T14" fmla="*/ 215 w 320"/>
                    <a:gd name="T15" fmla="*/ 198 h 230"/>
                    <a:gd name="T16" fmla="*/ 200 w 320"/>
                    <a:gd name="T17" fmla="*/ 224 h 230"/>
                    <a:gd name="T18" fmla="*/ 185 w 320"/>
                    <a:gd name="T19" fmla="*/ 220 h 230"/>
                    <a:gd name="T20" fmla="*/ 199 w 320"/>
                    <a:gd name="T21" fmla="*/ 199 h 230"/>
                    <a:gd name="T22" fmla="*/ 210 w 320"/>
                    <a:gd name="T23" fmla="*/ 182 h 230"/>
                    <a:gd name="T24" fmla="*/ 222 w 320"/>
                    <a:gd name="T25" fmla="*/ 163 h 230"/>
                    <a:gd name="T26" fmla="*/ 234 w 320"/>
                    <a:gd name="T27" fmla="*/ 144 h 230"/>
                    <a:gd name="T28" fmla="*/ 247 w 320"/>
                    <a:gd name="T29" fmla="*/ 122 h 230"/>
                    <a:gd name="T30" fmla="*/ 263 w 320"/>
                    <a:gd name="T31" fmla="*/ 98 h 230"/>
                    <a:gd name="T32" fmla="*/ 277 w 320"/>
                    <a:gd name="T33" fmla="*/ 75 h 230"/>
                    <a:gd name="T34" fmla="*/ 289 w 320"/>
                    <a:gd name="T35" fmla="*/ 55 h 230"/>
                    <a:gd name="T36" fmla="*/ 301 w 320"/>
                    <a:gd name="T37" fmla="*/ 37 h 230"/>
                    <a:gd name="T38" fmla="*/ 283 w 320"/>
                    <a:gd name="T39" fmla="*/ 24 h 230"/>
                    <a:gd name="T40" fmla="*/ 252 w 320"/>
                    <a:gd name="T41" fmla="*/ 15 h 230"/>
                    <a:gd name="T42" fmla="*/ 225 w 320"/>
                    <a:gd name="T43" fmla="*/ 20 h 230"/>
                    <a:gd name="T44" fmla="*/ 212 w 320"/>
                    <a:gd name="T45" fmla="*/ 38 h 230"/>
                    <a:gd name="T46" fmla="*/ 197 w 320"/>
                    <a:gd name="T47" fmla="*/ 60 h 230"/>
                    <a:gd name="T48" fmla="*/ 181 w 320"/>
                    <a:gd name="T49" fmla="*/ 85 h 230"/>
                    <a:gd name="T50" fmla="*/ 164 w 320"/>
                    <a:gd name="T51" fmla="*/ 110 h 230"/>
                    <a:gd name="T52" fmla="*/ 149 w 320"/>
                    <a:gd name="T53" fmla="*/ 134 h 230"/>
                    <a:gd name="T54" fmla="*/ 137 w 320"/>
                    <a:gd name="T55" fmla="*/ 154 h 230"/>
                    <a:gd name="T56" fmla="*/ 125 w 320"/>
                    <a:gd name="T57" fmla="*/ 172 h 230"/>
                    <a:gd name="T58" fmla="*/ 111 w 320"/>
                    <a:gd name="T59" fmla="*/ 195 h 230"/>
                    <a:gd name="T60" fmla="*/ 90 w 320"/>
                    <a:gd name="T61" fmla="*/ 204 h 230"/>
                    <a:gd name="T62" fmla="*/ 102 w 320"/>
                    <a:gd name="T63" fmla="*/ 184 h 230"/>
                    <a:gd name="T64" fmla="*/ 117 w 320"/>
                    <a:gd name="T65" fmla="*/ 163 h 230"/>
                    <a:gd name="T66" fmla="*/ 134 w 320"/>
                    <a:gd name="T67" fmla="*/ 139 h 230"/>
                    <a:gd name="T68" fmla="*/ 150 w 320"/>
                    <a:gd name="T69" fmla="*/ 113 h 230"/>
                    <a:gd name="T70" fmla="*/ 166 w 320"/>
                    <a:gd name="T71" fmla="*/ 89 h 230"/>
                    <a:gd name="T72" fmla="*/ 178 w 320"/>
                    <a:gd name="T73" fmla="*/ 70 h 230"/>
                    <a:gd name="T74" fmla="*/ 190 w 320"/>
                    <a:gd name="T75" fmla="*/ 53 h 230"/>
                    <a:gd name="T76" fmla="*/ 203 w 320"/>
                    <a:gd name="T77" fmla="*/ 32 h 230"/>
                    <a:gd name="T78" fmla="*/ 214 w 320"/>
                    <a:gd name="T79" fmla="*/ 14 h 230"/>
                    <a:gd name="T80" fmla="*/ 105 w 320"/>
                    <a:gd name="T81" fmla="*/ 62 h 230"/>
                    <a:gd name="T82" fmla="*/ 95 w 320"/>
                    <a:gd name="T83" fmla="*/ 79 h 230"/>
                    <a:gd name="T84" fmla="*/ 82 w 320"/>
                    <a:gd name="T85" fmla="*/ 100 h 230"/>
                    <a:gd name="T86" fmla="*/ 68 w 320"/>
                    <a:gd name="T87" fmla="*/ 122 h 230"/>
                    <a:gd name="T88" fmla="*/ 55 w 320"/>
                    <a:gd name="T89" fmla="*/ 145 h 230"/>
                    <a:gd name="T90" fmla="*/ 41 w 320"/>
                    <a:gd name="T91" fmla="*/ 166 h 230"/>
                    <a:gd name="T92" fmla="*/ 30 w 320"/>
                    <a:gd name="T93" fmla="*/ 184 h 230"/>
                    <a:gd name="T94" fmla="*/ 16 w 320"/>
                    <a:gd name="T95" fmla="*/ 206 h 230"/>
                    <a:gd name="T96" fmla="*/ 1 w 320"/>
                    <a:gd name="T97" fmla="*/ 215 h 230"/>
                    <a:gd name="T98" fmla="*/ 11 w 320"/>
                    <a:gd name="T99" fmla="*/ 196 h 230"/>
                    <a:gd name="T100" fmla="*/ 20 w 320"/>
                    <a:gd name="T101" fmla="*/ 177 h 230"/>
                    <a:gd name="T102" fmla="*/ 31 w 320"/>
                    <a:gd name="T103" fmla="*/ 158 h 230"/>
                    <a:gd name="T104" fmla="*/ 42 w 320"/>
                    <a:gd name="T105" fmla="*/ 139 h 230"/>
                    <a:gd name="T106" fmla="*/ 55 w 320"/>
                    <a:gd name="T107" fmla="*/ 119 h 230"/>
                    <a:gd name="T108" fmla="*/ 67 w 320"/>
                    <a:gd name="T109" fmla="*/ 99 h 230"/>
                    <a:gd name="T110" fmla="*/ 79 w 320"/>
                    <a:gd name="T111" fmla="*/ 80 h 230"/>
                    <a:gd name="T112" fmla="*/ 89 w 320"/>
                    <a:gd name="T113" fmla="*/ 63 h 230"/>
                    <a:gd name="T114" fmla="*/ 102 w 320"/>
                    <a:gd name="T115" fmla="*/ 43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20" h="230">
                      <a:moveTo>
                        <a:pt x="104" y="41"/>
                      </a:moveTo>
                      <a:lnTo>
                        <a:pt x="227" y="0"/>
                      </a:lnTo>
                      <a:lnTo>
                        <a:pt x="228" y="0"/>
                      </a:lnTo>
                      <a:lnTo>
                        <a:pt x="229" y="0"/>
                      </a:lnTo>
                      <a:lnTo>
                        <a:pt x="232" y="0"/>
                      </a:lnTo>
                      <a:lnTo>
                        <a:pt x="235" y="1"/>
                      </a:lnTo>
                      <a:lnTo>
                        <a:pt x="237" y="1"/>
                      </a:lnTo>
                      <a:lnTo>
                        <a:pt x="239" y="1"/>
                      </a:lnTo>
                      <a:lnTo>
                        <a:pt x="242" y="1"/>
                      </a:lnTo>
                      <a:lnTo>
                        <a:pt x="245" y="2"/>
                      </a:lnTo>
                      <a:lnTo>
                        <a:pt x="247" y="3"/>
                      </a:lnTo>
                      <a:lnTo>
                        <a:pt x="251" y="3"/>
                      </a:lnTo>
                      <a:lnTo>
                        <a:pt x="253" y="5"/>
                      </a:lnTo>
                      <a:lnTo>
                        <a:pt x="257" y="5"/>
                      </a:lnTo>
                      <a:lnTo>
                        <a:pt x="261" y="6"/>
                      </a:lnTo>
                      <a:lnTo>
                        <a:pt x="264" y="7"/>
                      </a:lnTo>
                      <a:lnTo>
                        <a:pt x="268" y="8"/>
                      </a:lnTo>
                      <a:lnTo>
                        <a:pt x="272" y="9"/>
                      </a:lnTo>
                      <a:lnTo>
                        <a:pt x="276" y="10"/>
                      </a:lnTo>
                      <a:lnTo>
                        <a:pt x="279" y="12"/>
                      </a:lnTo>
                      <a:lnTo>
                        <a:pt x="283" y="13"/>
                      </a:lnTo>
                      <a:lnTo>
                        <a:pt x="287" y="15"/>
                      </a:lnTo>
                      <a:lnTo>
                        <a:pt x="291" y="16"/>
                      </a:lnTo>
                      <a:lnTo>
                        <a:pt x="295" y="18"/>
                      </a:lnTo>
                      <a:lnTo>
                        <a:pt x="299" y="20"/>
                      </a:lnTo>
                      <a:lnTo>
                        <a:pt x="304" y="22"/>
                      </a:lnTo>
                      <a:lnTo>
                        <a:pt x="307" y="24"/>
                      </a:lnTo>
                      <a:lnTo>
                        <a:pt x="311" y="25"/>
                      </a:lnTo>
                      <a:lnTo>
                        <a:pt x="316" y="28"/>
                      </a:lnTo>
                      <a:lnTo>
                        <a:pt x="320" y="31"/>
                      </a:lnTo>
                      <a:lnTo>
                        <a:pt x="320" y="31"/>
                      </a:lnTo>
                      <a:lnTo>
                        <a:pt x="319" y="32"/>
                      </a:lnTo>
                      <a:lnTo>
                        <a:pt x="318" y="33"/>
                      </a:lnTo>
                      <a:lnTo>
                        <a:pt x="317" y="34"/>
                      </a:lnTo>
                      <a:lnTo>
                        <a:pt x="316" y="36"/>
                      </a:lnTo>
                      <a:lnTo>
                        <a:pt x="315" y="37"/>
                      </a:lnTo>
                      <a:lnTo>
                        <a:pt x="314" y="39"/>
                      </a:lnTo>
                      <a:lnTo>
                        <a:pt x="312" y="41"/>
                      </a:lnTo>
                      <a:lnTo>
                        <a:pt x="311" y="43"/>
                      </a:lnTo>
                      <a:lnTo>
                        <a:pt x="310" y="46"/>
                      </a:lnTo>
                      <a:lnTo>
                        <a:pt x="308" y="48"/>
                      </a:lnTo>
                      <a:lnTo>
                        <a:pt x="306" y="51"/>
                      </a:lnTo>
                      <a:lnTo>
                        <a:pt x="304" y="54"/>
                      </a:lnTo>
                      <a:lnTo>
                        <a:pt x="303" y="57"/>
                      </a:lnTo>
                      <a:lnTo>
                        <a:pt x="300" y="60"/>
                      </a:lnTo>
                      <a:lnTo>
                        <a:pt x="298" y="63"/>
                      </a:lnTo>
                      <a:lnTo>
                        <a:pt x="296" y="67"/>
                      </a:lnTo>
                      <a:lnTo>
                        <a:pt x="294" y="70"/>
                      </a:lnTo>
                      <a:lnTo>
                        <a:pt x="291" y="74"/>
                      </a:lnTo>
                      <a:lnTo>
                        <a:pt x="289" y="77"/>
                      </a:lnTo>
                      <a:lnTo>
                        <a:pt x="286" y="80"/>
                      </a:lnTo>
                      <a:lnTo>
                        <a:pt x="284" y="85"/>
                      </a:lnTo>
                      <a:lnTo>
                        <a:pt x="282" y="88"/>
                      </a:lnTo>
                      <a:lnTo>
                        <a:pt x="279" y="93"/>
                      </a:lnTo>
                      <a:lnTo>
                        <a:pt x="277" y="96"/>
                      </a:lnTo>
                      <a:lnTo>
                        <a:pt x="275" y="101"/>
                      </a:lnTo>
                      <a:lnTo>
                        <a:pt x="272" y="105"/>
                      </a:lnTo>
                      <a:lnTo>
                        <a:pt x="270" y="109"/>
                      </a:lnTo>
                      <a:lnTo>
                        <a:pt x="267" y="113"/>
                      </a:lnTo>
                      <a:lnTo>
                        <a:pt x="264" y="118"/>
                      </a:lnTo>
                      <a:lnTo>
                        <a:pt x="261" y="122"/>
                      </a:lnTo>
                      <a:lnTo>
                        <a:pt x="259" y="126"/>
                      </a:lnTo>
                      <a:lnTo>
                        <a:pt x="256" y="130"/>
                      </a:lnTo>
                      <a:lnTo>
                        <a:pt x="253" y="134"/>
                      </a:lnTo>
                      <a:lnTo>
                        <a:pt x="251" y="139"/>
                      </a:lnTo>
                      <a:lnTo>
                        <a:pt x="248" y="143"/>
                      </a:lnTo>
                      <a:lnTo>
                        <a:pt x="245" y="147"/>
                      </a:lnTo>
                      <a:lnTo>
                        <a:pt x="243" y="151"/>
                      </a:lnTo>
                      <a:lnTo>
                        <a:pt x="240" y="156"/>
                      </a:lnTo>
                      <a:lnTo>
                        <a:pt x="237" y="160"/>
                      </a:lnTo>
                      <a:lnTo>
                        <a:pt x="234" y="164"/>
                      </a:lnTo>
                      <a:lnTo>
                        <a:pt x="233" y="168"/>
                      </a:lnTo>
                      <a:lnTo>
                        <a:pt x="230" y="172"/>
                      </a:lnTo>
                      <a:lnTo>
                        <a:pt x="228" y="176"/>
                      </a:lnTo>
                      <a:lnTo>
                        <a:pt x="226" y="180"/>
                      </a:lnTo>
                      <a:lnTo>
                        <a:pt x="224" y="184"/>
                      </a:lnTo>
                      <a:lnTo>
                        <a:pt x="221" y="187"/>
                      </a:lnTo>
                      <a:lnTo>
                        <a:pt x="219" y="191"/>
                      </a:lnTo>
                      <a:lnTo>
                        <a:pt x="217" y="194"/>
                      </a:lnTo>
                      <a:lnTo>
                        <a:pt x="215" y="198"/>
                      </a:lnTo>
                      <a:lnTo>
                        <a:pt x="212" y="201"/>
                      </a:lnTo>
                      <a:lnTo>
                        <a:pt x="210" y="204"/>
                      </a:lnTo>
                      <a:lnTo>
                        <a:pt x="209" y="207"/>
                      </a:lnTo>
                      <a:lnTo>
                        <a:pt x="208" y="210"/>
                      </a:lnTo>
                      <a:lnTo>
                        <a:pt x="206" y="213"/>
                      </a:lnTo>
                      <a:lnTo>
                        <a:pt x="204" y="215"/>
                      </a:lnTo>
                      <a:lnTo>
                        <a:pt x="203" y="217"/>
                      </a:lnTo>
                      <a:lnTo>
                        <a:pt x="202" y="220"/>
                      </a:lnTo>
                      <a:lnTo>
                        <a:pt x="200" y="222"/>
                      </a:lnTo>
                      <a:lnTo>
                        <a:pt x="200" y="224"/>
                      </a:lnTo>
                      <a:lnTo>
                        <a:pt x="199" y="225"/>
                      </a:lnTo>
                      <a:lnTo>
                        <a:pt x="198" y="227"/>
                      </a:lnTo>
                      <a:lnTo>
                        <a:pt x="179" y="230"/>
                      </a:lnTo>
                      <a:lnTo>
                        <a:pt x="179" y="229"/>
                      </a:lnTo>
                      <a:lnTo>
                        <a:pt x="180" y="228"/>
                      </a:lnTo>
                      <a:lnTo>
                        <a:pt x="181" y="227"/>
                      </a:lnTo>
                      <a:lnTo>
                        <a:pt x="181" y="226"/>
                      </a:lnTo>
                      <a:lnTo>
                        <a:pt x="183" y="224"/>
                      </a:lnTo>
                      <a:lnTo>
                        <a:pt x="184" y="223"/>
                      </a:lnTo>
                      <a:lnTo>
                        <a:pt x="185" y="220"/>
                      </a:lnTo>
                      <a:lnTo>
                        <a:pt x="186" y="218"/>
                      </a:lnTo>
                      <a:lnTo>
                        <a:pt x="188" y="217"/>
                      </a:lnTo>
                      <a:lnTo>
                        <a:pt x="189" y="214"/>
                      </a:lnTo>
                      <a:lnTo>
                        <a:pt x="190" y="211"/>
                      </a:lnTo>
                      <a:lnTo>
                        <a:pt x="192" y="209"/>
                      </a:lnTo>
                      <a:lnTo>
                        <a:pt x="194" y="206"/>
                      </a:lnTo>
                      <a:lnTo>
                        <a:pt x="196" y="204"/>
                      </a:lnTo>
                      <a:lnTo>
                        <a:pt x="197" y="202"/>
                      </a:lnTo>
                      <a:lnTo>
                        <a:pt x="198" y="201"/>
                      </a:lnTo>
                      <a:lnTo>
                        <a:pt x="199" y="199"/>
                      </a:lnTo>
                      <a:lnTo>
                        <a:pt x="200" y="197"/>
                      </a:lnTo>
                      <a:lnTo>
                        <a:pt x="201" y="196"/>
                      </a:lnTo>
                      <a:lnTo>
                        <a:pt x="202" y="194"/>
                      </a:lnTo>
                      <a:lnTo>
                        <a:pt x="203" y="192"/>
                      </a:lnTo>
                      <a:lnTo>
                        <a:pt x="204" y="191"/>
                      </a:lnTo>
                      <a:lnTo>
                        <a:pt x="205" y="189"/>
                      </a:lnTo>
                      <a:lnTo>
                        <a:pt x="207" y="187"/>
                      </a:lnTo>
                      <a:lnTo>
                        <a:pt x="208" y="186"/>
                      </a:lnTo>
                      <a:lnTo>
                        <a:pt x="209" y="184"/>
                      </a:lnTo>
                      <a:lnTo>
                        <a:pt x="210" y="182"/>
                      </a:lnTo>
                      <a:lnTo>
                        <a:pt x="211" y="180"/>
                      </a:lnTo>
                      <a:lnTo>
                        <a:pt x="212" y="178"/>
                      </a:lnTo>
                      <a:lnTo>
                        <a:pt x="214" y="176"/>
                      </a:lnTo>
                      <a:lnTo>
                        <a:pt x="214" y="174"/>
                      </a:lnTo>
                      <a:lnTo>
                        <a:pt x="216" y="172"/>
                      </a:lnTo>
                      <a:lnTo>
                        <a:pt x="217" y="170"/>
                      </a:lnTo>
                      <a:lnTo>
                        <a:pt x="218" y="168"/>
                      </a:lnTo>
                      <a:lnTo>
                        <a:pt x="220" y="167"/>
                      </a:lnTo>
                      <a:lnTo>
                        <a:pt x="221" y="165"/>
                      </a:lnTo>
                      <a:lnTo>
                        <a:pt x="222" y="163"/>
                      </a:lnTo>
                      <a:lnTo>
                        <a:pt x="224" y="161"/>
                      </a:lnTo>
                      <a:lnTo>
                        <a:pt x="224" y="159"/>
                      </a:lnTo>
                      <a:lnTo>
                        <a:pt x="226" y="157"/>
                      </a:lnTo>
                      <a:lnTo>
                        <a:pt x="227" y="155"/>
                      </a:lnTo>
                      <a:lnTo>
                        <a:pt x="228" y="153"/>
                      </a:lnTo>
                      <a:lnTo>
                        <a:pt x="230" y="151"/>
                      </a:lnTo>
                      <a:lnTo>
                        <a:pt x="231" y="149"/>
                      </a:lnTo>
                      <a:lnTo>
                        <a:pt x="232" y="148"/>
                      </a:lnTo>
                      <a:lnTo>
                        <a:pt x="234" y="146"/>
                      </a:lnTo>
                      <a:lnTo>
                        <a:pt x="234" y="144"/>
                      </a:lnTo>
                      <a:lnTo>
                        <a:pt x="235" y="141"/>
                      </a:lnTo>
                      <a:lnTo>
                        <a:pt x="236" y="139"/>
                      </a:lnTo>
                      <a:lnTo>
                        <a:pt x="237" y="137"/>
                      </a:lnTo>
                      <a:lnTo>
                        <a:pt x="239" y="135"/>
                      </a:lnTo>
                      <a:lnTo>
                        <a:pt x="240" y="133"/>
                      </a:lnTo>
                      <a:lnTo>
                        <a:pt x="241" y="130"/>
                      </a:lnTo>
                      <a:lnTo>
                        <a:pt x="243" y="129"/>
                      </a:lnTo>
                      <a:lnTo>
                        <a:pt x="244" y="126"/>
                      </a:lnTo>
                      <a:lnTo>
                        <a:pt x="246" y="124"/>
                      </a:lnTo>
                      <a:lnTo>
                        <a:pt x="247" y="122"/>
                      </a:lnTo>
                      <a:lnTo>
                        <a:pt x="249" y="119"/>
                      </a:lnTo>
                      <a:lnTo>
                        <a:pt x="250" y="117"/>
                      </a:lnTo>
                      <a:lnTo>
                        <a:pt x="252" y="115"/>
                      </a:lnTo>
                      <a:lnTo>
                        <a:pt x="253" y="112"/>
                      </a:lnTo>
                      <a:lnTo>
                        <a:pt x="255" y="110"/>
                      </a:lnTo>
                      <a:lnTo>
                        <a:pt x="257" y="108"/>
                      </a:lnTo>
                      <a:lnTo>
                        <a:pt x="258" y="105"/>
                      </a:lnTo>
                      <a:lnTo>
                        <a:pt x="260" y="103"/>
                      </a:lnTo>
                      <a:lnTo>
                        <a:pt x="261" y="101"/>
                      </a:lnTo>
                      <a:lnTo>
                        <a:pt x="263" y="98"/>
                      </a:lnTo>
                      <a:lnTo>
                        <a:pt x="264" y="96"/>
                      </a:lnTo>
                      <a:lnTo>
                        <a:pt x="266" y="93"/>
                      </a:lnTo>
                      <a:lnTo>
                        <a:pt x="267" y="91"/>
                      </a:lnTo>
                      <a:lnTo>
                        <a:pt x="269" y="89"/>
                      </a:lnTo>
                      <a:lnTo>
                        <a:pt x="270" y="86"/>
                      </a:lnTo>
                      <a:lnTo>
                        <a:pt x="271" y="84"/>
                      </a:lnTo>
                      <a:lnTo>
                        <a:pt x="273" y="82"/>
                      </a:lnTo>
                      <a:lnTo>
                        <a:pt x="274" y="79"/>
                      </a:lnTo>
                      <a:lnTo>
                        <a:pt x="276" y="77"/>
                      </a:lnTo>
                      <a:lnTo>
                        <a:pt x="277" y="75"/>
                      </a:lnTo>
                      <a:lnTo>
                        <a:pt x="279" y="74"/>
                      </a:lnTo>
                      <a:lnTo>
                        <a:pt x="279" y="71"/>
                      </a:lnTo>
                      <a:lnTo>
                        <a:pt x="280" y="69"/>
                      </a:lnTo>
                      <a:lnTo>
                        <a:pt x="282" y="67"/>
                      </a:lnTo>
                      <a:lnTo>
                        <a:pt x="283" y="65"/>
                      </a:lnTo>
                      <a:lnTo>
                        <a:pt x="284" y="63"/>
                      </a:lnTo>
                      <a:lnTo>
                        <a:pt x="286" y="61"/>
                      </a:lnTo>
                      <a:lnTo>
                        <a:pt x="287" y="59"/>
                      </a:lnTo>
                      <a:lnTo>
                        <a:pt x="288" y="57"/>
                      </a:lnTo>
                      <a:lnTo>
                        <a:pt x="289" y="55"/>
                      </a:lnTo>
                      <a:lnTo>
                        <a:pt x="290" y="53"/>
                      </a:lnTo>
                      <a:lnTo>
                        <a:pt x="291" y="51"/>
                      </a:lnTo>
                      <a:lnTo>
                        <a:pt x="293" y="50"/>
                      </a:lnTo>
                      <a:lnTo>
                        <a:pt x="294" y="49"/>
                      </a:lnTo>
                      <a:lnTo>
                        <a:pt x="295" y="47"/>
                      </a:lnTo>
                      <a:lnTo>
                        <a:pt x="296" y="46"/>
                      </a:lnTo>
                      <a:lnTo>
                        <a:pt x="297" y="44"/>
                      </a:lnTo>
                      <a:lnTo>
                        <a:pt x="298" y="42"/>
                      </a:lnTo>
                      <a:lnTo>
                        <a:pt x="300" y="39"/>
                      </a:lnTo>
                      <a:lnTo>
                        <a:pt x="301" y="37"/>
                      </a:lnTo>
                      <a:lnTo>
                        <a:pt x="303" y="36"/>
                      </a:lnTo>
                      <a:lnTo>
                        <a:pt x="304" y="34"/>
                      </a:lnTo>
                      <a:lnTo>
                        <a:pt x="305" y="33"/>
                      </a:lnTo>
                      <a:lnTo>
                        <a:pt x="304" y="32"/>
                      </a:lnTo>
                      <a:lnTo>
                        <a:pt x="300" y="31"/>
                      </a:lnTo>
                      <a:lnTo>
                        <a:pt x="297" y="29"/>
                      </a:lnTo>
                      <a:lnTo>
                        <a:pt x="294" y="28"/>
                      </a:lnTo>
                      <a:lnTo>
                        <a:pt x="290" y="26"/>
                      </a:lnTo>
                      <a:lnTo>
                        <a:pt x="286" y="25"/>
                      </a:lnTo>
                      <a:lnTo>
                        <a:pt x="283" y="24"/>
                      </a:lnTo>
                      <a:lnTo>
                        <a:pt x="281" y="23"/>
                      </a:lnTo>
                      <a:lnTo>
                        <a:pt x="279" y="22"/>
                      </a:lnTo>
                      <a:lnTo>
                        <a:pt x="277" y="21"/>
                      </a:lnTo>
                      <a:lnTo>
                        <a:pt x="273" y="20"/>
                      </a:lnTo>
                      <a:lnTo>
                        <a:pt x="270" y="19"/>
                      </a:lnTo>
                      <a:lnTo>
                        <a:pt x="267" y="18"/>
                      </a:lnTo>
                      <a:lnTo>
                        <a:pt x="264" y="17"/>
                      </a:lnTo>
                      <a:lnTo>
                        <a:pt x="260" y="17"/>
                      </a:lnTo>
                      <a:lnTo>
                        <a:pt x="256" y="15"/>
                      </a:lnTo>
                      <a:lnTo>
                        <a:pt x="252" y="15"/>
                      </a:lnTo>
                      <a:lnTo>
                        <a:pt x="248" y="13"/>
                      </a:lnTo>
                      <a:lnTo>
                        <a:pt x="244" y="13"/>
                      </a:lnTo>
                      <a:lnTo>
                        <a:pt x="240" y="12"/>
                      </a:lnTo>
                      <a:lnTo>
                        <a:pt x="236" y="11"/>
                      </a:lnTo>
                      <a:lnTo>
                        <a:pt x="232" y="10"/>
                      </a:lnTo>
                      <a:lnTo>
                        <a:pt x="231" y="11"/>
                      </a:lnTo>
                      <a:lnTo>
                        <a:pt x="230" y="13"/>
                      </a:lnTo>
                      <a:lnTo>
                        <a:pt x="228" y="15"/>
                      </a:lnTo>
                      <a:lnTo>
                        <a:pt x="227" y="17"/>
                      </a:lnTo>
                      <a:lnTo>
                        <a:pt x="225" y="20"/>
                      </a:lnTo>
                      <a:lnTo>
                        <a:pt x="223" y="23"/>
                      </a:lnTo>
                      <a:lnTo>
                        <a:pt x="222" y="24"/>
                      </a:lnTo>
                      <a:lnTo>
                        <a:pt x="221" y="25"/>
                      </a:lnTo>
                      <a:lnTo>
                        <a:pt x="219" y="27"/>
                      </a:lnTo>
                      <a:lnTo>
                        <a:pt x="218" y="29"/>
                      </a:lnTo>
                      <a:lnTo>
                        <a:pt x="217" y="31"/>
                      </a:lnTo>
                      <a:lnTo>
                        <a:pt x="216" y="32"/>
                      </a:lnTo>
                      <a:lnTo>
                        <a:pt x="214" y="34"/>
                      </a:lnTo>
                      <a:lnTo>
                        <a:pt x="214" y="36"/>
                      </a:lnTo>
                      <a:lnTo>
                        <a:pt x="212" y="38"/>
                      </a:lnTo>
                      <a:lnTo>
                        <a:pt x="210" y="40"/>
                      </a:lnTo>
                      <a:lnTo>
                        <a:pt x="209" y="42"/>
                      </a:lnTo>
                      <a:lnTo>
                        <a:pt x="208" y="44"/>
                      </a:lnTo>
                      <a:lnTo>
                        <a:pt x="206" y="46"/>
                      </a:lnTo>
                      <a:lnTo>
                        <a:pt x="204" y="49"/>
                      </a:lnTo>
                      <a:lnTo>
                        <a:pt x="203" y="51"/>
                      </a:lnTo>
                      <a:lnTo>
                        <a:pt x="202" y="53"/>
                      </a:lnTo>
                      <a:lnTo>
                        <a:pt x="200" y="56"/>
                      </a:lnTo>
                      <a:lnTo>
                        <a:pt x="198" y="58"/>
                      </a:lnTo>
                      <a:lnTo>
                        <a:pt x="197" y="60"/>
                      </a:lnTo>
                      <a:lnTo>
                        <a:pt x="195" y="63"/>
                      </a:lnTo>
                      <a:lnTo>
                        <a:pt x="193" y="65"/>
                      </a:lnTo>
                      <a:lnTo>
                        <a:pt x="191" y="68"/>
                      </a:lnTo>
                      <a:lnTo>
                        <a:pt x="190" y="70"/>
                      </a:lnTo>
                      <a:lnTo>
                        <a:pt x="189" y="73"/>
                      </a:lnTo>
                      <a:lnTo>
                        <a:pt x="187" y="75"/>
                      </a:lnTo>
                      <a:lnTo>
                        <a:pt x="186" y="77"/>
                      </a:lnTo>
                      <a:lnTo>
                        <a:pt x="184" y="80"/>
                      </a:lnTo>
                      <a:lnTo>
                        <a:pt x="182" y="82"/>
                      </a:lnTo>
                      <a:lnTo>
                        <a:pt x="181" y="85"/>
                      </a:lnTo>
                      <a:lnTo>
                        <a:pt x="179" y="88"/>
                      </a:lnTo>
                      <a:lnTo>
                        <a:pt x="177" y="90"/>
                      </a:lnTo>
                      <a:lnTo>
                        <a:pt x="176" y="93"/>
                      </a:lnTo>
                      <a:lnTo>
                        <a:pt x="174" y="96"/>
                      </a:lnTo>
                      <a:lnTo>
                        <a:pt x="172" y="98"/>
                      </a:lnTo>
                      <a:lnTo>
                        <a:pt x="170" y="101"/>
                      </a:lnTo>
                      <a:lnTo>
                        <a:pt x="169" y="103"/>
                      </a:lnTo>
                      <a:lnTo>
                        <a:pt x="167" y="105"/>
                      </a:lnTo>
                      <a:lnTo>
                        <a:pt x="165" y="108"/>
                      </a:lnTo>
                      <a:lnTo>
                        <a:pt x="164" y="110"/>
                      </a:lnTo>
                      <a:lnTo>
                        <a:pt x="162" y="113"/>
                      </a:lnTo>
                      <a:lnTo>
                        <a:pt x="161" y="115"/>
                      </a:lnTo>
                      <a:lnTo>
                        <a:pt x="159" y="118"/>
                      </a:lnTo>
                      <a:lnTo>
                        <a:pt x="157" y="120"/>
                      </a:lnTo>
                      <a:lnTo>
                        <a:pt x="156" y="122"/>
                      </a:lnTo>
                      <a:lnTo>
                        <a:pt x="154" y="125"/>
                      </a:lnTo>
                      <a:lnTo>
                        <a:pt x="153" y="127"/>
                      </a:lnTo>
                      <a:lnTo>
                        <a:pt x="152" y="129"/>
                      </a:lnTo>
                      <a:lnTo>
                        <a:pt x="151" y="132"/>
                      </a:lnTo>
                      <a:lnTo>
                        <a:pt x="149" y="134"/>
                      </a:lnTo>
                      <a:lnTo>
                        <a:pt x="147" y="136"/>
                      </a:lnTo>
                      <a:lnTo>
                        <a:pt x="146" y="138"/>
                      </a:lnTo>
                      <a:lnTo>
                        <a:pt x="146" y="140"/>
                      </a:lnTo>
                      <a:lnTo>
                        <a:pt x="145" y="142"/>
                      </a:lnTo>
                      <a:lnTo>
                        <a:pt x="143" y="144"/>
                      </a:lnTo>
                      <a:lnTo>
                        <a:pt x="142" y="146"/>
                      </a:lnTo>
                      <a:lnTo>
                        <a:pt x="141" y="148"/>
                      </a:lnTo>
                      <a:lnTo>
                        <a:pt x="139" y="150"/>
                      </a:lnTo>
                      <a:lnTo>
                        <a:pt x="138" y="152"/>
                      </a:lnTo>
                      <a:lnTo>
                        <a:pt x="137" y="154"/>
                      </a:lnTo>
                      <a:lnTo>
                        <a:pt x="135" y="156"/>
                      </a:lnTo>
                      <a:lnTo>
                        <a:pt x="134" y="157"/>
                      </a:lnTo>
                      <a:lnTo>
                        <a:pt x="133" y="160"/>
                      </a:lnTo>
                      <a:lnTo>
                        <a:pt x="132" y="161"/>
                      </a:lnTo>
                      <a:lnTo>
                        <a:pt x="132" y="163"/>
                      </a:lnTo>
                      <a:lnTo>
                        <a:pt x="130" y="164"/>
                      </a:lnTo>
                      <a:lnTo>
                        <a:pt x="129" y="166"/>
                      </a:lnTo>
                      <a:lnTo>
                        <a:pt x="128" y="168"/>
                      </a:lnTo>
                      <a:lnTo>
                        <a:pt x="127" y="169"/>
                      </a:lnTo>
                      <a:lnTo>
                        <a:pt x="125" y="172"/>
                      </a:lnTo>
                      <a:lnTo>
                        <a:pt x="124" y="175"/>
                      </a:lnTo>
                      <a:lnTo>
                        <a:pt x="122" y="178"/>
                      </a:lnTo>
                      <a:lnTo>
                        <a:pt x="120" y="180"/>
                      </a:lnTo>
                      <a:lnTo>
                        <a:pt x="119" y="183"/>
                      </a:lnTo>
                      <a:lnTo>
                        <a:pt x="118" y="186"/>
                      </a:lnTo>
                      <a:lnTo>
                        <a:pt x="116" y="187"/>
                      </a:lnTo>
                      <a:lnTo>
                        <a:pt x="114" y="189"/>
                      </a:lnTo>
                      <a:lnTo>
                        <a:pt x="113" y="192"/>
                      </a:lnTo>
                      <a:lnTo>
                        <a:pt x="112" y="194"/>
                      </a:lnTo>
                      <a:lnTo>
                        <a:pt x="111" y="195"/>
                      </a:lnTo>
                      <a:lnTo>
                        <a:pt x="110" y="196"/>
                      </a:lnTo>
                      <a:lnTo>
                        <a:pt x="109" y="198"/>
                      </a:lnTo>
                      <a:lnTo>
                        <a:pt x="108" y="199"/>
                      </a:lnTo>
                      <a:lnTo>
                        <a:pt x="107" y="201"/>
                      </a:lnTo>
                      <a:lnTo>
                        <a:pt x="106" y="203"/>
                      </a:lnTo>
                      <a:lnTo>
                        <a:pt x="106" y="204"/>
                      </a:lnTo>
                      <a:lnTo>
                        <a:pt x="106" y="205"/>
                      </a:lnTo>
                      <a:lnTo>
                        <a:pt x="90" y="205"/>
                      </a:lnTo>
                      <a:lnTo>
                        <a:pt x="90" y="205"/>
                      </a:lnTo>
                      <a:lnTo>
                        <a:pt x="90" y="204"/>
                      </a:lnTo>
                      <a:lnTo>
                        <a:pt x="91" y="202"/>
                      </a:lnTo>
                      <a:lnTo>
                        <a:pt x="92" y="201"/>
                      </a:lnTo>
                      <a:lnTo>
                        <a:pt x="93" y="199"/>
                      </a:lnTo>
                      <a:lnTo>
                        <a:pt x="95" y="197"/>
                      </a:lnTo>
                      <a:lnTo>
                        <a:pt x="96" y="194"/>
                      </a:lnTo>
                      <a:lnTo>
                        <a:pt x="99" y="191"/>
                      </a:lnTo>
                      <a:lnTo>
                        <a:pt x="100" y="189"/>
                      </a:lnTo>
                      <a:lnTo>
                        <a:pt x="101" y="187"/>
                      </a:lnTo>
                      <a:lnTo>
                        <a:pt x="102" y="186"/>
                      </a:lnTo>
                      <a:lnTo>
                        <a:pt x="102" y="184"/>
                      </a:lnTo>
                      <a:lnTo>
                        <a:pt x="104" y="182"/>
                      </a:lnTo>
                      <a:lnTo>
                        <a:pt x="105" y="180"/>
                      </a:lnTo>
                      <a:lnTo>
                        <a:pt x="106" y="179"/>
                      </a:lnTo>
                      <a:lnTo>
                        <a:pt x="108" y="177"/>
                      </a:lnTo>
                      <a:lnTo>
                        <a:pt x="109" y="174"/>
                      </a:lnTo>
                      <a:lnTo>
                        <a:pt x="110" y="172"/>
                      </a:lnTo>
                      <a:lnTo>
                        <a:pt x="112" y="170"/>
                      </a:lnTo>
                      <a:lnTo>
                        <a:pt x="114" y="168"/>
                      </a:lnTo>
                      <a:lnTo>
                        <a:pt x="115" y="165"/>
                      </a:lnTo>
                      <a:lnTo>
                        <a:pt x="117" y="163"/>
                      </a:lnTo>
                      <a:lnTo>
                        <a:pt x="118" y="161"/>
                      </a:lnTo>
                      <a:lnTo>
                        <a:pt x="120" y="159"/>
                      </a:lnTo>
                      <a:lnTo>
                        <a:pt x="122" y="156"/>
                      </a:lnTo>
                      <a:lnTo>
                        <a:pt x="123" y="153"/>
                      </a:lnTo>
                      <a:lnTo>
                        <a:pt x="125" y="151"/>
                      </a:lnTo>
                      <a:lnTo>
                        <a:pt x="127" y="148"/>
                      </a:lnTo>
                      <a:lnTo>
                        <a:pt x="128" y="146"/>
                      </a:lnTo>
                      <a:lnTo>
                        <a:pt x="130" y="144"/>
                      </a:lnTo>
                      <a:lnTo>
                        <a:pt x="132" y="141"/>
                      </a:lnTo>
                      <a:lnTo>
                        <a:pt x="134" y="139"/>
                      </a:lnTo>
                      <a:lnTo>
                        <a:pt x="135" y="136"/>
                      </a:lnTo>
                      <a:lnTo>
                        <a:pt x="137" y="134"/>
                      </a:lnTo>
                      <a:lnTo>
                        <a:pt x="138" y="130"/>
                      </a:lnTo>
                      <a:lnTo>
                        <a:pt x="140" y="128"/>
                      </a:lnTo>
                      <a:lnTo>
                        <a:pt x="142" y="125"/>
                      </a:lnTo>
                      <a:lnTo>
                        <a:pt x="144" y="123"/>
                      </a:lnTo>
                      <a:lnTo>
                        <a:pt x="145" y="120"/>
                      </a:lnTo>
                      <a:lnTo>
                        <a:pt x="147" y="118"/>
                      </a:lnTo>
                      <a:lnTo>
                        <a:pt x="148" y="115"/>
                      </a:lnTo>
                      <a:lnTo>
                        <a:pt x="150" y="113"/>
                      </a:lnTo>
                      <a:lnTo>
                        <a:pt x="151" y="110"/>
                      </a:lnTo>
                      <a:lnTo>
                        <a:pt x="153" y="108"/>
                      </a:lnTo>
                      <a:lnTo>
                        <a:pt x="154" y="105"/>
                      </a:lnTo>
                      <a:lnTo>
                        <a:pt x="156" y="103"/>
                      </a:lnTo>
                      <a:lnTo>
                        <a:pt x="158" y="101"/>
                      </a:lnTo>
                      <a:lnTo>
                        <a:pt x="160" y="99"/>
                      </a:lnTo>
                      <a:lnTo>
                        <a:pt x="161" y="96"/>
                      </a:lnTo>
                      <a:lnTo>
                        <a:pt x="163" y="94"/>
                      </a:lnTo>
                      <a:lnTo>
                        <a:pt x="164" y="91"/>
                      </a:lnTo>
                      <a:lnTo>
                        <a:pt x="166" y="89"/>
                      </a:lnTo>
                      <a:lnTo>
                        <a:pt x="167" y="87"/>
                      </a:lnTo>
                      <a:lnTo>
                        <a:pt x="169" y="85"/>
                      </a:lnTo>
                      <a:lnTo>
                        <a:pt x="170" y="83"/>
                      </a:lnTo>
                      <a:lnTo>
                        <a:pt x="172" y="81"/>
                      </a:lnTo>
                      <a:lnTo>
                        <a:pt x="173" y="79"/>
                      </a:lnTo>
                      <a:lnTo>
                        <a:pt x="174" y="77"/>
                      </a:lnTo>
                      <a:lnTo>
                        <a:pt x="175" y="75"/>
                      </a:lnTo>
                      <a:lnTo>
                        <a:pt x="176" y="74"/>
                      </a:lnTo>
                      <a:lnTo>
                        <a:pt x="177" y="72"/>
                      </a:lnTo>
                      <a:lnTo>
                        <a:pt x="178" y="70"/>
                      </a:lnTo>
                      <a:lnTo>
                        <a:pt x="180" y="68"/>
                      </a:lnTo>
                      <a:lnTo>
                        <a:pt x="181" y="67"/>
                      </a:lnTo>
                      <a:lnTo>
                        <a:pt x="182" y="64"/>
                      </a:lnTo>
                      <a:lnTo>
                        <a:pt x="183" y="63"/>
                      </a:lnTo>
                      <a:lnTo>
                        <a:pt x="184" y="61"/>
                      </a:lnTo>
                      <a:lnTo>
                        <a:pt x="185" y="60"/>
                      </a:lnTo>
                      <a:lnTo>
                        <a:pt x="186" y="58"/>
                      </a:lnTo>
                      <a:lnTo>
                        <a:pt x="188" y="56"/>
                      </a:lnTo>
                      <a:lnTo>
                        <a:pt x="188" y="55"/>
                      </a:lnTo>
                      <a:lnTo>
                        <a:pt x="190" y="53"/>
                      </a:lnTo>
                      <a:lnTo>
                        <a:pt x="190" y="51"/>
                      </a:lnTo>
                      <a:lnTo>
                        <a:pt x="190" y="49"/>
                      </a:lnTo>
                      <a:lnTo>
                        <a:pt x="191" y="48"/>
                      </a:lnTo>
                      <a:lnTo>
                        <a:pt x="192" y="47"/>
                      </a:lnTo>
                      <a:lnTo>
                        <a:pt x="194" y="44"/>
                      </a:lnTo>
                      <a:lnTo>
                        <a:pt x="196" y="41"/>
                      </a:lnTo>
                      <a:lnTo>
                        <a:pt x="197" y="39"/>
                      </a:lnTo>
                      <a:lnTo>
                        <a:pt x="199" y="36"/>
                      </a:lnTo>
                      <a:lnTo>
                        <a:pt x="201" y="34"/>
                      </a:lnTo>
                      <a:lnTo>
                        <a:pt x="203" y="32"/>
                      </a:lnTo>
                      <a:lnTo>
                        <a:pt x="204" y="29"/>
                      </a:lnTo>
                      <a:lnTo>
                        <a:pt x="205" y="27"/>
                      </a:lnTo>
                      <a:lnTo>
                        <a:pt x="206" y="25"/>
                      </a:lnTo>
                      <a:lnTo>
                        <a:pt x="208" y="24"/>
                      </a:lnTo>
                      <a:lnTo>
                        <a:pt x="208" y="22"/>
                      </a:lnTo>
                      <a:lnTo>
                        <a:pt x="209" y="20"/>
                      </a:lnTo>
                      <a:lnTo>
                        <a:pt x="210" y="19"/>
                      </a:lnTo>
                      <a:lnTo>
                        <a:pt x="211" y="18"/>
                      </a:lnTo>
                      <a:lnTo>
                        <a:pt x="212" y="16"/>
                      </a:lnTo>
                      <a:lnTo>
                        <a:pt x="214" y="14"/>
                      </a:lnTo>
                      <a:lnTo>
                        <a:pt x="117" y="46"/>
                      </a:lnTo>
                      <a:lnTo>
                        <a:pt x="116" y="46"/>
                      </a:lnTo>
                      <a:lnTo>
                        <a:pt x="114" y="48"/>
                      </a:lnTo>
                      <a:lnTo>
                        <a:pt x="113" y="49"/>
                      </a:lnTo>
                      <a:lnTo>
                        <a:pt x="112" y="51"/>
                      </a:lnTo>
                      <a:lnTo>
                        <a:pt x="111" y="53"/>
                      </a:lnTo>
                      <a:lnTo>
                        <a:pt x="110" y="56"/>
                      </a:lnTo>
                      <a:lnTo>
                        <a:pt x="108" y="58"/>
                      </a:lnTo>
                      <a:lnTo>
                        <a:pt x="106" y="61"/>
                      </a:lnTo>
                      <a:lnTo>
                        <a:pt x="105" y="62"/>
                      </a:lnTo>
                      <a:lnTo>
                        <a:pt x="104" y="64"/>
                      </a:lnTo>
                      <a:lnTo>
                        <a:pt x="103" y="65"/>
                      </a:lnTo>
                      <a:lnTo>
                        <a:pt x="102" y="67"/>
                      </a:lnTo>
                      <a:lnTo>
                        <a:pt x="102" y="68"/>
                      </a:lnTo>
                      <a:lnTo>
                        <a:pt x="101" y="70"/>
                      </a:lnTo>
                      <a:lnTo>
                        <a:pt x="100" y="72"/>
                      </a:lnTo>
                      <a:lnTo>
                        <a:pt x="99" y="74"/>
                      </a:lnTo>
                      <a:lnTo>
                        <a:pt x="98" y="75"/>
                      </a:lnTo>
                      <a:lnTo>
                        <a:pt x="97" y="77"/>
                      </a:lnTo>
                      <a:lnTo>
                        <a:pt x="95" y="79"/>
                      </a:lnTo>
                      <a:lnTo>
                        <a:pt x="95" y="82"/>
                      </a:lnTo>
                      <a:lnTo>
                        <a:pt x="93" y="84"/>
                      </a:lnTo>
                      <a:lnTo>
                        <a:pt x="92" y="86"/>
                      </a:lnTo>
                      <a:lnTo>
                        <a:pt x="90" y="87"/>
                      </a:lnTo>
                      <a:lnTo>
                        <a:pt x="89" y="89"/>
                      </a:lnTo>
                      <a:lnTo>
                        <a:pt x="88" y="91"/>
                      </a:lnTo>
                      <a:lnTo>
                        <a:pt x="86" y="94"/>
                      </a:lnTo>
                      <a:lnTo>
                        <a:pt x="85" y="96"/>
                      </a:lnTo>
                      <a:lnTo>
                        <a:pt x="84" y="98"/>
                      </a:lnTo>
                      <a:lnTo>
                        <a:pt x="82" y="100"/>
                      </a:lnTo>
                      <a:lnTo>
                        <a:pt x="81" y="102"/>
                      </a:lnTo>
                      <a:lnTo>
                        <a:pt x="79" y="105"/>
                      </a:lnTo>
                      <a:lnTo>
                        <a:pt x="78" y="107"/>
                      </a:lnTo>
                      <a:lnTo>
                        <a:pt x="77" y="109"/>
                      </a:lnTo>
                      <a:lnTo>
                        <a:pt x="75" y="112"/>
                      </a:lnTo>
                      <a:lnTo>
                        <a:pt x="74" y="113"/>
                      </a:lnTo>
                      <a:lnTo>
                        <a:pt x="73" y="116"/>
                      </a:lnTo>
                      <a:lnTo>
                        <a:pt x="71" y="118"/>
                      </a:lnTo>
                      <a:lnTo>
                        <a:pt x="70" y="120"/>
                      </a:lnTo>
                      <a:lnTo>
                        <a:pt x="68" y="122"/>
                      </a:lnTo>
                      <a:lnTo>
                        <a:pt x="67" y="125"/>
                      </a:lnTo>
                      <a:lnTo>
                        <a:pt x="65" y="127"/>
                      </a:lnTo>
                      <a:lnTo>
                        <a:pt x="64" y="129"/>
                      </a:lnTo>
                      <a:lnTo>
                        <a:pt x="62" y="132"/>
                      </a:lnTo>
                      <a:lnTo>
                        <a:pt x="61" y="134"/>
                      </a:lnTo>
                      <a:lnTo>
                        <a:pt x="59" y="136"/>
                      </a:lnTo>
                      <a:lnTo>
                        <a:pt x="58" y="139"/>
                      </a:lnTo>
                      <a:lnTo>
                        <a:pt x="57" y="141"/>
                      </a:lnTo>
                      <a:lnTo>
                        <a:pt x="56" y="143"/>
                      </a:lnTo>
                      <a:lnTo>
                        <a:pt x="55" y="145"/>
                      </a:lnTo>
                      <a:lnTo>
                        <a:pt x="53" y="148"/>
                      </a:lnTo>
                      <a:lnTo>
                        <a:pt x="52" y="149"/>
                      </a:lnTo>
                      <a:lnTo>
                        <a:pt x="51" y="152"/>
                      </a:lnTo>
                      <a:lnTo>
                        <a:pt x="49" y="154"/>
                      </a:lnTo>
                      <a:lnTo>
                        <a:pt x="48" y="156"/>
                      </a:lnTo>
                      <a:lnTo>
                        <a:pt x="46" y="158"/>
                      </a:lnTo>
                      <a:lnTo>
                        <a:pt x="45" y="160"/>
                      </a:lnTo>
                      <a:lnTo>
                        <a:pt x="44" y="161"/>
                      </a:lnTo>
                      <a:lnTo>
                        <a:pt x="42" y="164"/>
                      </a:lnTo>
                      <a:lnTo>
                        <a:pt x="41" y="166"/>
                      </a:lnTo>
                      <a:lnTo>
                        <a:pt x="40" y="168"/>
                      </a:lnTo>
                      <a:lnTo>
                        <a:pt x="39" y="170"/>
                      </a:lnTo>
                      <a:lnTo>
                        <a:pt x="38" y="171"/>
                      </a:lnTo>
                      <a:lnTo>
                        <a:pt x="36" y="173"/>
                      </a:lnTo>
                      <a:lnTo>
                        <a:pt x="35" y="175"/>
                      </a:lnTo>
                      <a:lnTo>
                        <a:pt x="34" y="176"/>
                      </a:lnTo>
                      <a:lnTo>
                        <a:pt x="33" y="178"/>
                      </a:lnTo>
                      <a:lnTo>
                        <a:pt x="32" y="180"/>
                      </a:lnTo>
                      <a:lnTo>
                        <a:pt x="32" y="181"/>
                      </a:lnTo>
                      <a:lnTo>
                        <a:pt x="30" y="184"/>
                      </a:lnTo>
                      <a:lnTo>
                        <a:pt x="28" y="187"/>
                      </a:lnTo>
                      <a:lnTo>
                        <a:pt x="26" y="189"/>
                      </a:lnTo>
                      <a:lnTo>
                        <a:pt x="25" y="193"/>
                      </a:lnTo>
                      <a:lnTo>
                        <a:pt x="23" y="194"/>
                      </a:lnTo>
                      <a:lnTo>
                        <a:pt x="22" y="197"/>
                      </a:lnTo>
                      <a:lnTo>
                        <a:pt x="21" y="199"/>
                      </a:lnTo>
                      <a:lnTo>
                        <a:pt x="20" y="201"/>
                      </a:lnTo>
                      <a:lnTo>
                        <a:pt x="18" y="203"/>
                      </a:lnTo>
                      <a:lnTo>
                        <a:pt x="17" y="205"/>
                      </a:lnTo>
                      <a:lnTo>
                        <a:pt x="16" y="206"/>
                      </a:lnTo>
                      <a:lnTo>
                        <a:pt x="15" y="208"/>
                      </a:lnTo>
                      <a:lnTo>
                        <a:pt x="14" y="211"/>
                      </a:lnTo>
                      <a:lnTo>
                        <a:pt x="13" y="213"/>
                      </a:lnTo>
                      <a:lnTo>
                        <a:pt x="13" y="215"/>
                      </a:lnTo>
                      <a:lnTo>
                        <a:pt x="12" y="216"/>
                      </a:lnTo>
                      <a:lnTo>
                        <a:pt x="12" y="217"/>
                      </a:lnTo>
                      <a:lnTo>
                        <a:pt x="12" y="217"/>
                      </a:lnTo>
                      <a:lnTo>
                        <a:pt x="0" y="218"/>
                      </a:lnTo>
                      <a:lnTo>
                        <a:pt x="0" y="217"/>
                      </a:lnTo>
                      <a:lnTo>
                        <a:pt x="1" y="215"/>
                      </a:lnTo>
                      <a:lnTo>
                        <a:pt x="1" y="214"/>
                      </a:lnTo>
                      <a:lnTo>
                        <a:pt x="2" y="213"/>
                      </a:lnTo>
                      <a:lnTo>
                        <a:pt x="3" y="211"/>
                      </a:lnTo>
                      <a:lnTo>
                        <a:pt x="4" y="210"/>
                      </a:lnTo>
                      <a:lnTo>
                        <a:pt x="4" y="208"/>
                      </a:lnTo>
                      <a:lnTo>
                        <a:pt x="6" y="206"/>
                      </a:lnTo>
                      <a:lnTo>
                        <a:pt x="7" y="203"/>
                      </a:lnTo>
                      <a:lnTo>
                        <a:pt x="8" y="201"/>
                      </a:lnTo>
                      <a:lnTo>
                        <a:pt x="9" y="198"/>
                      </a:lnTo>
                      <a:lnTo>
                        <a:pt x="11" y="196"/>
                      </a:lnTo>
                      <a:lnTo>
                        <a:pt x="13" y="193"/>
                      </a:lnTo>
                      <a:lnTo>
                        <a:pt x="13" y="190"/>
                      </a:lnTo>
                      <a:lnTo>
                        <a:pt x="14" y="189"/>
                      </a:lnTo>
                      <a:lnTo>
                        <a:pt x="15" y="187"/>
                      </a:lnTo>
                      <a:lnTo>
                        <a:pt x="15" y="186"/>
                      </a:lnTo>
                      <a:lnTo>
                        <a:pt x="16" y="184"/>
                      </a:lnTo>
                      <a:lnTo>
                        <a:pt x="17" y="182"/>
                      </a:lnTo>
                      <a:lnTo>
                        <a:pt x="18" y="180"/>
                      </a:lnTo>
                      <a:lnTo>
                        <a:pt x="19" y="179"/>
                      </a:lnTo>
                      <a:lnTo>
                        <a:pt x="20" y="177"/>
                      </a:lnTo>
                      <a:lnTo>
                        <a:pt x="21" y="175"/>
                      </a:lnTo>
                      <a:lnTo>
                        <a:pt x="22" y="173"/>
                      </a:lnTo>
                      <a:lnTo>
                        <a:pt x="23" y="171"/>
                      </a:lnTo>
                      <a:lnTo>
                        <a:pt x="24" y="170"/>
                      </a:lnTo>
                      <a:lnTo>
                        <a:pt x="25" y="168"/>
                      </a:lnTo>
                      <a:lnTo>
                        <a:pt x="26" y="166"/>
                      </a:lnTo>
                      <a:lnTo>
                        <a:pt x="28" y="164"/>
                      </a:lnTo>
                      <a:lnTo>
                        <a:pt x="29" y="162"/>
                      </a:lnTo>
                      <a:lnTo>
                        <a:pt x="30" y="160"/>
                      </a:lnTo>
                      <a:lnTo>
                        <a:pt x="31" y="158"/>
                      </a:lnTo>
                      <a:lnTo>
                        <a:pt x="32" y="156"/>
                      </a:lnTo>
                      <a:lnTo>
                        <a:pt x="33" y="155"/>
                      </a:lnTo>
                      <a:lnTo>
                        <a:pt x="34" y="153"/>
                      </a:lnTo>
                      <a:lnTo>
                        <a:pt x="35" y="151"/>
                      </a:lnTo>
                      <a:lnTo>
                        <a:pt x="36" y="148"/>
                      </a:lnTo>
                      <a:lnTo>
                        <a:pt x="38" y="147"/>
                      </a:lnTo>
                      <a:lnTo>
                        <a:pt x="39" y="144"/>
                      </a:lnTo>
                      <a:lnTo>
                        <a:pt x="40" y="143"/>
                      </a:lnTo>
                      <a:lnTo>
                        <a:pt x="41" y="141"/>
                      </a:lnTo>
                      <a:lnTo>
                        <a:pt x="42" y="139"/>
                      </a:lnTo>
                      <a:lnTo>
                        <a:pt x="44" y="137"/>
                      </a:lnTo>
                      <a:lnTo>
                        <a:pt x="45" y="135"/>
                      </a:lnTo>
                      <a:lnTo>
                        <a:pt x="46" y="133"/>
                      </a:lnTo>
                      <a:lnTo>
                        <a:pt x="48" y="131"/>
                      </a:lnTo>
                      <a:lnTo>
                        <a:pt x="49" y="129"/>
                      </a:lnTo>
                      <a:lnTo>
                        <a:pt x="50" y="127"/>
                      </a:lnTo>
                      <a:lnTo>
                        <a:pt x="51" y="125"/>
                      </a:lnTo>
                      <a:lnTo>
                        <a:pt x="52" y="124"/>
                      </a:lnTo>
                      <a:lnTo>
                        <a:pt x="54" y="121"/>
                      </a:lnTo>
                      <a:lnTo>
                        <a:pt x="55" y="119"/>
                      </a:lnTo>
                      <a:lnTo>
                        <a:pt x="56" y="117"/>
                      </a:lnTo>
                      <a:lnTo>
                        <a:pt x="57" y="115"/>
                      </a:lnTo>
                      <a:lnTo>
                        <a:pt x="58" y="113"/>
                      </a:lnTo>
                      <a:lnTo>
                        <a:pt x="59" y="112"/>
                      </a:lnTo>
                      <a:lnTo>
                        <a:pt x="60" y="109"/>
                      </a:lnTo>
                      <a:lnTo>
                        <a:pt x="61" y="107"/>
                      </a:lnTo>
                      <a:lnTo>
                        <a:pt x="63" y="105"/>
                      </a:lnTo>
                      <a:lnTo>
                        <a:pt x="64" y="103"/>
                      </a:lnTo>
                      <a:lnTo>
                        <a:pt x="65" y="101"/>
                      </a:lnTo>
                      <a:lnTo>
                        <a:pt x="67" y="99"/>
                      </a:lnTo>
                      <a:lnTo>
                        <a:pt x="68" y="97"/>
                      </a:lnTo>
                      <a:lnTo>
                        <a:pt x="69" y="95"/>
                      </a:lnTo>
                      <a:lnTo>
                        <a:pt x="70" y="93"/>
                      </a:lnTo>
                      <a:lnTo>
                        <a:pt x="71" y="91"/>
                      </a:lnTo>
                      <a:lnTo>
                        <a:pt x="73" y="89"/>
                      </a:lnTo>
                      <a:lnTo>
                        <a:pt x="74" y="87"/>
                      </a:lnTo>
                      <a:lnTo>
                        <a:pt x="75" y="86"/>
                      </a:lnTo>
                      <a:lnTo>
                        <a:pt x="77" y="84"/>
                      </a:lnTo>
                      <a:lnTo>
                        <a:pt x="78" y="82"/>
                      </a:lnTo>
                      <a:lnTo>
                        <a:pt x="79" y="80"/>
                      </a:lnTo>
                      <a:lnTo>
                        <a:pt x="80" y="79"/>
                      </a:lnTo>
                      <a:lnTo>
                        <a:pt x="81" y="77"/>
                      </a:lnTo>
                      <a:lnTo>
                        <a:pt x="82" y="75"/>
                      </a:lnTo>
                      <a:lnTo>
                        <a:pt x="83" y="74"/>
                      </a:lnTo>
                      <a:lnTo>
                        <a:pt x="85" y="72"/>
                      </a:lnTo>
                      <a:lnTo>
                        <a:pt x="86" y="70"/>
                      </a:lnTo>
                      <a:lnTo>
                        <a:pt x="87" y="68"/>
                      </a:lnTo>
                      <a:lnTo>
                        <a:pt x="88" y="67"/>
                      </a:lnTo>
                      <a:lnTo>
                        <a:pt x="89" y="65"/>
                      </a:lnTo>
                      <a:lnTo>
                        <a:pt x="89" y="63"/>
                      </a:lnTo>
                      <a:lnTo>
                        <a:pt x="91" y="60"/>
                      </a:lnTo>
                      <a:lnTo>
                        <a:pt x="93" y="58"/>
                      </a:lnTo>
                      <a:lnTo>
                        <a:pt x="95" y="55"/>
                      </a:lnTo>
                      <a:lnTo>
                        <a:pt x="96" y="53"/>
                      </a:lnTo>
                      <a:lnTo>
                        <a:pt x="98" y="50"/>
                      </a:lnTo>
                      <a:lnTo>
                        <a:pt x="99" y="49"/>
                      </a:lnTo>
                      <a:lnTo>
                        <a:pt x="100" y="46"/>
                      </a:lnTo>
                      <a:lnTo>
                        <a:pt x="102" y="45"/>
                      </a:lnTo>
                      <a:lnTo>
                        <a:pt x="102" y="43"/>
                      </a:lnTo>
                      <a:lnTo>
                        <a:pt x="102" y="43"/>
                      </a:lnTo>
                      <a:lnTo>
                        <a:pt x="103" y="41"/>
                      </a:lnTo>
                      <a:lnTo>
                        <a:pt x="104" y="41"/>
                      </a:lnTo>
                      <a:lnTo>
                        <a:pt x="104" y="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</p:grpSp>
        </p:grpSp>
        <p:grpSp>
          <p:nvGrpSpPr>
            <p:cNvPr id="4481" name="Grupo 4480"/>
            <p:cNvGrpSpPr/>
            <p:nvPr/>
          </p:nvGrpSpPr>
          <p:grpSpPr>
            <a:xfrm>
              <a:off x="1380320" y="4498481"/>
              <a:ext cx="923925" cy="854075"/>
              <a:chOff x="4730751" y="5059363"/>
              <a:chExt cx="923925" cy="854075"/>
            </a:xfrm>
          </p:grpSpPr>
          <p:sp>
            <p:nvSpPr>
              <p:cNvPr id="4352" name="Freeform 301"/>
              <p:cNvSpPr>
                <a:spLocks/>
              </p:cNvSpPr>
              <p:nvPr/>
            </p:nvSpPr>
            <p:spPr bwMode="auto">
              <a:xfrm>
                <a:off x="4730751" y="5059363"/>
                <a:ext cx="622300" cy="128587"/>
              </a:xfrm>
              <a:custGeom>
                <a:avLst/>
                <a:gdLst>
                  <a:gd name="T0" fmla="*/ 6 w 392"/>
                  <a:gd name="T1" fmla="*/ 12 h 81"/>
                  <a:gd name="T2" fmla="*/ 20 w 392"/>
                  <a:gd name="T3" fmla="*/ 12 h 81"/>
                  <a:gd name="T4" fmla="*/ 32 w 392"/>
                  <a:gd name="T5" fmla="*/ 12 h 81"/>
                  <a:gd name="T6" fmla="*/ 43 w 392"/>
                  <a:gd name="T7" fmla="*/ 12 h 81"/>
                  <a:gd name="T8" fmla="*/ 56 w 392"/>
                  <a:gd name="T9" fmla="*/ 12 h 81"/>
                  <a:gd name="T10" fmla="*/ 70 w 392"/>
                  <a:gd name="T11" fmla="*/ 12 h 81"/>
                  <a:gd name="T12" fmla="*/ 84 w 392"/>
                  <a:gd name="T13" fmla="*/ 11 h 81"/>
                  <a:gd name="T14" fmla="*/ 101 w 392"/>
                  <a:gd name="T15" fmla="*/ 11 h 81"/>
                  <a:gd name="T16" fmla="*/ 119 w 392"/>
                  <a:gd name="T17" fmla="*/ 11 h 81"/>
                  <a:gd name="T18" fmla="*/ 136 w 392"/>
                  <a:gd name="T19" fmla="*/ 11 h 81"/>
                  <a:gd name="T20" fmla="*/ 155 w 392"/>
                  <a:gd name="T21" fmla="*/ 11 h 81"/>
                  <a:gd name="T22" fmla="*/ 174 w 392"/>
                  <a:gd name="T23" fmla="*/ 11 h 81"/>
                  <a:gd name="T24" fmla="*/ 195 w 392"/>
                  <a:gd name="T25" fmla="*/ 11 h 81"/>
                  <a:gd name="T26" fmla="*/ 214 w 392"/>
                  <a:gd name="T27" fmla="*/ 11 h 81"/>
                  <a:gd name="T28" fmla="*/ 233 w 392"/>
                  <a:gd name="T29" fmla="*/ 11 h 81"/>
                  <a:gd name="T30" fmla="*/ 251 w 392"/>
                  <a:gd name="T31" fmla="*/ 11 h 81"/>
                  <a:gd name="T32" fmla="*/ 268 w 392"/>
                  <a:gd name="T33" fmla="*/ 11 h 81"/>
                  <a:gd name="T34" fmla="*/ 284 w 392"/>
                  <a:gd name="T35" fmla="*/ 12 h 81"/>
                  <a:gd name="T36" fmla="*/ 300 w 392"/>
                  <a:gd name="T37" fmla="*/ 12 h 81"/>
                  <a:gd name="T38" fmla="*/ 313 w 392"/>
                  <a:gd name="T39" fmla="*/ 12 h 81"/>
                  <a:gd name="T40" fmla="*/ 326 w 392"/>
                  <a:gd name="T41" fmla="*/ 12 h 81"/>
                  <a:gd name="T42" fmla="*/ 337 w 392"/>
                  <a:gd name="T43" fmla="*/ 13 h 81"/>
                  <a:gd name="T44" fmla="*/ 347 w 392"/>
                  <a:gd name="T45" fmla="*/ 13 h 81"/>
                  <a:gd name="T46" fmla="*/ 361 w 392"/>
                  <a:gd name="T47" fmla="*/ 14 h 81"/>
                  <a:gd name="T48" fmla="*/ 373 w 392"/>
                  <a:gd name="T49" fmla="*/ 14 h 81"/>
                  <a:gd name="T50" fmla="*/ 378 w 392"/>
                  <a:gd name="T51" fmla="*/ 74 h 81"/>
                  <a:gd name="T52" fmla="*/ 391 w 392"/>
                  <a:gd name="T53" fmla="*/ 77 h 81"/>
                  <a:gd name="T54" fmla="*/ 391 w 392"/>
                  <a:gd name="T55" fmla="*/ 69 h 81"/>
                  <a:gd name="T56" fmla="*/ 391 w 392"/>
                  <a:gd name="T57" fmla="*/ 59 h 81"/>
                  <a:gd name="T58" fmla="*/ 392 w 392"/>
                  <a:gd name="T59" fmla="*/ 49 h 81"/>
                  <a:gd name="T60" fmla="*/ 392 w 392"/>
                  <a:gd name="T61" fmla="*/ 43 h 81"/>
                  <a:gd name="T62" fmla="*/ 392 w 392"/>
                  <a:gd name="T63" fmla="*/ 37 h 81"/>
                  <a:gd name="T64" fmla="*/ 392 w 392"/>
                  <a:gd name="T65" fmla="*/ 29 h 81"/>
                  <a:gd name="T66" fmla="*/ 392 w 392"/>
                  <a:gd name="T67" fmla="*/ 18 h 81"/>
                  <a:gd name="T68" fmla="*/ 391 w 392"/>
                  <a:gd name="T69" fmla="*/ 8 h 81"/>
                  <a:gd name="T70" fmla="*/ 384 w 392"/>
                  <a:gd name="T71" fmla="*/ 5 h 81"/>
                  <a:gd name="T72" fmla="*/ 369 w 392"/>
                  <a:gd name="T73" fmla="*/ 5 h 81"/>
                  <a:gd name="T74" fmla="*/ 357 w 392"/>
                  <a:gd name="T75" fmla="*/ 5 h 81"/>
                  <a:gd name="T76" fmla="*/ 343 w 392"/>
                  <a:gd name="T77" fmla="*/ 4 h 81"/>
                  <a:gd name="T78" fmla="*/ 325 w 392"/>
                  <a:gd name="T79" fmla="*/ 4 h 81"/>
                  <a:gd name="T80" fmla="*/ 305 w 392"/>
                  <a:gd name="T81" fmla="*/ 4 h 81"/>
                  <a:gd name="T82" fmla="*/ 281 w 392"/>
                  <a:gd name="T83" fmla="*/ 4 h 81"/>
                  <a:gd name="T84" fmla="*/ 254 w 392"/>
                  <a:gd name="T85" fmla="*/ 3 h 81"/>
                  <a:gd name="T86" fmla="*/ 222 w 392"/>
                  <a:gd name="T87" fmla="*/ 2 h 81"/>
                  <a:gd name="T88" fmla="*/ 188 w 392"/>
                  <a:gd name="T89" fmla="*/ 2 h 81"/>
                  <a:gd name="T90" fmla="*/ 149 w 392"/>
                  <a:gd name="T91" fmla="*/ 2 h 81"/>
                  <a:gd name="T92" fmla="*/ 107 w 392"/>
                  <a:gd name="T93" fmla="*/ 1 h 81"/>
                  <a:gd name="T94" fmla="*/ 60 w 392"/>
                  <a:gd name="T95" fmla="*/ 0 h 81"/>
                  <a:gd name="T96" fmla="*/ 0 w 392"/>
                  <a:gd name="T97" fmla="*/ 1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2" h="81">
                    <a:moveTo>
                      <a:pt x="0" y="13"/>
                    </a:moveTo>
                    <a:lnTo>
                      <a:pt x="1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9" y="12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20" y="12"/>
                    </a:lnTo>
                    <a:lnTo>
                      <a:pt x="24" y="12"/>
                    </a:lnTo>
                    <a:lnTo>
                      <a:pt x="27" y="12"/>
                    </a:lnTo>
                    <a:lnTo>
                      <a:pt x="29" y="12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7" y="12"/>
                    </a:lnTo>
                    <a:lnTo>
                      <a:pt x="40" y="12"/>
                    </a:lnTo>
                    <a:lnTo>
                      <a:pt x="43" y="12"/>
                    </a:lnTo>
                    <a:lnTo>
                      <a:pt x="46" y="12"/>
                    </a:lnTo>
                    <a:lnTo>
                      <a:pt x="49" y="12"/>
                    </a:lnTo>
                    <a:lnTo>
                      <a:pt x="52" y="12"/>
                    </a:lnTo>
                    <a:lnTo>
                      <a:pt x="56" y="12"/>
                    </a:lnTo>
                    <a:lnTo>
                      <a:pt x="60" y="12"/>
                    </a:lnTo>
                    <a:lnTo>
                      <a:pt x="63" y="12"/>
                    </a:lnTo>
                    <a:lnTo>
                      <a:pt x="66" y="12"/>
                    </a:lnTo>
                    <a:lnTo>
                      <a:pt x="70" y="12"/>
                    </a:lnTo>
                    <a:lnTo>
                      <a:pt x="74" y="12"/>
                    </a:lnTo>
                    <a:lnTo>
                      <a:pt x="77" y="11"/>
                    </a:lnTo>
                    <a:lnTo>
                      <a:pt x="81" y="11"/>
                    </a:lnTo>
                    <a:lnTo>
                      <a:pt x="84" y="11"/>
                    </a:lnTo>
                    <a:lnTo>
                      <a:pt x="89" y="11"/>
                    </a:lnTo>
                    <a:lnTo>
                      <a:pt x="93" y="11"/>
                    </a:lnTo>
                    <a:lnTo>
                      <a:pt x="96" y="11"/>
                    </a:lnTo>
                    <a:lnTo>
                      <a:pt x="101" y="11"/>
                    </a:lnTo>
                    <a:lnTo>
                      <a:pt x="105" y="11"/>
                    </a:lnTo>
                    <a:lnTo>
                      <a:pt x="110" y="11"/>
                    </a:lnTo>
                    <a:lnTo>
                      <a:pt x="114" y="11"/>
                    </a:lnTo>
                    <a:lnTo>
                      <a:pt x="119" y="11"/>
                    </a:lnTo>
                    <a:lnTo>
                      <a:pt x="123" y="11"/>
                    </a:lnTo>
                    <a:lnTo>
                      <a:pt x="127" y="11"/>
                    </a:lnTo>
                    <a:lnTo>
                      <a:pt x="132" y="11"/>
                    </a:lnTo>
                    <a:lnTo>
                      <a:pt x="136" y="11"/>
                    </a:lnTo>
                    <a:lnTo>
                      <a:pt x="141" y="11"/>
                    </a:lnTo>
                    <a:lnTo>
                      <a:pt x="146" y="11"/>
                    </a:lnTo>
                    <a:lnTo>
                      <a:pt x="150" y="1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11"/>
                    </a:lnTo>
                    <a:lnTo>
                      <a:pt x="170" y="11"/>
                    </a:lnTo>
                    <a:lnTo>
                      <a:pt x="174" y="11"/>
                    </a:lnTo>
                    <a:lnTo>
                      <a:pt x="179" y="11"/>
                    </a:lnTo>
                    <a:lnTo>
                      <a:pt x="184" y="11"/>
                    </a:lnTo>
                    <a:lnTo>
                      <a:pt x="189" y="11"/>
                    </a:lnTo>
                    <a:lnTo>
                      <a:pt x="195" y="11"/>
                    </a:lnTo>
                    <a:lnTo>
                      <a:pt x="200" y="11"/>
                    </a:lnTo>
                    <a:lnTo>
                      <a:pt x="205" y="11"/>
                    </a:lnTo>
                    <a:lnTo>
                      <a:pt x="210" y="11"/>
                    </a:lnTo>
                    <a:lnTo>
                      <a:pt x="214" y="11"/>
                    </a:lnTo>
                    <a:lnTo>
                      <a:pt x="219" y="11"/>
                    </a:lnTo>
                    <a:lnTo>
                      <a:pt x="223" y="11"/>
                    </a:lnTo>
                    <a:lnTo>
                      <a:pt x="228" y="11"/>
                    </a:lnTo>
                    <a:lnTo>
                      <a:pt x="233" y="11"/>
                    </a:lnTo>
                    <a:lnTo>
                      <a:pt x="238" y="11"/>
                    </a:lnTo>
                    <a:lnTo>
                      <a:pt x="242" y="11"/>
                    </a:lnTo>
                    <a:lnTo>
                      <a:pt x="247" y="11"/>
                    </a:lnTo>
                    <a:lnTo>
                      <a:pt x="251" y="11"/>
                    </a:lnTo>
                    <a:lnTo>
                      <a:pt x="256" y="11"/>
                    </a:lnTo>
                    <a:lnTo>
                      <a:pt x="259" y="11"/>
                    </a:lnTo>
                    <a:lnTo>
                      <a:pt x="264" y="11"/>
                    </a:lnTo>
                    <a:lnTo>
                      <a:pt x="268" y="11"/>
                    </a:lnTo>
                    <a:lnTo>
                      <a:pt x="272" y="12"/>
                    </a:lnTo>
                    <a:lnTo>
                      <a:pt x="276" y="12"/>
                    </a:lnTo>
                    <a:lnTo>
                      <a:pt x="280" y="12"/>
                    </a:lnTo>
                    <a:lnTo>
                      <a:pt x="284" y="12"/>
                    </a:lnTo>
                    <a:lnTo>
                      <a:pt x="288" y="12"/>
                    </a:lnTo>
                    <a:lnTo>
                      <a:pt x="292" y="12"/>
                    </a:lnTo>
                    <a:lnTo>
                      <a:pt x="296" y="12"/>
                    </a:lnTo>
                    <a:lnTo>
                      <a:pt x="300" y="12"/>
                    </a:lnTo>
                    <a:lnTo>
                      <a:pt x="303" y="12"/>
                    </a:lnTo>
                    <a:lnTo>
                      <a:pt x="306" y="12"/>
                    </a:lnTo>
                    <a:lnTo>
                      <a:pt x="309" y="12"/>
                    </a:lnTo>
                    <a:lnTo>
                      <a:pt x="313" y="12"/>
                    </a:lnTo>
                    <a:lnTo>
                      <a:pt x="316" y="12"/>
                    </a:lnTo>
                    <a:lnTo>
                      <a:pt x="319" y="12"/>
                    </a:lnTo>
                    <a:lnTo>
                      <a:pt x="323" y="12"/>
                    </a:lnTo>
                    <a:lnTo>
                      <a:pt x="326" y="12"/>
                    </a:lnTo>
                    <a:lnTo>
                      <a:pt x="329" y="13"/>
                    </a:lnTo>
                    <a:lnTo>
                      <a:pt x="332" y="13"/>
                    </a:lnTo>
                    <a:lnTo>
                      <a:pt x="335" y="13"/>
                    </a:lnTo>
                    <a:lnTo>
                      <a:pt x="337" y="13"/>
                    </a:lnTo>
                    <a:lnTo>
                      <a:pt x="340" y="13"/>
                    </a:lnTo>
                    <a:lnTo>
                      <a:pt x="342" y="13"/>
                    </a:lnTo>
                    <a:lnTo>
                      <a:pt x="345" y="13"/>
                    </a:lnTo>
                    <a:lnTo>
                      <a:pt x="347" y="13"/>
                    </a:lnTo>
                    <a:lnTo>
                      <a:pt x="349" y="14"/>
                    </a:lnTo>
                    <a:lnTo>
                      <a:pt x="353" y="14"/>
                    </a:lnTo>
                    <a:lnTo>
                      <a:pt x="358" y="14"/>
                    </a:lnTo>
                    <a:lnTo>
                      <a:pt x="361" y="14"/>
                    </a:lnTo>
                    <a:lnTo>
                      <a:pt x="365" y="14"/>
                    </a:lnTo>
                    <a:lnTo>
                      <a:pt x="368" y="14"/>
                    </a:lnTo>
                    <a:lnTo>
                      <a:pt x="371" y="14"/>
                    </a:lnTo>
                    <a:lnTo>
                      <a:pt x="373" y="14"/>
                    </a:lnTo>
                    <a:lnTo>
                      <a:pt x="375" y="15"/>
                    </a:lnTo>
                    <a:lnTo>
                      <a:pt x="377" y="15"/>
                    </a:lnTo>
                    <a:lnTo>
                      <a:pt x="378" y="15"/>
                    </a:lnTo>
                    <a:lnTo>
                      <a:pt x="378" y="74"/>
                    </a:lnTo>
                    <a:lnTo>
                      <a:pt x="391" y="81"/>
                    </a:lnTo>
                    <a:lnTo>
                      <a:pt x="391" y="80"/>
                    </a:lnTo>
                    <a:lnTo>
                      <a:pt x="391" y="78"/>
                    </a:lnTo>
                    <a:lnTo>
                      <a:pt x="391" y="77"/>
                    </a:lnTo>
                    <a:lnTo>
                      <a:pt x="391" y="75"/>
                    </a:lnTo>
                    <a:lnTo>
                      <a:pt x="391" y="73"/>
                    </a:lnTo>
                    <a:lnTo>
                      <a:pt x="391" y="72"/>
                    </a:lnTo>
                    <a:lnTo>
                      <a:pt x="391" y="69"/>
                    </a:lnTo>
                    <a:lnTo>
                      <a:pt x="391" y="67"/>
                    </a:lnTo>
                    <a:lnTo>
                      <a:pt x="391" y="64"/>
                    </a:lnTo>
                    <a:lnTo>
                      <a:pt x="391" y="62"/>
                    </a:lnTo>
                    <a:lnTo>
                      <a:pt x="391" y="59"/>
                    </a:lnTo>
                    <a:lnTo>
                      <a:pt x="391" y="56"/>
                    </a:lnTo>
                    <a:lnTo>
                      <a:pt x="391" y="54"/>
                    </a:lnTo>
                    <a:lnTo>
                      <a:pt x="392" y="51"/>
                    </a:lnTo>
                    <a:lnTo>
                      <a:pt x="392" y="49"/>
                    </a:lnTo>
                    <a:lnTo>
                      <a:pt x="392" y="47"/>
                    </a:lnTo>
                    <a:lnTo>
                      <a:pt x="392" y="46"/>
                    </a:lnTo>
                    <a:lnTo>
                      <a:pt x="392" y="45"/>
                    </a:lnTo>
                    <a:lnTo>
                      <a:pt x="392" y="43"/>
                    </a:lnTo>
                    <a:lnTo>
                      <a:pt x="392" y="42"/>
                    </a:lnTo>
                    <a:lnTo>
                      <a:pt x="392" y="40"/>
                    </a:lnTo>
                    <a:lnTo>
                      <a:pt x="392" y="38"/>
                    </a:lnTo>
                    <a:lnTo>
                      <a:pt x="392" y="37"/>
                    </a:lnTo>
                    <a:lnTo>
                      <a:pt x="392" y="35"/>
                    </a:lnTo>
                    <a:lnTo>
                      <a:pt x="392" y="33"/>
                    </a:lnTo>
                    <a:lnTo>
                      <a:pt x="392" y="32"/>
                    </a:lnTo>
                    <a:lnTo>
                      <a:pt x="392" y="29"/>
                    </a:lnTo>
                    <a:lnTo>
                      <a:pt x="392" y="26"/>
                    </a:lnTo>
                    <a:lnTo>
                      <a:pt x="392" y="23"/>
                    </a:lnTo>
                    <a:lnTo>
                      <a:pt x="392" y="20"/>
                    </a:lnTo>
                    <a:lnTo>
                      <a:pt x="392" y="18"/>
                    </a:lnTo>
                    <a:lnTo>
                      <a:pt x="392" y="15"/>
                    </a:lnTo>
                    <a:lnTo>
                      <a:pt x="391" y="12"/>
                    </a:lnTo>
                    <a:lnTo>
                      <a:pt x="391" y="10"/>
                    </a:lnTo>
                    <a:lnTo>
                      <a:pt x="391" y="8"/>
                    </a:lnTo>
                    <a:lnTo>
                      <a:pt x="391" y="6"/>
                    </a:lnTo>
                    <a:lnTo>
                      <a:pt x="390" y="6"/>
                    </a:lnTo>
                    <a:lnTo>
                      <a:pt x="387" y="6"/>
                    </a:lnTo>
                    <a:lnTo>
                      <a:pt x="384" y="5"/>
                    </a:lnTo>
                    <a:lnTo>
                      <a:pt x="381" y="5"/>
                    </a:lnTo>
                    <a:lnTo>
                      <a:pt x="377" y="5"/>
                    </a:lnTo>
                    <a:lnTo>
                      <a:pt x="372" y="5"/>
                    </a:lnTo>
                    <a:lnTo>
                      <a:pt x="369" y="5"/>
                    </a:lnTo>
                    <a:lnTo>
                      <a:pt x="367" y="5"/>
                    </a:lnTo>
                    <a:lnTo>
                      <a:pt x="364" y="5"/>
                    </a:lnTo>
                    <a:lnTo>
                      <a:pt x="361" y="5"/>
                    </a:lnTo>
                    <a:lnTo>
                      <a:pt x="357" y="5"/>
                    </a:lnTo>
                    <a:lnTo>
                      <a:pt x="354" y="5"/>
                    </a:lnTo>
                    <a:lnTo>
                      <a:pt x="350" y="5"/>
                    </a:lnTo>
                    <a:lnTo>
                      <a:pt x="347" y="5"/>
                    </a:lnTo>
                    <a:lnTo>
                      <a:pt x="343" y="4"/>
                    </a:lnTo>
                    <a:lnTo>
                      <a:pt x="339" y="4"/>
                    </a:lnTo>
                    <a:lnTo>
                      <a:pt x="335" y="4"/>
                    </a:lnTo>
                    <a:lnTo>
                      <a:pt x="331" y="4"/>
                    </a:lnTo>
                    <a:lnTo>
                      <a:pt x="325" y="4"/>
                    </a:lnTo>
                    <a:lnTo>
                      <a:pt x="321" y="4"/>
                    </a:lnTo>
                    <a:lnTo>
                      <a:pt x="315" y="4"/>
                    </a:lnTo>
                    <a:lnTo>
                      <a:pt x="311" y="4"/>
                    </a:lnTo>
                    <a:lnTo>
                      <a:pt x="305" y="4"/>
                    </a:lnTo>
                    <a:lnTo>
                      <a:pt x="300" y="4"/>
                    </a:lnTo>
                    <a:lnTo>
                      <a:pt x="294" y="4"/>
                    </a:lnTo>
                    <a:lnTo>
                      <a:pt x="288" y="4"/>
                    </a:lnTo>
                    <a:lnTo>
                      <a:pt x="281" y="4"/>
                    </a:lnTo>
                    <a:lnTo>
                      <a:pt x="274" y="3"/>
                    </a:lnTo>
                    <a:lnTo>
                      <a:pt x="267" y="3"/>
                    </a:lnTo>
                    <a:lnTo>
                      <a:pt x="261" y="3"/>
                    </a:lnTo>
                    <a:lnTo>
                      <a:pt x="254" y="3"/>
                    </a:lnTo>
                    <a:lnTo>
                      <a:pt x="246" y="3"/>
                    </a:lnTo>
                    <a:lnTo>
                      <a:pt x="239" y="2"/>
                    </a:lnTo>
                    <a:lnTo>
                      <a:pt x="231" y="2"/>
                    </a:lnTo>
                    <a:lnTo>
                      <a:pt x="222" y="2"/>
                    </a:lnTo>
                    <a:lnTo>
                      <a:pt x="214" y="2"/>
                    </a:lnTo>
                    <a:lnTo>
                      <a:pt x="206" y="2"/>
                    </a:lnTo>
                    <a:lnTo>
                      <a:pt x="197" y="2"/>
                    </a:lnTo>
                    <a:lnTo>
                      <a:pt x="188" y="2"/>
                    </a:lnTo>
                    <a:lnTo>
                      <a:pt x="178" y="2"/>
                    </a:lnTo>
                    <a:lnTo>
                      <a:pt x="169" y="2"/>
                    </a:lnTo>
                    <a:lnTo>
                      <a:pt x="160" y="2"/>
                    </a:lnTo>
                    <a:lnTo>
                      <a:pt x="149" y="2"/>
                    </a:lnTo>
                    <a:lnTo>
                      <a:pt x="139" y="2"/>
                    </a:lnTo>
                    <a:lnTo>
                      <a:pt x="128" y="2"/>
                    </a:lnTo>
                    <a:lnTo>
                      <a:pt x="119" y="2"/>
                    </a:lnTo>
                    <a:lnTo>
                      <a:pt x="107" y="1"/>
                    </a:lnTo>
                    <a:lnTo>
                      <a:pt x="96" y="1"/>
                    </a:lnTo>
                    <a:lnTo>
                      <a:pt x="84" y="1"/>
                    </a:lnTo>
                    <a:lnTo>
                      <a:pt x="73" y="1"/>
                    </a:lnTo>
                    <a:lnTo>
                      <a:pt x="60" y="0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55" name="Freeform 304"/>
              <p:cNvSpPr>
                <a:spLocks/>
              </p:cNvSpPr>
              <p:nvPr/>
            </p:nvSpPr>
            <p:spPr bwMode="auto">
              <a:xfrm>
                <a:off x="5492751" y="5575300"/>
                <a:ext cx="139700" cy="160337"/>
              </a:xfrm>
              <a:custGeom>
                <a:avLst/>
                <a:gdLst>
                  <a:gd name="T0" fmla="*/ 11 w 88"/>
                  <a:gd name="T1" fmla="*/ 0 h 101"/>
                  <a:gd name="T2" fmla="*/ 64 w 88"/>
                  <a:gd name="T3" fmla="*/ 24 h 101"/>
                  <a:gd name="T4" fmla="*/ 88 w 88"/>
                  <a:gd name="T5" fmla="*/ 39 h 101"/>
                  <a:gd name="T6" fmla="*/ 0 w 88"/>
                  <a:gd name="T7" fmla="*/ 101 h 101"/>
                  <a:gd name="T8" fmla="*/ 1 w 88"/>
                  <a:gd name="T9" fmla="*/ 46 h 101"/>
                  <a:gd name="T10" fmla="*/ 19 w 88"/>
                  <a:gd name="T11" fmla="*/ 45 h 101"/>
                  <a:gd name="T12" fmla="*/ 11 w 88"/>
                  <a:gd name="T13" fmla="*/ 0 h 101"/>
                  <a:gd name="T14" fmla="*/ 11 w 88"/>
                  <a:gd name="T1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01">
                    <a:moveTo>
                      <a:pt x="11" y="0"/>
                    </a:moveTo>
                    <a:lnTo>
                      <a:pt x="64" y="24"/>
                    </a:lnTo>
                    <a:lnTo>
                      <a:pt x="88" y="39"/>
                    </a:lnTo>
                    <a:lnTo>
                      <a:pt x="0" y="101"/>
                    </a:lnTo>
                    <a:lnTo>
                      <a:pt x="1" y="46"/>
                    </a:lnTo>
                    <a:lnTo>
                      <a:pt x="19" y="45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56" name="Freeform 305"/>
              <p:cNvSpPr>
                <a:spLocks/>
              </p:cNvSpPr>
              <p:nvPr/>
            </p:nvSpPr>
            <p:spPr bwMode="auto">
              <a:xfrm>
                <a:off x="4921251" y="5743575"/>
                <a:ext cx="504825" cy="152400"/>
              </a:xfrm>
              <a:custGeom>
                <a:avLst/>
                <a:gdLst>
                  <a:gd name="T0" fmla="*/ 0 w 318"/>
                  <a:gd name="T1" fmla="*/ 0 h 96"/>
                  <a:gd name="T2" fmla="*/ 92 w 318"/>
                  <a:gd name="T3" fmla="*/ 35 h 96"/>
                  <a:gd name="T4" fmla="*/ 188 w 318"/>
                  <a:gd name="T5" fmla="*/ 80 h 96"/>
                  <a:gd name="T6" fmla="*/ 222 w 318"/>
                  <a:gd name="T7" fmla="*/ 96 h 96"/>
                  <a:gd name="T8" fmla="*/ 318 w 318"/>
                  <a:gd name="T9" fmla="*/ 19 h 96"/>
                  <a:gd name="T10" fmla="*/ 201 w 318"/>
                  <a:gd name="T11" fmla="*/ 7 h 96"/>
                  <a:gd name="T12" fmla="*/ 64 w 318"/>
                  <a:gd name="T13" fmla="*/ 0 h 96"/>
                  <a:gd name="T14" fmla="*/ 0 w 318"/>
                  <a:gd name="T15" fmla="*/ 0 h 96"/>
                  <a:gd name="T16" fmla="*/ 0 w 318"/>
                  <a:gd name="T1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8" h="96">
                    <a:moveTo>
                      <a:pt x="0" y="0"/>
                    </a:moveTo>
                    <a:lnTo>
                      <a:pt x="92" y="35"/>
                    </a:lnTo>
                    <a:lnTo>
                      <a:pt x="188" y="80"/>
                    </a:lnTo>
                    <a:lnTo>
                      <a:pt x="222" y="96"/>
                    </a:lnTo>
                    <a:lnTo>
                      <a:pt x="318" y="19"/>
                    </a:lnTo>
                    <a:lnTo>
                      <a:pt x="201" y="7"/>
                    </a:lnTo>
                    <a:lnTo>
                      <a:pt x="6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58" name="Freeform 307"/>
              <p:cNvSpPr>
                <a:spLocks/>
              </p:cNvSpPr>
              <p:nvPr/>
            </p:nvSpPr>
            <p:spPr bwMode="auto">
              <a:xfrm>
                <a:off x="4776788" y="5553075"/>
                <a:ext cx="720725" cy="223837"/>
              </a:xfrm>
              <a:custGeom>
                <a:avLst/>
                <a:gdLst>
                  <a:gd name="T0" fmla="*/ 24 w 454"/>
                  <a:gd name="T1" fmla="*/ 0 h 141"/>
                  <a:gd name="T2" fmla="*/ 21 w 454"/>
                  <a:gd name="T3" fmla="*/ 49 h 141"/>
                  <a:gd name="T4" fmla="*/ 8 w 454"/>
                  <a:gd name="T5" fmla="*/ 99 h 141"/>
                  <a:gd name="T6" fmla="*/ 0 w 454"/>
                  <a:gd name="T7" fmla="*/ 119 h 141"/>
                  <a:gd name="T8" fmla="*/ 192 w 454"/>
                  <a:gd name="T9" fmla="*/ 121 h 141"/>
                  <a:gd name="T10" fmla="*/ 333 w 454"/>
                  <a:gd name="T11" fmla="*/ 129 h 141"/>
                  <a:gd name="T12" fmla="*/ 445 w 454"/>
                  <a:gd name="T13" fmla="*/ 141 h 141"/>
                  <a:gd name="T14" fmla="*/ 454 w 454"/>
                  <a:gd name="T15" fmla="*/ 56 h 141"/>
                  <a:gd name="T16" fmla="*/ 290 w 454"/>
                  <a:gd name="T17" fmla="*/ 68 h 141"/>
                  <a:gd name="T18" fmla="*/ 119 w 454"/>
                  <a:gd name="T19" fmla="*/ 82 h 141"/>
                  <a:gd name="T20" fmla="*/ 45 w 454"/>
                  <a:gd name="T21" fmla="*/ 91 h 141"/>
                  <a:gd name="T22" fmla="*/ 50 w 454"/>
                  <a:gd name="T23" fmla="*/ 29 h 141"/>
                  <a:gd name="T24" fmla="*/ 24 w 454"/>
                  <a:gd name="T25" fmla="*/ 0 h 141"/>
                  <a:gd name="T26" fmla="*/ 24 w 454"/>
                  <a:gd name="T2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4" h="141">
                    <a:moveTo>
                      <a:pt x="24" y="0"/>
                    </a:moveTo>
                    <a:lnTo>
                      <a:pt x="21" y="49"/>
                    </a:lnTo>
                    <a:lnTo>
                      <a:pt x="8" y="99"/>
                    </a:lnTo>
                    <a:lnTo>
                      <a:pt x="0" y="119"/>
                    </a:lnTo>
                    <a:lnTo>
                      <a:pt x="192" y="121"/>
                    </a:lnTo>
                    <a:lnTo>
                      <a:pt x="333" y="129"/>
                    </a:lnTo>
                    <a:lnTo>
                      <a:pt x="445" y="141"/>
                    </a:lnTo>
                    <a:lnTo>
                      <a:pt x="454" y="56"/>
                    </a:lnTo>
                    <a:lnTo>
                      <a:pt x="290" y="68"/>
                    </a:lnTo>
                    <a:lnTo>
                      <a:pt x="119" y="82"/>
                    </a:lnTo>
                    <a:lnTo>
                      <a:pt x="45" y="91"/>
                    </a:lnTo>
                    <a:lnTo>
                      <a:pt x="50" y="29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59" name="Freeform 308"/>
              <p:cNvSpPr>
                <a:spLocks/>
              </p:cNvSpPr>
              <p:nvPr/>
            </p:nvSpPr>
            <p:spPr bwMode="auto">
              <a:xfrm>
                <a:off x="4848226" y="5532438"/>
                <a:ext cx="676275" cy="165100"/>
              </a:xfrm>
              <a:custGeom>
                <a:avLst/>
                <a:gdLst>
                  <a:gd name="T0" fmla="*/ 0 w 426"/>
                  <a:gd name="T1" fmla="*/ 44 h 104"/>
                  <a:gd name="T2" fmla="*/ 0 w 426"/>
                  <a:gd name="T3" fmla="*/ 104 h 104"/>
                  <a:gd name="T4" fmla="*/ 158 w 426"/>
                  <a:gd name="T5" fmla="*/ 89 h 104"/>
                  <a:gd name="T6" fmla="*/ 336 w 426"/>
                  <a:gd name="T7" fmla="*/ 77 h 104"/>
                  <a:gd name="T8" fmla="*/ 426 w 426"/>
                  <a:gd name="T9" fmla="*/ 72 h 104"/>
                  <a:gd name="T10" fmla="*/ 407 w 426"/>
                  <a:gd name="T11" fmla="*/ 0 h 104"/>
                  <a:gd name="T12" fmla="*/ 362 w 426"/>
                  <a:gd name="T13" fmla="*/ 0 h 104"/>
                  <a:gd name="T14" fmla="*/ 247 w 426"/>
                  <a:gd name="T15" fmla="*/ 30 h 104"/>
                  <a:gd name="T16" fmla="*/ 27 w 426"/>
                  <a:gd name="T17" fmla="*/ 81 h 104"/>
                  <a:gd name="T18" fmla="*/ 0 w 426"/>
                  <a:gd name="T19" fmla="*/ 44 h 104"/>
                  <a:gd name="T20" fmla="*/ 0 w 426"/>
                  <a:gd name="T21" fmla="*/ 4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6" h="104">
                    <a:moveTo>
                      <a:pt x="0" y="44"/>
                    </a:moveTo>
                    <a:lnTo>
                      <a:pt x="0" y="104"/>
                    </a:lnTo>
                    <a:lnTo>
                      <a:pt x="158" y="89"/>
                    </a:lnTo>
                    <a:lnTo>
                      <a:pt x="336" y="77"/>
                    </a:lnTo>
                    <a:lnTo>
                      <a:pt x="426" y="72"/>
                    </a:lnTo>
                    <a:lnTo>
                      <a:pt x="407" y="0"/>
                    </a:lnTo>
                    <a:lnTo>
                      <a:pt x="362" y="0"/>
                    </a:lnTo>
                    <a:lnTo>
                      <a:pt x="247" y="30"/>
                    </a:lnTo>
                    <a:lnTo>
                      <a:pt x="27" y="81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B8B8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0" name="Freeform 309"/>
              <p:cNvSpPr>
                <a:spLocks/>
              </p:cNvSpPr>
              <p:nvPr/>
            </p:nvSpPr>
            <p:spPr bwMode="auto">
              <a:xfrm>
                <a:off x="4786313" y="5456238"/>
                <a:ext cx="642938" cy="204787"/>
              </a:xfrm>
              <a:custGeom>
                <a:avLst/>
                <a:gdLst>
                  <a:gd name="T0" fmla="*/ 62 w 405"/>
                  <a:gd name="T1" fmla="*/ 0 h 129"/>
                  <a:gd name="T2" fmla="*/ 0 w 405"/>
                  <a:gd name="T3" fmla="*/ 23 h 129"/>
                  <a:gd name="T4" fmla="*/ 42 w 405"/>
                  <a:gd name="T5" fmla="*/ 88 h 129"/>
                  <a:gd name="T6" fmla="*/ 65 w 405"/>
                  <a:gd name="T7" fmla="*/ 129 h 129"/>
                  <a:gd name="T8" fmla="*/ 233 w 405"/>
                  <a:gd name="T9" fmla="*/ 86 h 129"/>
                  <a:gd name="T10" fmla="*/ 405 w 405"/>
                  <a:gd name="T11" fmla="*/ 50 h 129"/>
                  <a:gd name="T12" fmla="*/ 221 w 405"/>
                  <a:gd name="T13" fmla="*/ 47 h 129"/>
                  <a:gd name="T14" fmla="*/ 58 w 405"/>
                  <a:gd name="T15" fmla="*/ 47 h 129"/>
                  <a:gd name="T16" fmla="*/ 62 w 405"/>
                  <a:gd name="T17" fmla="*/ 0 h 129"/>
                  <a:gd name="T18" fmla="*/ 62 w 405"/>
                  <a:gd name="T1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5" h="129">
                    <a:moveTo>
                      <a:pt x="62" y="0"/>
                    </a:moveTo>
                    <a:lnTo>
                      <a:pt x="0" y="23"/>
                    </a:lnTo>
                    <a:lnTo>
                      <a:pt x="42" y="88"/>
                    </a:lnTo>
                    <a:lnTo>
                      <a:pt x="65" y="129"/>
                    </a:lnTo>
                    <a:lnTo>
                      <a:pt x="233" y="86"/>
                    </a:lnTo>
                    <a:lnTo>
                      <a:pt x="405" y="50"/>
                    </a:lnTo>
                    <a:lnTo>
                      <a:pt x="221" y="47"/>
                    </a:lnTo>
                    <a:lnTo>
                      <a:pt x="58" y="47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1" name="Freeform 310"/>
              <p:cNvSpPr>
                <a:spLocks/>
              </p:cNvSpPr>
              <p:nvPr/>
            </p:nvSpPr>
            <p:spPr bwMode="auto">
              <a:xfrm>
                <a:off x="4881563" y="5402263"/>
                <a:ext cx="652463" cy="133350"/>
              </a:xfrm>
              <a:custGeom>
                <a:avLst/>
                <a:gdLst>
                  <a:gd name="T0" fmla="*/ 6 w 411"/>
                  <a:gd name="T1" fmla="*/ 5 h 84"/>
                  <a:gd name="T2" fmla="*/ 0 w 411"/>
                  <a:gd name="T3" fmla="*/ 83 h 84"/>
                  <a:gd name="T4" fmla="*/ 215 w 411"/>
                  <a:gd name="T5" fmla="*/ 81 h 84"/>
                  <a:gd name="T6" fmla="*/ 411 w 411"/>
                  <a:gd name="T7" fmla="*/ 84 h 84"/>
                  <a:gd name="T8" fmla="*/ 362 w 411"/>
                  <a:gd name="T9" fmla="*/ 0 h 84"/>
                  <a:gd name="T10" fmla="*/ 322 w 411"/>
                  <a:gd name="T11" fmla="*/ 0 h 84"/>
                  <a:gd name="T12" fmla="*/ 216 w 411"/>
                  <a:gd name="T13" fmla="*/ 23 h 84"/>
                  <a:gd name="T14" fmla="*/ 107 w 411"/>
                  <a:gd name="T15" fmla="*/ 36 h 84"/>
                  <a:gd name="T16" fmla="*/ 21 w 411"/>
                  <a:gd name="T17" fmla="*/ 4 h 84"/>
                  <a:gd name="T18" fmla="*/ 6 w 411"/>
                  <a:gd name="T19" fmla="*/ 5 h 84"/>
                  <a:gd name="T20" fmla="*/ 6 w 411"/>
                  <a:gd name="T21" fmla="*/ 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84">
                    <a:moveTo>
                      <a:pt x="6" y="5"/>
                    </a:moveTo>
                    <a:lnTo>
                      <a:pt x="0" y="83"/>
                    </a:lnTo>
                    <a:lnTo>
                      <a:pt x="215" y="81"/>
                    </a:lnTo>
                    <a:lnTo>
                      <a:pt x="411" y="84"/>
                    </a:lnTo>
                    <a:lnTo>
                      <a:pt x="362" y="0"/>
                    </a:lnTo>
                    <a:lnTo>
                      <a:pt x="322" y="0"/>
                    </a:lnTo>
                    <a:lnTo>
                      <a:pt x="216" y="23"/>
                    </a:lnTo>
                    <a:lnTo>
                      <a:pt x="107" y="36"/>
                    </a:lnTo>
                    <a:lnTo>
                      <a:pt x="21" y="4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3" name="Freeform 312"/>
              <p:cNvSpPr>
                <a:spLocks/>
              </p:cNvSpPr>
              <p:nvPr/>
            </p:nvSpPr>
            <p:spPr bwMode="auto">
              <a:xfrm>
                <a:off x="4878388" y="5735638"/>
                <a:ext cx="573088" cy="177800"/>
              </a:xfrm>
              <a:custGeom>
                <a:avLst/>
                <a:gdLst>
                  <a:gd name="T0" fmla="*/ 5 w 361"/>
                  <a:gd name="T1" fmla="*/ 2 h 112"/>
                  <a:gd name="T2" fmla="*/ 16 w 361"/>
                  <a:gd name="T3" fmla="*/ 6 h 112"/>
                  <a:gd name="T4" fmla="*/ 26 w 361"/>
                  <a:gd name="T5" fmla="*/ 10 h 112"/>
                  <a:gd name="T6" fmla="*/ 37 w 361"/>
                  <a:gd name="T7" fmla="*/ 15 h 112"/>
                  <a:gd name="T8" fmla="*/ 51 w 361"/>
                  <a:gd name="T9" fmla="*/ 21 h 112"/>
                  <a:gd name="T10" fmla="*/ 67 w 361"/>
                  <a:gd name="T11" fmla="*/ 27 h 112"/>
                  <a:gd name="T12" fmla="*/ 84 w 361"/>
                  <a:gd name="T13" fmla="*/ 34 h 112"/>
                  <a:gd name="T14" fmla="*/ 103 w 361"/>
                  <a:gd name="T15" fmla="*/ 42 h 112"/>
                  <a:gd name="T16" fmla="*/ 122 w 361"/>
                  <a:gd name="T17" fmla="*/ 51 h 112"/>
                  <a:gd name="T18" fmla="*/ 143 w 361"/>
                  <a:gd name="T19" fmla="*/ 60 h 112"/>
                  <a:gd name="T20" fmla="*/ 166 w 361"/>
                  <a:gd name="T21" fmla="*/ 71 h 112"/>
                  <a:gd name="T22" fmla="*/ 189 w 361"/>
                  <a:gd name="T23" fmla="*/ 81 h 112"/>
                  <a:gd name="T24" fmla="*/ 212 w 361"/>
                  <a:gd name="T25" fmla="*/ 93 h 112"/>
                  <a:gd name="T26" fmla="*/ 236 w 361"/>
                  <a:gd name="T27" fmla="*/ 105 h 112"/>
                  <a:gd name="T28" fmla="*/ 251 w 361"/>
                  <a:gd name="T29" fmla="*/ 110 h 112"/>
                  <a:gd name="T30" fmla="*/ 256 w 361"/>
                  <a:gd name="T31" fmla="*/ 105 h 112"/>
                  <a:gd name="T32" fmla="*/ 266 w 361"/>
                  <a:gd name="T33" fmla="*/ 97 h 112"/>
                  <a:gd name="T34" fmla="*/ 280 w 361"/>
                  <a:gd name="T35" fmla="*/ 87 h 112"/>
                  <a:gd name="T36" fmla="*/ 288 w 361"/>
                  <a:gd name="T37" fmla="*/ 81 h 112"/>
                  <a:gd name="T38" fmla="*/ 297 w 361"/>
                  <a:gd name="T39" fmla="*/ 74 h 112"/>
                  <a:gd name="T40" fmla="*/ 305 w 361"/>
                  <a:gd name="T41" fmla="*/ 67 h 112"/>
                  <a:gd name="T42" fmla="*/ 315 w 361"/>
                  <a:gd name="T43" fmla="*/ 60 h 112"/>
                  <a:gd name="T44" fmla="*/ 326 w 361"/>
                  <a:gd name="T45" fmla="*/ 52 h 112"/>
                  <a:gd name="T46" fmla="*/ 337 w 361"/>
                  <a:gd name="T47" fmla="*/ 43 h 112"/>
                  <a:gd name="T48" fmla="*/ 348 w 361"/>
                  <a:gd name="T49" fmla="*/ 34 h 112"/>
                  <a:gd name="T50" fmla="*/ 361 w 361"/>
                  <a:gd name="T51" fmla="*/ 26 h 112"/>
                  <a:gd name="T52" fmla="*/ 339 w 361"/>
                  <a:gd name="T53" fmla="*/ 22 h 112"/>
                  <a:gd name="T54" fmla="*/ 329 w 361"/>
                  <a:gd name="T55" fmla="*/ 29 h 112"/>
                  <a:gd name="T56" fmla="*/ 318 w 361"/>
                  <a:gd name="T57" fmla="*/ 38 h 112"/>
                  <a:gd name="T58" fmla="*/ 304 w 361"/>
                  <a:gd name="T59" fmla="*/ 48 h 112"/>
                  <a:gd name="T60" fmla="*/ 294 w 361"/>
                  <a:gd name="T61" fmla="*/ 55 h 112"/>
                  <a:gd name="T62" fmla="*/ 285 w 361"/>
                  <a:gd name="T63" fmla="*/ 62 h 112"/>
                  <a:gd name="T64" fmla="*/ 276 w 361"/>
                  <a:gd name="T65" fmla="*/ 69 h 112"/>
                  <a:gd name="T66" fmla="*/ 266 w 361"/>
                  <a:gd name="T67" fmla="*/ 76 h 112"/>
                  <a:gd name="T68" fmla="*/ 256 w 361"/>
                  <a:gd name="T69" fmla="*/ 83 h 112"/>
                  <a:gd name="T70" fmla="*/ 246 w 361"/>
                  <a:gd name="T71" fmla="*/ 91 h 112"/>
                  <a:gd name="T72" fmla="*/ 236 w 361"/>
                  <a:gd name="T73" fmla="*/ 90 h 112"/>
                  <a:gd name="T74" fmla="*/ 224 w 361"/>
                  <a:gd name="T75" fmla="*/ 84 h 112"/>
                  <a:gd name="T76" fmla="*/ 215 w 361"/>
                  <a:gd name="T77" fmla="*/ 79 h 112"/>
                  <a:gd name="T78" fmla="*/ 205 w 361"/>
                  <a:gd name="T79" fmla="*/ 74 h 112"/>
                  <a:gd name="T80" fmla="*/ 192 w 361"/>
                  <a:gd name="T81" fmla="*/ 68 h 112"/>
                  <a:gd name="T82" fmla="*/ 179 w 361"/>
                  <a:gd name="T83" fmla="*/ 62 h 112"/>
                  <a:gd name="T84" fmla="*/ 165 w 361"/>
                  <a:gd name="T85" fmla="*/ 54 h 112"/>
                  <a:gd name="T86" fmla="*/ 149 w 361"/>
                  <a:gd name="T87" fmla="*/ 47 h 112"/>
                  <a:gd name="T88" fmla="*/ 132 w 361"/>
                  <a:gd name="T89" fmla="*/ 40 h 112"/>
                  <a:gd name="T90" fmla="*/ 116 w 361"/>
                  <a:gd name="T91" fmla="*/ 32 h 112"/>
                  <a:gd name="T92" fmla="*/ 98 w 361"/>
                  <a:gd name="T93" fmla="*/ 24 h 112"/>
                  <a:gd name="T94" fmla="*/ 80 w 361"/>
                  <a:gd name="T95" fmla="*/ 17 h 112"/>
                  <a:gd name="T96" fmla="*/ 63 w 361"/>
                  <a:gd name="T97" fmla="*/ 9 h 112"/>
                  <a:gd name="T98" fmla="*/ 0 w 361"/>
                  <a:gd name="T9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1" h="112">
                    <a:moveTo>
                      <a:pt x="0" y="0"/>
                    </a:moveTo>
                    <a:lnTo>
                      <a:pt x="1" y="1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2" y="5"/>
                    </a:lnTo>
                    <a:lnTo>
                      <a:pt x="13" y="5"/>
                    </a:lnTo>
                    <a:lnTo>
                      <a:pt x="16" y="6"/>
                    </a:lnTo>
                    <a:lnTo>
                      <a:pt x="18" y="7"/>
                    </a:lnTo>
                    <a:lnTo>
                      <a:pt x="21" y="8"/>
                    </a:lnTo>
                    <a:lnTo>
                      <a:pt x="23" y="9"/>
                    </a:lnTo>
                    <a:lnTo>
                      <a:pt x="26" y="10"/>
                    </a:lnTo>
                    <a:lnTo>
                      <a:pt x="29" y="11"/>
                    </a:lnTo>
                    <a:lnTo>
                      <a:pt x="32" y="12"/>
                    </a:lnTo>
                    <a:lnTo>
                      <a:pt x="33" y="14"/>
                    </a:lnTo>
                    <a:lnTo>
                      <a:pt x="37" y="15"/>
                    </a:lnTo>
                    <a:lnTo>
                      <a:pt x="40" y="16"/>
                    </a:lnTo>
                    <a:lnTo>
                      <a:pt x="44" y="17"/>
                    </a:lnTo>
                    <a:lnTo>
                      <a:pt x="47" y="19"/>
                    </a:lnTo>
                    <a:lnTo>
                      <a:pt x="51" y="21"/>
                    </a:lnTo>
                    <a:lnTo>
                      <a:pt x="55" y="22"/>
                    </a:lnTo>
                    <a:lnTo>
                      <a:pt x="59" y="24"/>
                    </a:lnTo>
                    <a:lnTo>
                      <a:pt x="63" y="25"/>
                    </a:lnTo>
                    <a:lnTo>
                      <a:pt x="67" y="27"/>
                    </a:lnTo>
                    <a:lnTo>
                      <a:pt x="71" y="29"/>
                    </a:lnTo>
                    <a:lnTo>
                      <a:pt x="76" y="31"/>
                    </a:lnTo>
                    <a:lnTo>
                      <a:pt x="79" y="33"/>
                    </a:lnTo>
                    <a:lnTo>
                      <a:pt x="84" y="34"/>
                    </a:lnTo>
                    <a:lnTo>
                      <a:pt x="88" y="36"/>
                    </a:lnTo>
                    <a:lnTo>
                      <a:pt x="93" y="38"/>
                    </a:lnTo>
                    <a:lnTo>
                      <a:pt x="98" y="40"/>
                    </a:lnTo>
                    <a:lnTo>
                      <a:pt x="103" y="42"/>
                    </a:lnTo>
                    <a:lnTo>
                      <a:pt x="108" y="44"/>
                    </a:lnTo>
                    <a:lnTo>
                      <a:pt x="113" y="46"/>
                    </a:lnTo>
                    <a:lnTo>
                      <a:pt x="118" y="49"/>
                    </a:lnTo>
                    <a:lnTo>
                      <a:pt x="122" y="51"/>
                    </a:lnTo>
                    <a:lnTo>
                      <a:pt x="127" y="53"/>
                    </a:lnTo>
                    <a:lnTo>
                      <a:pt x="133" y="55"/>
                    </a:lnTo>
                    <a:lnTo>
                      <a:pt x="138" y="58"/>
                    </a:lnTo>
                    <a:lnTo>
                      <a:pt x="143" y="60"/>
                    </a:lnTo>
                    <a:lnTo>
                      <a:pt x="149" y="63"/>
                    </a:lnTo>
                    <a:lnTo>
                      <a:pt x="155" y="66"/>
                    </a:lnTo>
                    <a:lnTo>
                      <a:pt x="160" y="69"/>
                    </a:lnTo>
                    <a:lnTo>
                      <a:pt x="166" y="71"/>
                    </a:lnTo>
                    <a:lnTo>
                      <a:pt x="171" y="73"/>
                    </a:lnTo>
                    <a:lnTo>
                      <a:pt x="177" y="76"/>
                    </a:lnTo>
                    <a:lnTo>
                      <a:pt x="182" y="79"/>
                    </a:lnTo>
                    <a:lnTo>
                      <a:pt x="189" y="81"/>
                    </a:lnTo>
                    <a:lnTo>
                      <a:pt x="194" y="84"/>
                    </a:lnTo>
                    <a:lnTo>
                      <a:pt x="201" y="88"/>
                    </a:lnTo>
                    <a:lnTo>
                      <a:pt x="206" y="90"/>
                    </a:lnTo>
                    <a:lnTo>
                      <a:pt x="212" y="93"/>
                    </a:lnTo>
                    <a:lnTo>
                      <a:pt x="218" y="96"/>
                    </a:lnTo>
                    <a:lnTo>
                      <a:pt x="224" y="99"/>
                    </a:lnTo>
                    <a:lnTo>
                      <a:pt x="230" y="102"/>
                    </a:lnTo>
                    <a:lnTo>
                      <a:pt x="236" y="105"/>
                    </a:lnTo>
                    <a:lnTo>
                      <a:pt x="242" y="108"/>
                    </a:lnTo>
                    <a:lnTo>
                      <a:pt x="249" y="112"/>
                    </a:lnTo>
                    <a:lnTo>
                      <a:pt x="249" y="112"/>
                    </a:lnTo>
                    <a:lnTo>
                      <a:pt x="251" y="110"/>
                    </a:lnTo>
                    <a:lnTo>
                      <a:pt x="252" y="109"/>
                    </a:lnTo>
                    <a:lnTo>
                      <a:pt x="253" y="108"/>
                    </a:lnTo>
                    <a:lnTo>
                      <a:pt x="254" y="107"/>
                    </a:lnTo>
                    <a:lnTo>
                      <a:pt x="256" y="105"/>
                    </a:lnTo>
                    <a:lnTo>
                      <a:pt x="258" y="103"/>
                    </a:lnTo>
                    <a:lnTo>
                      <a:pt x="261" y="101"/>
                    </a:lnTo>
                    <a:lnTo>
                      <a:pt x="263" y="99"/>
                    </a:lnTo>
                    <a:lnTo>
                      <a:pt x="266" y="97"/>
                    </a:lnTo>
                    <a:lnTo>
                      <a:pt x="269" y="95"/>
                    </a:lnTo>
                    <a:lnTo>
                      <a:pt x="272" y="92"/>
                    </a:lnTo>
                    <a:lnTo>
                      <a:pt x="276" y="90"/>
                    </a:lnTo>
                    <a:lnTo>
                      <a:pt x="280" y="87"/>
                    </a:lnTo>
                    <a:lnTo>
                      <a:pt x="281" y="85"/>
                    </a:lnTo>
                    <a:lnTo>
                      <a:pt x="284" y="84"/>
                    </a:lnTo>
                    <a:lnTo>
                      <a:pt x="285" y="82"/>
                    </a:lnTo>
                    <a:lnTo>
                      <a:pt x="288" y="81"/>
                    </a:lnTo>
                    <a:lnTo>
                      <a:pt x="290" y="79"/>
                    </a:lnTo>
                    <a:lnTo>
                      <a:pt x="292" y="77"/>
                    </a:lnTo>
                    <a:lnTo>
                      <a:pt x="294" y="76"/>
                    </a:lnTo>
                    <a:lnTo>
                      <a:pt x="297" y="74"/>
                    </a:lnTo>
                    <a:lnTo>
                      <a:pt x="298" y="72"/>
                    </a:lnTo>
                    <a:lnTo>
                      <a:pt x="300" y="71"/>
                    </a:lnTo>
                    <a:lnTo>
                      <a:pt x="302" y="69"/>
                    </a:lnTo>
                    <a:lnTo>
                      <a:pt x="305" y="67"/>
                    </a:lnTo>
                    <a:lnTo>
                      <a:pt x="308" y="65"/>
                    </a:lnTo>
                    <a:lnTo>
                      <a:pt x="310" y="63"/>
                    </a:lnTo>
                    <a:lnTo>
                      <a:pt x="313" y="61"/>
                    </a:lnTo>
                    <a:lnTo>
                      <a:pt x="315" y="60"/>
                    </a:lnTo>
                    <a:lnTo>
                      <a:pt x="318" y="57"/>
                    </a:lnTo>
                    <a:lnTo>
                      <a:pt x="321" y="55"/>
                    </a:lnTo>
                    <a:lnTo>
                      <a:pt x="323" y="53"/>
                    </a:lnTo>
                    <a:lnTo>
                      <a:pt x="326" y="52"/>
                    </a:lnTo>
                    <a:lnTo>
                      <a:pt x="328" y="49"/>
                    </a:lnTo>
                    <a:lnTo>
                      <a:pt x="332" y="47"/>
                    </a:lnTo>
                    <a:lnTo>
                      <a:pt x="334" y="45"/>
                    </a:lnTo>
                    <a:lnTo>
                      <a:pt x="337" y="43"/>
                    </a:lnTo>
                    <a:lnTo>
                      <a:pt x="340" y="41"/>
                    </a:lnTo>
                    <a:lnTo>
                      <a:pt x="343" y="38"/>
                    </a:lnTo>
                    <a:lnTo>
                      <a:pt x="345" y="36"/>
                    </a:lnTo>
                    <a:lnTo>
                      <a:pt x="348" y="34"/>
                    </a:lnTo>
                    <a:lnTo>
                      <a:pt x="351" y="32"/>
                    </a:lnTo>
                    <a:lnTo>
                      <a:pt x="354" y="30"/>
                    </a:lnTo>
                    <a:lnTo>
                      <a:pt x="357" y="28"/>
                    </a:lnTo>
                    <a:lnTo>
                      <a:pt x="361" y="26"/>
                    </a:lnTo>
                    <a:lnTo>
                      <a:pt x="343" y="20"/>
                    </a:lnTo>
                    <a:lnTo>
                      <a:pt x="343" y="20"/>
                    </a:lnTo>
                    <a:lnTo>
                      <a:pt x="342" y="21"/>
                    </a:lnTo>
                    <a:lnTo>
                      <a:pt x="339" y="22"/>
                    </a:lnTo>
                    <a:lnTo>
                      <a:pt x="336" y="25"/>
                    </a:lnTo>
                    <a:lnTo>
                      <a:pt x="334" y="26"/>
                    </a:lnTo>
                    <a:lnTo>
                      <a:pt x="332" y="28"/>
                    </a:lnTo>
                    <a:lnTo>
                      <a:pt x="329" y="29"/>
                    </a:lnTo>
                    <a:lnTo>
                      <a:pt x="327" y="31"/>
                    </a:lnTo>
                    <a:lnTo>
                      <a:pt x="324" y="33"/>
                    </a:lnTo>
                    <a:lnTo>
                      <a:pt x="321" y="35"/>
                    </a:lnTo>
                    <a:lnTo>
                      <a:pt x="318" y="38"/>
                    </a:lnTo>
                    <a:lnTo>
                      <a:pt x="315" y="40"/>
                    </a:lnTo>
                    <a:lnTo>
                      <a:pt x="311" y="43"/>
                    </a:lnTo>
                    <a:lnTo>
                      <a:pt x="308" y="45"/>
                    </a:lnTo>
                    <a:lnTo>
                      <a:pt x="304" y="48"/>
                    </a:lnTo>
                    <a:lnTo>
                      <a:pt x="300" y="51"/>
                    </a:lnTo>
                    <a:lnTo>
                      <a:pt x="298" y="52"/>
                    </a:lnTo>
                    <a:lnTo>
                      <a:pt x="296" y="53"/>
                    </a:lnTo>
                    <a:lnTo>
                      <a:pt x="294" y="55"/>
                    </a:lnTo>
                    <a:lnTo>
                      <a:pt x="292" y="57"/>
                    </a:lnTo>
                    <a:lnTo>
                      <a:pt x="290" y="59"/>
                    </a:lnTo>
                    <a:lnTo>
                      <a:pt x="288" y="60"/>
                    </a:lnTo>
                    <a:lnTo>
                      <a:pt x="285" y="62"/>
                    </a:lnTo>
                    <a:lnTo>
                      <a:pt x="283" y="64"/>
                    </a:lnTo>
                    <a:lnTo>
                      <a:pt x="281" y="65"/>
                    </a:lnTo>
                    <a:lnTo>
                      <a:pt x="278" y="67"/>
                    </a:lnTo>
                    <a:lnTo>
                      <a:pt x="276" y="69"/>
                    </a:lnTo>
                    <a:lnTo>
                      <a:pt x="274" y="71"/>
                    </a:lnTo>
                    <a:lnTo>
                      <a:pt x="271" y="72"/>
                    </a:lnTo>
                    <a:lnTo>
                      <a:pt x="268" y="74"/>
                    </a:lnTo>
                    <a:lnTo>
                      <a:pt x="266" y="76"/>
                    </a:lnTo>
                    <a:lnTo>
                      <a:pt x="264" y="77"/>
                    </a:lnTo>
                    <a:lnTo>
                      <a:pt x="261" y="79"/>
                    </a:lnTo>
                    <a:lnTo>
                      <a:pt x="258" y="81"/>
                    </a:lnTo>
                    <a:lnTo>
                      <a:pt x="256" y="83"/>
                    </a:lnTo>
                    <a:lnTo>
                      <a:pt x="254" y="86"/>
                    </a:lnTo>
                    <a:lnTo>
                      <a:pt x="252" y="88"/>
                    </a:lnTo>
                    <a:lnTo>
                      <a:pt x="249" y="90"/>
                    </a:lnTo>
                    <a:lnTo>
                      <a:pt x="246" y="91"/>
                    </a:lnTo>
                    <a:lnTo>
                      <a:pt x="244" y="94"/>
                    </a:lnTo>
                    <a:lnTo>
                      <a:pt x="243" y="93"/>
                    </a:lnTo>
                    <a:lnTo>
                      <a:pt x="239" y="91"/>
                    </a:lnTo>
                    <a:lnTo>
                      <a:pt x="236" y="90"/>
                    </a:lnTo>
                    <a:lnTo>
                      <a:pt x="234" y="88"/>
                    </a:lnTo>
                    <a:lnTo>
                      <a:pt x="230" y="87"/>
                    </a:lnTo>
                    <a:lnTo>
                      <a:pt x="227" y="85"/>
                    </a:lnTo>
                    <a:lnTo>
                      <a:pt x="224" y="84"/>
                    </a:lnTo>
                    <a:lnTo>
                      <a:pt x="222" y="83"/>
                    </a:lnTo>
                    <a:lnTo>
                      <a:pt x="219" y="81"/>
                    </a:lnTo>
                    <a:lnTo>
                      <a:pt x="217" y="81"/>
                    </a:lnTo>
                    <a:lnTo>
                      <a:pt x="215" y="79"/>
                    </a:lnTo>
                    <a:lnTo>
                      <a:pt x="212" y="78"/>
                    </a:lnTo>
                    <a:lnTo>
                      <a:pt x="210" y="77"/>
                    </a:lnTo>
                    <a:lnTo>
                      <a:pt x="208" y="76"/>
                    </a:lnTo>
                    <a:lnTo>
                      <a:pt x="205" y="74"/>
                    </a:lnTo>
                    <a:lnTo>
                      <a:pt x="202" y="72"/>
                    </a:lnTo>
                    <a:lnTo>
                      <a:pt x="199" y="71"/>
                    </a:lnTo>
                    <a:lnTo>
                      <a:pt x="195" y="69"/>
                    </a:lnTo>
                    <a:lnTo>
                      <a:pt x="192" y="68"/>
                    </a:lnTo>
                    <a:lnTo>
                      <a:pt x="189" y="66"/>
                    </a:lnTo>
                    <a:lnTo>
                      <a:pt x="185" y="65"/>
                    </a:lnTo>
                    <a:lnTo>
                      <a:pt x="182" y="64"/>
                    </a:lnTo>
                    <a:lnTo>
                      <a:pt x="179" y="62"/>
                    </a:lnTo>
                    <a:lnTo>
                      <a:pt x="175" y="60"/>
                    </a:lnTo>
                    <a:lnTo>
                      <a:pt x="171" y="58"/>
                    </a:lnTo>
                    <a:lnTo>
                      <a:pt x="168" y="56"/>
                    </a:lnTo>
                    <a:lnTo>
                      <a:pt x="165" y="54"/>
                    </a:lnTo>
                    <a:lnTo>
                      <a:pt x="161" y="53"/>
                    </a:lnTo>
                    <a:lnTo>
                      <a:pt x="157" y="51"/>
                    </a:lnTo>
                    <a:lnTo>
                      <a:pt x="153" y="49"/>
                    </a:lnTo>
                    <a:lnTo>
                      <a:pt x="149" y="47"/>
                    </a:lnTo>
                    <a:lnTo>
                      <a:pt x="145" y="45"/>
                    </a:lnTo>
                    <a:lnTo>
                      <a:pt x="140" y="43"/>
                    </a:lnTo>
                    <a:lnTo>
                      <a:pt x="136" y="41"/>
                    </a:lnTo>
                    <a:lnTo>
                      <a:pt x="132" y="40"/>
                    </a:lnTo>
                    <a:lnTo>
                      <a:pt x="128" y="38"/>
                    </a:lnTo>
                    <a:lnTo>
                      <a:pt x="123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1" y="30"/>
                    </a:lnTo>
                    <a:lnTo>
                      <a:pt x="107" y="28"/>
                    </a:lnTo>
                    <a:lnTo>
                      <a:pt x="103" y="26"/>
                    </a:lnTo>
                    <a:lnTo>
                      <a:pt x="98" y="24"/>
                    </a:lnTo>
                    <a:lnTo>
                      <a:pt x="93" y="22"/>
                    </a:lnTo>
                    <a:lnTo>
                      <a:pt x="89" y="21"/>
                    </a:lnTo>
                    <a:lnTo>
                      <a:pt x="85" y="19"/>
                    </a:lnTo>
                    <a:lnTo>
                      <a:pt x="80" y="17"/>
                    </a:lnTo>
                    <a:lnTo>
                      <a:pt x="76" y="15"/>
                    </a:lnTo>
                    <a:lnTo>
                      <a:pt x="72" y="13"/>
                    </a:lnTo>
                    <a:lnTo>
                      <a:pt x="67" y="11"/>
                    </a:lnTo>
                    <a:lnTo>
                      <a:pt x="63" y="9"/>
                    </a:lnTo>
                    <a:lnTo>
                      <a:pt x="58" y="7"/>
                    </a:lnTo>
                    <a:lnTo>
                      <a:pt x="54" y="6"/>
                    </a:lnTo>
                    <a:lnTo>
                      <a:pt x="5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4" name="Freeform 313"/>
              <p:cNvSpPr>
                <a:spLocks/>
              </p:cNvSpPr>
              <p:nvPr/>
            </p:nvSpPr>
            <p:spPr bwMode="auto">
              <a:xfrm>
                <a:off x="5486401" y="5562600"/>
                <a:ext cx="168275" cy="187325"/>
              </a:xfrm>
              <a:custGeom>
                <a:avLst/>
                <a:gdLst>
                  <a:gd name="T0" fmla="*/ 17 w 106"/>
                  <a:gd name="T1" fmla="*/ 20 h 118"/>
                  <a:gd name="T2" fmla="*/ 27 w 106"/>
                  <a:gd name="T3" fmla="*/ 24 h 118"/>
                  <a:gd name="T4" fmla="*/ 35 w 106"/>
                  <a:gd name="T5" fmla="*/ 26 h 118"/>
                  <a:gd name="T6" fmla="*/ 43 w 106"/>
                  <a:gd name="T7" fmla="*/ 30 h 118"/>
                  <a:gd name="T8" fmla="*/ 50 w 106"/>
                  <a:gd name="T9" fmla="*/ 33 h 118"/>
                  <a:gd name="T10" fmla="*/ 58 w 106"/>
                  <a:gd name="T11" fmla="*/ 37 h 118"/>
                  <a:gd name="T12" fmla="*/ 66 w 106"/>
                  <a:gd name="T13" fmla="*/ 41 h 118"/>
                  <a:gd name="T14" fmla="*/ 74 w 106"/>
                  <a:gd name="T15" fmla="*/ 45 h 118"/>
                  <a:gd name="T16" fmla="*/ 78 w 106"/>
                  <a:gd name="T17" fmla="*/ 49 h 118"/>
                  <a:gd name="T18" fmla="*/ 72 w 106"/>
                  <a:gd name="T19" fmla="*/ 53 h 118"/>
                  <a:gd name="T20" fmla="*/ 65 w 106"/>
                  <a:gd name="T21" fmla="*/ 57 h 118"/>
                  <a:gd name="T22" fmla="*/ 58 w 106"/>
                  <a:gd name="T23" fmla="*/ 62 h 118"/>
                  <a:gd name="T24" fmla="*/ 49 w 106"/>
                  <a:gd name="T25" fmla="*/ 68 h 118"/>
                  <a:gd name="T26" fmla="*/ 41 w 106"/>
                  <a:gd name="T27" fmla="*/ 74 h 118"/>
                  <a:gd name="T28" fmla="*/ 31 w 106"/>
                  <a:gd name="T29" fmla="*/ 80 h 118"/>
                  <a:gd name="T30" fmla="*/ 20 w 106"/>
                  <a:gd name="T31" fmla="*/ 88 h 118"/>
                  <a:gd name="T32" fmla="*/ 9 w 106"/>
                  <a:gd name="T33" fmla="*/ 95 h 118"/>
                  <a:gd name="T34" fmla="*/ 0 w 106"/>
                  <a:gd name="T35" fmla="*/ 103 h 118"/>
                  <a:gd name="T36" fmla="*/ 2 w 106"/>
                  <a:gd name="T37" fmla="*/ 116 h 118"/>
                  <a:gd name="T38" fmla="*/ 7 w 106"/>
                  <a:gd name="T39" fmla="*/ 113 h 118"/>
                  <a:gd name="T40" fmla="*/ 14 w 106"/>
                  <a:gd name="T41" fmla="*/ 109 h 118"/>
                  <a:gd name="T42" fmla="*/ 24 w 106"/>
                  <a:gd name="T43" fmla="*/ 102 h 118"/>
                  <a:gd name="T44" fmla="*/ 35 w 106"/>
                  <a:gd name="T45" fmla="*/ 96 h 118"/>
                  <a:gd name="T46" fmla="*/ 47 w 106"/>
                  <a:gd name="T47" fmla="*/ 88 h 118"/>
                  <a:gd name="T48" fmla="*/ 60 w 106"/>
                  <a:gd name="T49" fmla="*/ 80 h 118"/>
                  <a:gd name="T50" fmla="*/ 67 w 106"/>
                  <a:gd name="T51" fmla="*/ 75 h 118"/>
                  <a:gd name="T52" fmla="*/ 74 w 106"/>
                  <a:gd name="T53" fmla="*/ 70 h 118"/>
                  <a:gd name="T54" fmla="*/ 81 w 106"/>
                  <a:gd name="T55" fmla="*/ 66 h 118"/>
                  <a:gd name="T56" fmla="*/ 88 w 106"/>
                  <a:gd name="T57" fmla="*/ 61 h 118"/>
                  <a:gd name="T58" fmla="*/ 94 w 106"/>
                  <a:gd name="T59" fmla="*/ 56 h 118"/>
                  <a:gd name="T60" fmla="*/ 101 w 106"/>
                  <a:gd name="T61" fmla="*/ 52 h 118"/>
                  <a:gd name="T62" fmla="*/ 106 w 106"/>
                  <a:gd name="T63" fmla="*/ 48 h 118"/>
                  <a:gd name="T64" fmla="*/ 101 w 106"/>
                  <a:gd name="T65" fmla="*/ 45 h 118"/>
                  <a:gd name="T66" fmla="*/ 92 w 106"/>
                  <a:gd name="T67" fmla="*/ 40 h 118"/>
                  <a:gd name="T68" fmla="*/ 85 w 106"/>
                  <a:gd name="T69" fmla="*/ 35 h 118"/>
                  <a:gd name="T70" fmla="*/ 74 w 106"/>
                  <a:gd name="T71" fmla="*/ 30 h 118"/>
                  <a:gd name="T72" fmla="*/ 63 w 106"/>
                  <a:gd name="T73" fmla="*/ 24 h 118"/>
                  <a:gd name="T74" fmla="*/ 51 w 106"/>
                  <a:gd name="T75" fmla="*/ 19 h 118"/>
                  <a:gd name="T76" fmla="*/ 44 w 106"/>
                  <a:gd name="T77" fmla="*/ 15 h 118"/>
                  <a:gd name="T78" fmla="*/ 35 w 106"/>
                  <a:gd name="T79" fmla="*/ 12 h 118"/>
                  <a:gd name="T80" fmla="*/ 27 w 106"/>
                  <a:gd name="T81" fmla="*/ 8 h 118"/>
                  <a:gd name="T82" fmla="*/ 17 w 106"/>
                  <a:gd name="T83" fmla="*/ 4 h 118"/>
                  <a:gd name="T84" fmla="*/ 7 w 106"/>
                  <a:gd name="T8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6" h="118">
                    <a:moveTo>
                      <a:pt x="13" y="19"/>
                    </a:moveTo>
                    <a:lnTo>
                      <a:pt x="14" y="19"/>
                    </a:lnTo>
                    <a:lnTo>
                      <a:pt x="17" y="20"/>
                    </a:lnTo>
                    <a:lnTo>
                      <a:pt x="20" y="21"/>
                    </a:lnTo>
                    <a:lnTo>
                      <a:pt x="23" y="22"/>
                    </a:lnTo>
                    <a:lnTo>
                      <a:pt x="27" y="24"/>
                    </a:lnTo>
                    <a:lnTo>
                      <a:pt x="30" y="25"/>
                    </a:lnTo>
                    <a:lnTo>
                      <a:pt x="32" y="26"/>
                    </a:lnTo>
                    <a:lnTo>
                      <a:pt x="35" y="26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43" y="30"/>
                    </a:lnTo>
                    <a:lnTo>
                      <a:pt x="45" y="31"/>
                    </a:lnTo>
                    <a:lnTo>
                      <a:pt x="48" y="32"/>
                    </a:lnTo>
                    <a:lnTo>
                      <a:pt x="50" y="33"/>
                    </a:lnTo>
                    <a:lnTo>
                      <a:pt x="53" y="35"/>
                    </a:lnTo>
                    <a:lnTo>
                      <a:pt x="55" y="35"/>
                    </a:lnTo>
                    <a:lnTo>
                      <a:pt x="58" y="37"/>
                    </a:lnTo>
                    <a:lnTo>
                      <a:pt x="61" y="38"/>
                    </a:lnTo>
                    <a:lnTo>
                      <a:pt x="64" y="40"/>
                    </a:lnTo>
                    <a:lnTo>
                      <a:pt x="66" y="41"/>
                    </a:lnTo>
                    <a:lnTo>
                      <a:pt x="69" y="43"/>
                    </a:lnTo>
                    <a:lnTo>
                      <a:pt x="71" y="44"/>
                    </a:lnTo>
                    <a:lnTo>
                      <a:pt x="74" y="45"/>
                    </a:lnTo>
                    <a:lnTo>
                      <a:pt x="77" y="47"/>
                    </a:lnTo>
                    <a:lnTo>
                      <a:pt x="79" y="49"/>
                    </a:lnTo>
                    <a:lnTo>
                      <a:pt x="78" y="49"/>
                    </a:lnTo>
                    <a:lnTo>
                      <a:pt x="77" y="50"/>
                    </a:lnTo>
                    <a:lnTo>
                      <a:pt x="74" y="51"/>
                    </a:lnTo>
                    <a:lnTo>
                      <a:pt x="72" y="53"/>
                    </a:lnTo>
                    <a:lnTo>
                      <a:pt x="70" y="54"/>
                    </a:lnTo>
                    <a:lnTo>
                      <a:pt x="67" y="56"/>
                    </a:lnTo>
                    <a:lnTo>
                      <a:pt x="65" y="57"/>
                    </a:lnTo>
                    <a:lnTo>
                      <a:pt x="63" y="59"/>
                    </a:lnTo>
                    <a:lnTo>
                      <a:pt x="60" y="60"/>
                    </a:lnTo>
                    <a:lnTo>
                      <a:pt x="58" y="62"/>
                    </a:lnTo>
                    <a:lnTo>
                      <a:pt x="55" y="63"/>
                    </a:lnTo>
                    <a:lnTo>
                      <a:pt x="53" y="66"/>
                    </a:lnTo>
                    <a:lnTo>
                      <a:pt x="49" y="68"/>
                    </a:lnTo>
                    <a:lnTo>
                      <a:pt x="47" y="69"/>
                    </a:lnTo>
                    <a:lnTo>
                      <a:pt x="44" y="71"/>
                    </a:lnTo>
                    <a:lnTo>
                      <a:pt x="41" y="74"/>
                    </a:lnTo>
                    <a:lnTo>
                      <a:pt x="38" y="76"/>
                    </a:lnTo>
                    <a:lnTo>
                      <a:pt x="34" y="78"/>
                    </a:lnTo>
                    <a:lnTo>
                      <a:pt x="31" y="80"/>
                    </a:lnTo>
                    <a:lnTo>
                      <a:pt x="27" y="83"/>
                    </a:lnTo>
                    <a:lnTo>
                      <a:pt x="24" y="85"/>
                    </a:lnTo>
                    <a:lnTo>
                      <a:pt x="20" y="88"/>
                    </a:lnTo>
                    <a:lnTo>
                      <a:pt x="17" y="90"/>
                    </a:lnTo>
                    <a:lnTo>
                      <a:pt x="13" y="93"/>
                    </a:lnTo>
                    <a:lnTo>
                      <a:pt x="9" y="95"/>
                    </a:lnTo>
                    <a:lnTo>
                      <a:pt x="6" y="97"/>
                    </a:lnTo>
                    <a:lnTo>
                      <a:pt x="3" y="100"/>
                    </a:lnTo>
                    <a:lnTo>
                      <a:pt x="0" y="103"/>
                    </a:lnTo>
                    <a:lnTo>
                      <a:pt x="0" y="118"/>
                    </a:lnTo>
                    <a:lnTo>
                      <a:pt x="1" y="118"/>
                    </a:lnTo>
                    <a:lnTo>
                      <a:pt x="2" y="116"/>
                    </a:lnTo>
                    <a:lnTo>
                      <a:pt x="4" y="115"/>
                    </a:lnTo>
                    <a:lnTo>
                      <a:pt x="4" y="114"/>
                    </a:lnTo>
                    <a:lnTo>
                      <a:pt x="7" y="113"/>
                    </a:lnTo>
                    <a:lnTo>
                      <a:pt x="9" y="112"/>
                    </a:lnTo>
                    <a:lnTo>
                      <a:pt x="11" y="111"/>
                    </a:lnTo>
                    <a:lnTo>
                      <a:pt x="14" y="109"/>
                    </a:lnTo>
                    <a:lnTo>
                      <a:pt x="17" y="107"/>
                    </a:lnTo>
                    <a:lnTo>
                      <a:pt x="20" y="105"/>
                    </a:lnTo>
                    <a:lnTo>
                      <a:pt x="24" y="102"/>
                    </a:lnTo>
                    <a:lnTo>
                      <a:pt x="27" y="100"/>
                    </a:lnTo>
                    <a:lnTo>
                      <a:pt x="31" y="98"/>
                    </a:lnTo>
                    <a:lnTo>
                      <a:pt x="35" y="96"/>
                    </a:lnTo>
                    <a:lnTo>
                      <a:pt x="39" y="93"/>
                    </a:lnTo>
                    <a:lnTo>
                      <a:pt x="43" y="91"/>
                    </a:lnTo>
                    <a:lnTo>
                      <a:pt x="47" y="88"/>
                    </a:lnTo>
                    <a:lnTo>
                      <a:pt x="51" y="85"/>
                    </a:lnTo>
                    <a:lnTo>
                      <a:pt x="55" y="82"/>
                    </a:lnTo>
                    <a:lnTo>
                      <a:pt x="60" y="80"/>
                    </a:lnTo>
                    <a:lnTo>
                      <a:pt x="62" y="78"/>
                    </a:lnTo>
                    <a:lnTo>
                      <a:pt x="64" y="76"/>
                    </a:lnTo>
                    <a:lnTo>
                      <a:pt x="67" y="75"/>
                    </a:lnTo>
                    <a:lnTo>
                      <a:pt x="69" y="74"/>
                    </a:lnTo>
                    <a:lnTo>
                      <a:pt x="71" y="72"/>
                    </a:lnTo>
                    <a:lnTo>
                      <a:pt x="74" y="70"/>
                    </a:lnTo>
                    <a:lnTo>
                      <a:pt x="76" y="69"/>
                    </a:lnTo>
                    <a:lnTo>
                      <a:pt x="78" y="68"/>
                    </a:lnTo>
                    <a:lnTo>
                      <a:pt x="81" y="66"/>
                    </a:lnTo>
                    <a:lnTo>
                      <a:pt x="83" y="64"/>
                    </a:lnTo>
                    <a:lnTo>
                      <a:pt x="85" y="62"/>
                    </a:lnTo>
                    <a:lnTo>
                      <a:pt x="88" y="61"/>
                    </a:lnTo>
                    <a:lnTo>
                      <a:pt x="90" y="59"/>
                    </a:lnTo>
                    <a:lnTo>
                      <a:pt x="92" y="58"/>
                    </a:lnTo>
                    <a:lnTo>
                      <a:pt x="94" y="56"/>
                    </a:lnTo>
                    <a:lnTo>
                      <a:pt x="97" y="55"/>
                    </a:lnTo>
                    <a:lnTo>
                      <a:pt x="99" y="53"/>
                    </a:lnTo>
                    <a:lnTo>
                      <a:pt x="101" y="52"/>
                    </a:lnTo>
                    <a:lnTo>
                      <a:pt x="103" y="50"/>
                    </a:lnTo>
                    <a:lnTo>
                      <a:pt x="106" y="49"/>
                    </a:lnTo>
                    <a:lnTo>
                      <a:pt x="106" y="48"/>
                    </a:lnTo>
                    <a:lnTo>
                      <a:pt x="105" y="48"/>
                    </a:lnTo>
                    <a:lnTo>
                      <a:pt x="103" y="47"/>
                    </a:lnTo>
                    <a:lnTo>
                      <a:pt x="101" y="45"/>
                    </a:lnTo>
                    <a:lnTo>
                      <a:pt x="97" y="43"/>
                    </a:lnTo>
                    <a:lnTo>
                      <a:pt x="93" y="41"/>
                    </a:lnTo>
                    <a:lnTo>
                      <a:pt x="92" y="40"/>
                    </a:lnTo>
                    <a:lnTo>
                      <a:pt x="90" y="38"/>
                    </a:lnTo>
                    <a:lnTo>
                      <a:pt x="88" y="37"/>
                    </a:lnTo>
                    <a:lnTo>
                      <a:pt x="85" y="35"/>
                    </a:lnTo>
                    <a:lnTo>
                      <a:pt x="81" y="33"/>
                    </a:lnTo>
                    <a:lnTo>
                      <a:pt x="78" y="32"/>
                    </a:lnTo>
                    <a:lnTo>
                      <a:pt x="74" y="30"/>
                    </a:lnTo>
                    <a:lnTo>
                      <a:pt x="71" y="28"/>
                    </a:lnTo>
                    <a:lnTo>
                      <a:pt x="67" y="26"/>
                    </a:lnTo>
                    <a:lnTo>
                      <a:pt x="63" y="24"/>
                    </a:lnTo>
                    <a:lnTo>
                      <a:pt x="58" y="22"/>
                    </a:lnTo>
                    <a:lnTo>
                      <a:pt x="54" y="20"/>
                    </a:lnTo>
                    <a:lnTo>
                      <a:pt x="51" y="19"/>
                    </a:lnTo>
                    <a:lnTo>
                      <a:pt x="48" y="18"/>
                    </a:lnTo>
                    <a:lnTo>
                      <a:pt x="47" y="16"/>
                    </a:lnTo>
                    <a:lnTo>
                      <a:pt x="44" y="15"/>
                    </a:lnTo>
                    <a:lnTo>
                      <a:pt x="41" y="14"/>
                    </a:lnTo>
                    <a:lnTo>
                      <a:pt x="38" y="13"/>
                    </a:lnTo>
                    <a:lnTo>
                      <a:pt x="35" y="12"/>
                    </a:lnTo>
                    <a:lnTo>
                      <a:pt x="33" y="11"/>
                    </a:lnTo>
                    <a:lnTo>
                      <a:pt x="30" y="9"/>
                    </a:lnTo>
                    <a:lnTo>
                      <a:pt x="27" y="8"/>
                    </a:lnTo>
                    <a:lnTo>
                      <a:pt x="24" y="7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13" y="19"/>
                    </a:lnTo>
                    <a:lnTo>
                      <a:pt x="13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5" name="Freeform 314"/>
              <p:cNvSpPr>
                <a:spLocks/>
              </p:cNvSpPr>
              <p:nvPr/>
            </p:nvSpPr>
            <p:spPr bwMode="auto">
              <a:xfrm>
                <a:off x="4759326" y="5535613"/>
                <a:ext cx="755650" cy="254000"/>
              </a:xfrm>
              <a:custGeom>
                <a:avLst/>
                <a:gdLst>
                  <a:gd name="T0" fmla="*/ 29 w 476"/>
                  <a:gd name="T1" fmla="*/ 10 h 160"/>
                  <a:gd name="T2" fmla="*/ 28 w 476"/>
                  <a:gd name="T3" fmla="*/ 20 h 160"/>
                  <a:gd name="T4" fmla="*/ 26 w 476"/>
                  <a:gd name="T5" fmla="*/ 34 h 160"/>
                  <a:gd name="T6" fmla="*/ 23 w 476"/>
                  <a:gd name="T7" fmla="*/ 50 h 160"/>
                  <a:gd name="T8" fmla="*/ 19 w 476"/>
                  <a:gd name="T9" fmla="*/ 69 h 160"/>
                  <a:gd name="T10" fmla="*/ 14 w 476"/>
                  <a:gd name="T11" fmla="*/ 90 h 160"/>
                  <a:gd name="T12" fmla="*/ 7 w 476"/>
                  <a:gd name="T13" fmla="*/ 113 h 160"/>
                  <a:gd name="T14" fmla="*/ 1 w 476"/>
                  <a:gd name="T15" fmla="*/ 134 h 160"/>
                  <a:gd name="T16" fmla="*/ 25 w 476"/>
                  <a:gd name="T17" fmla="*/ 134 h 160"/>
                  <a:gd name="T18" fmla="*/ 45 w 476"/>
                  <a:gd name="T19" fmla="*/ 134 h 160"/>
                  <a:gd name="T20" fmla="*/ 68 w 476"/>
                  <a:gd name="T21" fmla="*/ 135 h 160"/>
                  <a:gd name="T22" fmla="*/ 97 w 476"/>
                  <a:gd name="T23" fmla="*/ 135 h 160"/>
                  <a:gd name="T24" fmla="*/ 128 w 476"/>
                  <a:gd name="T25" fmla="*/ 136 h 160"/>
                  <a:gd name="T26" fmla="*/ 162 w 476"/>
                  <a:gd name="T27" fmla="*/ 136 h 160"/>
                  <a:gd name="T28" fmla="*/ 198 w 476"/>
                  <a:gd name="T29" fmla="*/ 138 h 160"/>
                  <a:gd name="T30" fmla="*/ 236 w 476"/>
                  <a:gd name="T31" fmla="*/ 140 h 160"/>
                  <a:gd name="T32" fmla="*/ 275 w 476"/>
                  <a:gd name="T33" fmla="*/ 142 h 160"/>
                  <a:gd name="T34" fmla="*/ 313 w 476"/>
                  <a:gd name="T35" fmla="*/ 145 h 160"/>
                  <a:gd name="T36" fmla="*/ 350 w 476"/>
                  <a:gd name="T37" fmla="*/ 148 h 160"/>
                  <a:gd name="T38" fmla="*/ 383 w 476"/>
                  <a:gd name="T39" fmla="*/ 151 h 160"/>
                  <a:gd name="T40" fmla="*/ 413 w 476"/>
                  <a:gd name="T41" fmla="*/ 154 h 160"/>
                  <a:gd name="T42" fmla="*/ 436 w 476"/>
                  <a:gd name="T43" fmla="*/ 157 h 160"/>
                  <a:gd name="T44" fmla="*/ 458 w 476"/>
                  <a:gd name="T45" fmla="*/ 159 h 160"/>
                  <a:gd name="T46" fmla="*/ 463 w 476"/>
                  <a:gd name="T47" fmla="*/ 157 h 160"/>
                  <a:gd name="T48" fmla="*/ 467 w 476"/>
                  <a:gd name="T49" fmla="*/ 143 h 160"/>
                  <a:gd name="T50" fmla="*/ 470 w 476"/>
                  <a:gd name="T51" fmla="*/ 128 h 160"/>
                  <a:gd name="T52" fmla="*/ 472 w 476"/>
                  <a:gd name="T53" fmla="*/ 115 h 160"/>
                  <a:gd name="T54" fmla="*/ 474 w 476"/>
                  <a:gd name="T55" fmla="*/ 102 h 160"/>
                  <a:gd name="T56" fmla="*/ 475 w 476"/>
                  <a:gd name="T57" fmla="*/ 87 h 160"/>
                  <a:gd name="T58" fmla="*/ 476 w 476"/>
                  <a:gd name="T59" fmla="*/ 73 h 160"/>
                  <a:gd name="T60" fmla="*/ 456 w 476"/>
                  <a:gd name="T61" fmla="*/ 76 h 160"/>
                  <a:gd name="T62" fmla="*/ 456 w 476"/>
                  <a:gd name="T63" fmla="*/ 90 h 160"/>
                  <a:gd name="T64" fmla="*/ 454 w 476"/>
                  <a:gd name="T65" fmla="*/ 105 h 160"/>
                  <a:gd name="T66" fmla="*/ 452 w 476"/>
                  <a:gd name="T67" fmla="*/ 117 h 160"/>
                  <a:gd name="T68" fmla="*/ 450 w 476"/>
                  <a:gd name="T69" fmla="*/ 131 h 160"/>
                  <a:gd name="T70" fmla="*/ 447 w 476"/>
                  <a:gd name="T71" fmla="*/ 145 h 160"/>
                  <a:gd name="T72" fmla="*/ 431 w 476"/>
                  <a:gd name="T73" fmla="*/ 143 h 160"/>
                  <a:gd name="T74" fmla="*/ 410 w 476"/>
                  <a:gd name="T75" fmla="*/ 141 h 160"/>
                  <a:gd name="T76" fmla="*/ 386 w 476"/>
                  <a:gd name="T77" fmla="*/ 138 h 160"/>
                  <a:gd name="T78" fmla="*/ 356 w 476"/>
                  <a:gd name="T79" fmla="*/ 136 h 160"/>
                  <a:gd name="T80" fmla="*/ 322 w 476"/>
                  <a:gd name="T81" fmla="*/ 133 h 160"/>
                  <a:gd name="T82" fmla="*/ 284 w 476"/>
                  <a:gd name="T83" fmla="*/ 131 h 160"/>
                  <a:gd name="T84" fmla="*/ 242 w 476"/>
                  <a:gd name="T85" fmla="*/ 128 h 160"/>
                  <a:gd name="T86" fmla="*/ 200 w 476"/>
                  <a:gd name="T87" fmla="*/ 128 h 160"/>
                  <a:gd name="T88" fmla="*/ 158 w 476"/>
                  <a:gd name="T89" fmla="*/ 126 h 160"/>
                  <a:gd name="T90" fmla="*/ 124 w 476"/>
                  <a:gd name="T91" fmla="*/ 125 h 160"/>
                  <a:gd name="T92" fmla="*/ 95 w 476"/>
                  <a:gd name="T93" fmla="*/ 124 h 160"/>
                  <a:gd name="T94" fmla="*/ 71 w 476"/>
                  <a:gd name="T95" fmla="*/ 124 h 160"/>
                  <a:gd name="T96" fmla="*/ 54 w 476"/>
                  <a:gd name="T97" fmla="*/ 123 h 160"/>
                  <a:gd name="T98" fmla="*/ 32 w 476"/>
                  <a:gd name="T99" fmla="*/ 123 h 160"/>
                  <a:gd name="T100" fmla="*/ 25 w 476"/>
                  <a:gd name="T101" fmla="*/ 116 h 160"/>
                  <a:gd name="T102" fmla="*/ 30 w 476"/>
                  <a:gd name="T103" fmla="*/ 102 h 160"/>
                  <a:gd name="T104" fmla="*/ 34 w 476"/>
                  <a:gd name="T105" fmla="*/ 89 h 160"/>
                  <a:gd name="T106" fmla="*/ 37 w 476"/>
                  <a:gd name="T107" fmla="*/ 74 h 160"/>
                  <a:gd name="T108" fmla="*/ 41 w 476"/>
                  <a:gd name="T109" fmla="*/ 59 h 160"/>
                  <a:gd name="T110" fmla="*/ 44 w 476"/>
                  <a:gd name="T111" fmla="*/ 43 h 160"/>
                  <a:gd name="T112" fmla="*/ 46 w 476"/>
                  <a:gd name="T113" fmla="*/ 28 h 160"/>
                  <a:gd name="T114" fmla="*/ 30 w 476"/>
                  <a:gd name="T11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76" h="160">
                    <a:moveTo>
                      <a:pt x="30" y="0"/>
                    </a:moveTo>
                    <a:lnTo>
                      <a:pt x="30" y="0"/>
                    </a:lnTo>
                    <a:lnTo>
                      <a:pt x="30" y="2"/>
                    </a:lnTo>
                    <a:lnTo>
                      <a:pt x="29" y="4"/>
                    </a:lnTo>
                    <a:lnTo>
                      <a:pt x="29" y="5"/>
                    </a:lnTo>
                    <a:lnTo>
                      <a:pt x="29" y="7"/>
                    </a:lnTo>
                    <a:lnTo>
                      <a:pt x="29" y="10"/>
                    </a:lnTo>
                    <a:lnTo>
                      <a:pt x="29" y="11"/>
                    </a:lnTo>
                    <a:lnTo>
                      <a:pt x="29" y="12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8" y="17"/>
                    </a:lnTo>
                    <a:lnTo>
                      <a:pt x="28" y="19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8" y="24"/>
                    </a:lnTo>
                    <a:lnTo>
                      <a:pt x="27" y="26"/>
                    </a:lnTo>
                    <a:lnTo>
                      <a:pt x="27" y="28"/>
                    </a:lnTo>
                    <a:lnTo>
                      <a:pt x="27" y="30"/>
                    </a:lnTo>
                    <a:lnTo>
                      <a:pt x="26" y="32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26" y="39"/>
                    </a:lnTo>
                    <a:lnTo>
                      <a:pt x="25" y="41"/>
                    </a:lnTo>
                    <a:lnTo>
                      <a:pt x="25" y="43"/>
                    </a:lnTo>
                    <a:lnTo>
                      <a:pt x="24" y="45"/>
                    </a:lnTo>
                    <a:lnTo>
                      <a:pt x="24" y="48"/>
                    </a:lnTo>
                    <a:lnTo>
                      <a:pt x="23" y="50"/>
                    </a:lnTo>
                    <a:lnTo>
                      <a:pt x="22" y="53"/>
                    </a:lnTo>
                    <a:lnTo>
                      <a:pt x="22" y="55"/>
                    </a:lnTo>
                    <a:lnTo>
                      <a:pt x="22" y="58"/>
                    </a:lnTo>
                    <a:lnTo>
                      <a:pt x="21" y="60"/>
                    </a:lnTo>
                    <a:lnTo>
                      <a:pt x="20" y="63"/>
                    </a:lnTo>
                    <a:lnTo>
                      <a:pt x="19" y="66"/>
                    </a:lnTo>
                    <a:lnTo>
                      <a:pt x="19" y="69"/>
                    </a:lnTo>
                    <a:lnTo>
                      <a:pt x="19" y="72"/>
                    </a:lnTo>
                    <a:lnTo>
                      <a:pt x="19" y="75"/>
                    </a:lnTo>
                    <a:lnTo>
                      <a:pt x="18" y="78"/>
                    </a:lnTo>
                    <a:lnTo>
                      <a:pt x="17" y="81"/>
                    </a:lnTo>
                    <a:lnTo>
                      <a:pt x="16" y="84"/>
                    </a:lnTo>
                    <a:lnTo>
                      <a:pt x="15" y="87"/>
                    </a:lnTo>
                    <a:lnTo>
                      <a:pt x="14" y="90"/>
                    </a:lnTo>
                    <a:lnTo>
                      <a:pt x="13" y="93"/>
                    </a:lnTo>
                    <a:lnTo>
                      <a:pt x="12" y="97"/>
                    </a:lnTo>
                    <a:lnTo>
                      <a:pt x="11" y="100"/>
                    </a:lnTo>
                    <a:lnTo>
                      <a:pt x="10" y="103"/>
                    </a:lnTo>
                    <a:lnTo>
                      <a:pt x="9" y="106"/>
                    </a:lnTo>
                    <a:lnTo>
                      <a:pt x="8" y="110"/>
                    </a:lnTo>
                    <a:lnTo>
                      <a:pt x="7" y="113"/>
                    </a:lnTo>
                    <a:lnTo>
                      <a:pt x="6" y="116"/>
                    </a:lnTo>
                    <a:lnTo>
                      <a:pt x="5" y="120"/>
                    </a:lnTo>
                    <a:lnTo>
                      <a:pt x="3" y="123"/>
                    </a:lnTo>
                    <a:lnTo>
                      <a:pt x="2" y="127"/>
                    </a:lnTo>
                    <a:lnTo>
                      <a:pt x="1" y="130"/>
                    </a:lnTo>
                    <a:lnTo>
                      <a:pt x="0" y="134"/>
                    </a:lnTo>
                    <a:lnTo>
                      <a:pt x="1" y="134"/>
                    </a:lnTo>
                    <a:lnTo>
                      <a:pt x="4" y="134"/>
                    </a:lnTo>
                    <a:lnTo>
                      <a:pt x="6" y="134"/>
                    </a:lnTo>
                    <a:lnTo>
                      <a:pt x="9" y="134"/>
                    </a:lnTo>
                    <a:lnTo>
                      <a:pt x="13" y="134"/>
                    </a:lnTo>
                    <a:lnTo>
                      <a:pt x="17" y="134"/>
                    </a:lnTo>
                    <a:lnTo>
                      <a:pt x="20" y="134"/>
                    </a:lnTo>
                    <a:lnTo>
                      <a:pt x="25" y="134"/>
                    </a:lnTo>
                    <a:lnTo>
                      <a:pt x="27" y="134"/>
                    </a:lnTo>
                    <a:lnTo>
                      <a:pt x="30" y="134"/>
                    </a:lnTo>
                    <a:lnTo>
                      <a:pt x="33" y="134"/>
                    </a:lnTo>
                    <a:lnTo>
                      <a:pt x="36" y="134"/>
                    </a:lnTo>
                    <a:lnTo>
                      <a:pt x="39" y="134"/>
                    </a:lnTo>
                    <a:lnTo>
                      <a:pt x="42" y="134"/>
                    </a:lnTo>
                    <a:lnTo>
                      <a:pt x="45" y="134"/>
                    </a:lnTo>
                    <a:lnTo>
                      <a:pt x="48" y="134"/>
                    </a:lnTo>
                    <a:lnTo>
                      <a:pt x="51" y="134"/>
                    </a:lnTo>
                    <a:lnTo>
                      <a:pt x="55" y="134"/>
                    </a:lnTo>
                    <a:lnTo>
                      <a:pt x="59" y="134"/>
                    </a:lnTo>
                    <a:lnTo>
                      <a:pt x="62" y="135"/>
                    </a:lnTo>
                    <a:lnTo>
                      <a:pt x="65" y="135"/>
                    </a:lnTo>
                    <a:lnTo>
                      <a:pt x="68" y="135"/>
                    </a:lnTo>
                    <a:lnTo>
                      <a:pt x="72" y="135"/>
                    </a:lnTo>
                    <a:lnTo>
                      <a:pt x="77" y="135"/>
                    </a:lnTo>
                    <a:lnTo>
                      <a:pt x="81" y="135"/>
                    </a:lnTo>
                    <a:lnTo>
                      <a:pt x="85" y="135"/>
                    </a:lnTo>
                    <a:lnTo>
                      <a:pt x="89" y="135"/>
                    </a:lnTo>
                    <a:lnTo>
                      <a:pt x="93" y="135"/>
                    </a:lnTo>
                    <a:lnTo>
                      <a:pt x="97" y="135"/>
                    </a:lnTo>
                    <a:lnTo>
                      <a:pt x="102" y="135"/>
                    </a:lnTo>
                    <a:lnTo>
                      <a:pt x="106" y="135"/>
                    </a:lnTo>
                    <a:lnTo>
                      <a:pt x="110" y="135"/>
                    </a:lnTo>
                    <a:lnTo>
                      <a:pt x="114" y="135"/>
                    </a:lnTo>
                    <a:lnTo>
                      <a:pt x="119" y="135"/>
                    </a:lnTo>
                    <a:lnTo>
                      <a:pt x="123" y="136"/>
                    </a:lnTo>
                    <a:lnTo>
                      <a:pt x="128" y="136"/>
                    </a:lnTo>
                    <a:lnTo>
                      <a:pt x="133" y="136"/>
                    </a:lnTo>
                    <a:lnTo>
                      <a:pt x="138" y="136"/>
                    </a:lnTo>
                    <a:lnTo>
                      <a:pt x="142" y="136"/>
                    </a:lnTo>
                    <a:lnTo>
                      <a:pt x="148" y="136"/>
                    </a:lnTo>
                    <a:lnTo>
                      <a:pt x="152" y="136"/>
                    </a:lnTo>
                    <a:lnTo>
                      <a:pt x="157" y="136"/>
                    </a:lnTo>
                    <a:lnTo>
                      <a:pt x="162" y="136"/>
                    </a:lnTo>
                    <a:lnTo>
                      <a:pt x="168" y="137"/>
                    </a:lnTo>
                    <a:lnTo>
                      <a:pt x="172" y="137"/>
                    </a:lnTo>
                    <a:lnTo>
                      <a:pt x="178" y="137"/>
                    </a:lnTo>
                    <a:lnTo>
                      <a:pt x="183" y="138"/>
                    </a:lnTo>
                    <a:lnTo>
                      <a:pt x="188" y="138"/>
                    </a:lnTo>
                    <a:lnTo>
                      <a:pt x="193" y="138"/>
                    </a:lnTo>
                    <a:lnTo>
                      <a:pt x="198" y="138"/>
                    </a:lnTo>
                    <a:lnTo>
                      <a:pt x="204" y="138"/>
                    </a:lnTo>
                    <a:lnTo>
                      <a:pt x="209" y="139"/>
                    </a:lnTo>
                    <a:lnTo>
                      <a:pt x="214" y="139"/>
                    </a:lnTo>
                    <a:lnTo>
                      <a:pt x="220" y="139"/>
                    </a:lnTo>
                    <a:lnTo>
                      <a:pt x="225" y="140"/>
                    </a:lnTo>
                    <a:lnTo>
                      <a:pt x="231" y="140"/>
                    </a:lnTo>
                    <a:lnTo>
                      <a:pt x="236" y="140"/>
                    </a:lnTo>
                    <a:lnTo>
                      <a:pt x="241" y="140"/>
                    </a:lnTo>
                    <a:lnTo>
                      <a:pt x="247" y="140"/>
                    </a:lnTo>
                    <a:lnTo>
                      <a:pt x="253" y="141"/>
                    </a:lnTo>
                    <a:lnTo>
                      <a:pt x="258" y="141"/>
                    </a:lnTo>
                    <a:lnTo>
                      <a:pt x="264" y="141"/>
                    </a:lnTo>
                    <a:lnTo>
                      <a:pt x="269" y="141"/>
                    </a:lnTo>
                    <a:lnTo>
                      <a:pt x="275" y="142"/>
                    </a:lnTo>
                    <a:lnTo>
                      <a:pt x="280" y="143"/>
                    </a:lnTo>
                    <a:lnTo>
                      <a:pt x="285" y="143"/>
                    </a:lnTo>
                    <a:lnTo>
                      <a:pt x="291" y="143"/>
                    </a:lnTo>
                    <a:lnTo>
                      <a:pt x="297" y="144"/>
                    </a:lnTo>
                    <a:lnTo>
                      <a:pt x="302" y="144"/>
                    </a:lnTo>
                    <a:lnTo>
                      <a:pt x="308" y="145"/>
                    </a:lnTo>
                    <a:lnTo>
                      <a:pt x="313" y="145"/>
                    </a:lnTo>
                    <a:lnTo>
                      <a:pt x="319" y="145"/>
                    </a:lnTo>
                    <a:lnTo>
                      <a:pt x="324" y="146"/>
                    </a:lnTo>
                    <a:lnTo>
                      <a:pt x="329" y="147"/>
                    </a:lnTo>
                    <a:lnTo>
                      <a:pt x="334" y="147"/>
                    </a:lnTo>
                    <a:lnTo>
                      <a:pt x="340" y="147"/>
                    </a:lnTo>
                    <a:lnTo>
                      <a:pt x="344" y="147"/>
                    </a:lnTo>
                    <a:lnTo>
                      <a:pt x="350" y="148"/>
                    </a:lnTo>
                    <a:lnTo>
                      <a:pt x="355" y="148"/>
                    </a:lnTo>
                    <a:lnTo>
                      <a:pt x="360" y="149"/>
                    </a:lnTo>
                    <a:lnTo>
                      <a:pt x="365" y="149"/>
                    </a:lnTo>
                    <a:lnTo>
                      <a:pt x="370" y="150"/>
                    </a:lnTo>
                    <a:lnTo>
                      <a:pt x="374" y="150"/>
                    </a:lnTo>
                    <a:lnTo>
                      <a:pt x="379" y="151"/>
                    </a:lnTo>
                    <a:lnTo>
                      <a:pt x="383" y="151"/>
                    </a:lnTo>
                    <a:lnTo>
                      <a:pt x="388" y="152"/>
                    </a:lnTo>
                    <a:lnTo>
                      <a:pt x="392" y="152"/>
                    </a:lnTo>
                    <a:lnTo>
                      <a:pt x="397" y="153"/>
                    </a:lnTo>
                    <a:lnTo>
                      <a:pt x="401" y="153"/>
                    </a:lnTo>
                    <a:lnTo>
                      <a:pt x="405" y="154"/>
                    </a:lnTo>
                    <a:lnTo>
                      <a:pt x="409" y="154"/>
                    </a:lnTo>
                    <a:lnTo>
                      <a:pt x="413" y="154"/>
                    </a:lnTo>
                    <a:lnTo>
                      <a:pt x="417" y="155"/>
                    </a:lnTo>
                    <a:lnTo>
                      <a:pt x="420" y="155"/>
                    </a:lnTo>
                    <a:lnTo>
                      <a:pt x="423" y="155"/>
                    </a:lnTo>
                    <a:lnTo>
                      <a:pt x="427" y="156"/>
                    </a:lnTo>
                    <a:lnTo>
                      <a:pt x="430" y="156"/>
                    </a:lnTo>
                    <a:lnTo>
                      <a:pt x="433" y="157"/>
                    </a:lnTo>
                    <a:lnTo>
                      <a:pt x="436" y="157"/>
                    </a:lnTo>
                    <a:lnTo>
                      <a:pt x="440" y="157"/>
                    </a:lnTo>
                    <a:lnTo>
                      <a:pt x="442" y="157"/>
                    </a:lnTo>
                    <a:lnTo>
                      <a:pt x="445" y="158"/>
                    </a:lnTo>
                    <a:lnTo>
                      <a:pt x="447" y="158"/>
                    </a:lnTo>
                    <a:lnTo>
                      <a:pt x="450" y="158"/>
                    </a:lnTo>
                    <a:lnTo>
                      <a:pt x="454" y="159"/>
                    </a:lnTo>
                    <a:lnTo>
                      <a:pt x="458" y="159"/>
                    </a:lnTo>
                    <a:lnTo>
                      <a:pt x="460" y="160"/>
                    </a:lnTo>
                    <a:lnTo>
                      <a:pt x="462" y="160"/>
                    </a:lnTo>
                    <a:lnTo>
                      <a:pt x="462" y="160"/>
                    </a:lnTo>
                    <a:lnTo>
                      <a:pt x="463" y="160"/>
                    </a:lnTo>
                    <a:lnTo>
                      <a:pt x="463" y="159"/>
                    </a:lnTo>
                    <a:lnTo>
                      <a:pt x="463" y="158"/>
                    </a:lnTo>
                    <a:lnTo>
                      <a:pt x="463" y="157"/>
                    </a:lnTo>
                    <a:lnTo>
                      <a:pt x="464" y="155"/>
                    </a:lnTo>
                    <a:lnTo>
                      <a:pt x="464" y="154"/>
                    </a:lnTo>
                    <a:lnTo>
                      <a:pt x="465" y="152"/>
                    </a:lnTo>
                    <a:lnTo>
                      <a:pt x="465" y="150"/>
                    </a:lnTo>
                    <a:lnTo>
                      <a:pt x="466" y="148"/>
                    </a:lnTo>
                    <a:lnTo>
                      <a:pt x="466" y="146"/>
                    </a:lnTo>
                    <a:lnTo>
                      <a:pt x="467" y="143"/>
                    </a:lnTo>
                    <a:lnTo>
                      <a:pt x="468" y="141"/>
                    </a:lnTo>
                    <a:lnTo>
                      <a:pt x="469" y="138"/>
                    </a:lnTo>
                    <a:lnTo>
                      <a:pt x="469" y="135"/>
                    </a:lnTo>
                    <a:lnTo>
                      <a:pt x="470" y="132"/>
                    </a:lnTo>
                    <a:lnTo>
                      <a:pt x="470" y="131"/>
                    </a:lnTo>
                    <a:lnTo>
                      <a:pt x="470" y="129"/>
                    </a:lnTo>
                    <a:lnTo>
                      <a:pt x="470" y="128"/>
                    </a:lnTo>
                    <a:lnTo>
                      <a:pt x="471" y="126"/>
                    </a:lnTo>
                    <a:lnTo>
                      <a:pt x="471" y="124"/>
                    </a:lnTo>
                    <a:lnTo>
                      <a:pt x="471" y="122"/>
                    </a:lnTo>
                    <a:lnTo>
                      <a:pt x="472" y="121"/>
                    </a:lnTo>
                    <a:lnTo>
                      <a:pt x="472" y="119"/>
                    </a:lnTo>
                    <a:lnTo>
                      <a:pt x="472" y="117"/>
                    </a:lnTo>
                    <a:lnTo>
                      <a:pt x="472" y="115"/>
                    </a:lnTo>
                    <a:lnTo>
                      <a:pt x="472" y="113"/>
                    </a:lnTo>
                    <a:lnTo>
                      <a:pt x="473" y="111"/>
                    </a:lnTo>
                    <a:lnTo>
                      <a:pt x="473" y="109"/>
                    </a:lnTo>
                    <a:lnTo>
                      <a:pt x="473" y="107"/>
                    </a:lnTo>
                    <a:lnTo>
                      <a:pt x="474" y="105"/>
                    </a:lnTo>
                    <a:lnTo>
                      <a:pt x="474" y="104"/>
                    </a:lnTo>
                    <a:lnTo>
                      <a:pt x="474" y="102"/>
                    </a:lnTo>
                    <a:lnTo>
                      <a:pt x="474" y="99"/>
                    </a:lnTo>
                    <a:lnTo>
                      <a:pt x="474" y="97"/>
                    </a:lnTo>
                    <a:lnTo>
                      <a:pt x="475" y="95"/>
                    </a:lnTo>
                    <a:lnTo>
                      <a:pt x="475" y="93"/>
                    </a:lnTo>
                    <a:lnTo>
                      <a:pt x="475" y="91"/>
                    </a:lnTo>
                    <a:lnTo>
                      <a:pt x="475" y="89"/>
                    </a:lnTo>
                    <a:lnTo>
                      <a:pt x="475" y="87"/>
                    </a:lnTo>
                    <a:lnTo>
                      <a:pt x="475" y="85"/>
                    </a:lnTo>
                    <a:lnTo>
                      <a:pt x="475" y="83"/>
                    </a:lnTo>
                    <a:lnTo>
                      <a:pt x="475" y="81"/>
                    </a:lnTo>
                    <a:lnTo>
                      <a:pt x="476" y="79"/>
                    </a:lnTo>
                    <a:lnTo>
                      <a:pt x="476" y="76"/>
                    </a:lnTo>
                    <a:lnTo>
                      <a:pt x="476" y="74"/>
                    </a:lnTo>
                    <a:lnTo>
                      <a:pt x="476" y="73"/>
                    </a:lnTo>
                    <a:lnTo>
                      <a:pt x="476" y="71"/>
                    </a:lnTo>
                    <a:lnTo>
                      <a:pt x="457" y="69"/>
                    </a:lnTo>
                    <a:lnTo>
                      <a:pt x="456" y="69"/>
                    </a:lnTo>
                    <a:lnTo>
                      <a:pt x="456" y="71"/>
                    </a:lnTo>
                    <a:lnTo>
                      <a:pt x="456" y="73"/>
                    </a:lnTo>
                    <a:lnTo>
                      <a:pt x="456" y="75"/>
                    </a:lnTo>
                    <a:lnTo>
                      <a:pt x="456" y="76"/>
                    </a:lnTo>
                    <a:lnTo>
                      <a:pt x="456" y="78"/>
                    </a:lnTo>
                    <a:lnTo>
                      <a:pt x="456" y="79"/>
                    </a:lnTo>
                    <a:lnTo>
                      <a:pt x="456" y="81"/>
                    </a:lnTo>
                    <a:lnTo>
                      <a:pt x="456" y="83"/>
                    </a:lnTo>
                    <a:lnTo>
                      <a:pt x="456" y="85"/>
                    </a:lnTo>
                    <a:lnTo>
                      <a:pt x="456" y="88"/>
                    </a:lnTo>
                    <a:lnTo>
                      <a:pt x="456" y="90"/>
                    </a:lnTo>
                    <a:lnTo>
                      <a:pt x="456" y="93"/>
                    </a:lnTo>
                    <a:lnTo>
                      <a:pt x="455" y="95"/>
                    </a:lnTo>
                    <a:lnTo>
                      <a:pt x="455" y="98"/>
                    </a:lnTo>
                    <a:lnTo>
                      <a:pt x="455" y="101"/>
                    </a:lnTo>
                    <a:lnTo>
                      <a:pt x="454" y="102"/>
                    </a:lnTo>
                    <a:lnTo>
                      <a:pt x="454" y="104"/>
                    </a:lnTo>
                    <a:lnTo>
                      <a:pt x="454" y="105"/>
                    </a:lnTo>
                    <a:lnTo>
                      <a:pt x="454" y="107"/>
                    </a:lnTo>
                    <a:lnTo>
                      <a:pt x="453" y="109"/>
                    </a:lnTo>
                    <a:lnTo>
                      <a:pt x="453" y="110"/>
                    </a:lnTo>
                    <a:lnTo>
                      <a:pt x="453" y="112"/>
                    </a:lnTo>
                    <a:lnTo>
                      <a:pt x="453" y="114"/>
                    </a:lnTo>
                    <a:lnTo>
                      <a:pt x="453" y="116"/>
                    </a:lnTo>
                    <a:lnTo>
                      <a:pt x="452" y="117"/>
                    </a:lnTo>
                    <a:lnTo>
                      <a:pt x="452" y="119"/>
                    </a:lnTo>
                    <a:lnTo>
                      <a:pt x="452" y="121"/>
                    </a:lnTo>
                    <a:lnTo>
                      <a:pt x="451" y="123"/>
                    </a:lnTo>
                    <a:lnTo>
                      <a:pt x="451" y="125"/>
                    </a:lnTo>
                    <a:lnTo>
                      <a:pt x="450" y="127"/>
                    </a:lnTo>
                    <a:lnTo>
                      <a:pt x="450" y="129"/>
                    </a:lnTo>
                    <a:lnTo>
                      <a:pt x="450" y="131"/>
                    </a:lnTo>
                    <a:lnTo>
                      <a:pt x="450" y="133"/>
                    </a:lnTo>
                    <a:lnTo>
                      <a:pt x="449" y="135"/>
                    </a:lnTo>
                    <a:lnTo>
                      <a:pt x="449" y="137"/>
                    </a:lnTo>
                    <a:lnTo>
                      <a:pt x="448" y="139"/>
                    </a:lnTo>
                    <a:lnTo>
                      <a:pt x="448" y="141"/>
                    </a:lnTo>
                    <a:lnTo>
                      <a:pt x="447" y="143"/>
                    </a:lnTo>
                    <a:lnTo>
                      <a:pt x="447" y="145"/>
                    </a:lnTo>
                    <a:lnTo>
                      <a:pt x="446" y="145"/>
                    </a:lnTo>
                    <a:lnTo>
                      <a:pt x="446" y="145"/>
                    </a:lnTo>
                    <a:lnTo>
                      <a:pt x="444" y="145"/>
                    </a:lnTo>
                    <a:lnTo>
                      <a:pt x="442" y="145"/>
                    </a:lnTo>
                    <a:lnTo>
                      <a:pt x="439" y="144"/>
                    </a:lnTo>
                    <a:lnTo>
                      <a:pt x="435" y="144"/>
                    </a:lnTo>
                    <a:lnTo>
                      <a:pt x="431" y="143"/>
                    </a:lnTo>
                    <a:lnTo>
                      <a:pt x="427" y="143"/>
                    </a:lnTo>
                    <a:lnTo>
                      <a:pt x="424" y="143"/>
                    </a:lnTo>
                    <a:lnTo>
                      <a:pt x="421" y="142"/>
                    </a:lnTo>
                    <a:lnTo>
                      <a:pt x="419" y="141"/>
                    </a:lnTo>
                    <a:lnTo>
                      <a:pt x="417" y="141"/>
                    </a:lnTo>
                    <a:lnTo>
                      <a:pt x="413" y="141"/>
                    </a:lnTo>
                    <a:lnTo>
                      <a:pt x="410" y="141"/>
                    </a:lnTo>
                    <a:lnTo>
                      <a:pt x="407" y="140"/>
                    </a:lnTo>
                    <a:lnTo>
                      <a:pt x="404" y="140"/>
                    </a:lnTo>
                    <a:lnTo>
                      <a:pt x="400" y="140"/>
                    </a:lnTo>
                    <a:lnTo>
                      <a:pt x="397" y="140"/>
                    </a:lnTo>
                    <a:lnTo>
                      <a:pt x="393" y="139"/>
                    </a:lnTo>
                    <a:lnTo>
                      <a:pt x="389" y="139"/>
                    </a:lnTo>
                    <a:lnTo>
                      <a:pt x="386" y="138"/>
                    </a:lnTo>
                    <a:lnTo>
                      <a:pt x="382" y="138"/>
                    </a:lnTo>
                    <a:lnTo>
                      <a:pt x="378" y="138"/>
                    </a:lnTo>
                    <a:lnTo>
                      <a:pt x="374" y="138"/>
                    </a:lnTo>
                    <a:lnTo>
                      <a:pt x="370" y="137"/>
                    </a:lnTo>
                    <a:lnTo>
                      <a:pt x="366" y="136"/>
                    </a:lnTo>
                    <a:lnTo>
                      <a:pt x="361" y="136"/>
                    </a:lnTo>
                    <a:lnTo>
                      <a:pt x="356" y="136"/>
                    </a:lnTo>
                    <a:lnTo>
                      <a:pt x="351" y="135"/>
                    </a:lnTo>
                    <a:lnTo>
                      <a:pt x="346" y="135"/>
                    </a:lnTo>
                    <a:lnTo>
                      <a:pt x="342" y="135"/>
                    </a:lnTo>
                    <a:lnTo>
                      <a:pt x="337" y="134"/>
                    </a:lnTo>
                    <a:lnTo>
                      <a:pt x="332" y="134"/>
                    </a:lnTo>
                    <a:lnTo>
                      <a:pt x="327" y="133"/>
                    </a:lnTo>
                    <a:lnTo>
                      <a:pt x="322" y="133"/>
                    </a:lnTo>
                    <a:lnTo>
                      <a:pt x="317" y="133"/>
                    </a:lnTo>
                    <a:lnTo>
                      <a:pt x="311" y="132"/>
                    </a:lnTo>
                    <a:lnTo>
                      <a:pt x="306" y="132"/>
                    </a:lnTo>
                    <a:lnTo>
                      <a:pt x="300" y="131"/>
                    </a:lnTo>
                    <a:lnTo>
                      <a:pt x="295" y="131"/>
                    </a:lnTo>
                    <a:lnTo>
                      <a:pt x="289" y="131"/>
                    </a:lnTo>
                    <a:lnTo>
                      <a:pt x="284" y="131"/>
                    </a:lnTo>
                    <a:lnTo>
                      <a:pt x="278" y="130"/>
                    </a:lnTo>
                    <a:lnTo>
                      <a:pt x="273" y="130"/>
                    </a:lnTo>
                    <a:lnTo>
                      <a:pt x="267" y="129"/>
                    </a:lnTo>
                    <a:lnTo>
                      <a:pt x="260" y="129"/>
                    </a:lnTo>
                    <a:lnTo>
                      <a:pt x="254" y="129"/>
                    </a:lnTo>
                    <a:lnTo>
                      <a:pt x="249" y="129"/>
                    </a:lnTo>
                    <a:lnTo>
                      <a:pt x="242" y="128"/>
                    </a:lnTo>
                    <a:lnTo>
                      <a:pt x="237" y="128"/>
                    </a:lnTo>
                    <a:lnTo>
                      <a:pt x="231" y="128"/>
                    </a:lnTo>
                    <a:lnTo>
                      <a:pt x="225" y="128"/>
                    </a:lnTo>
                    <a:lnTo>
                      <a:pt x="218" y="128"/>
                    </a:lnTo>
                    <a:lnTo>
                      <a:pt x="212" y="128"/>
                    </a:lnTo>
                    <a:lnTo>
                      <a:pt x="206" y="128"/>
                    </a:lnTo>
                    <a:lnTo>
                      <a:pt x="200" y="128"/>
                    </a:lnTo>
                    <a:lnTo>
                      <a:pt x="194" y="127"/>
                    </a:lnTo>
                    <a:lnTo>
                      <a:pt x="188" y="127"/>
                    </a:lnTo>
                    <a:lnTo>
                      <a:pt x="181" y="126"/>
                    </a:lnTo>
                    <a:lnTo>
                      <a:pt x="175" y="126"/>
                    </a:lnTo>
                    <a:lnTo>
                      <a:pt x="169" y="126"/>
                    </a:lnTo>
                    <a:lnTo>
                      <a:pt x="164" y="126"/>
                    </a:lnTo>
                    <a:lnTo>
                      <a:pt x="158" y="126"/>
                    </a:lnTo>
                    <a:lnTo>
                      <a:pt x="153" y="126"/>
                    </a:lnTo>
                    <a:lnTo>
                      <a:pt x="148" y="125"/>
                    </a:lnTo>
                    <a:lnTo>
                      <a:pt x="143" y="125"/>
                    </a:lnTo>
                    <a:lnTo>
                      <a:pt x="138" y="125"/>
                    </a:lnTo>
                    <a:lnTo>
                      <a:pt x="133" y="125"/>
                    </a:lnTo>
                    <a:lnTo>
                      <a:pt x="128" y="125"/>
                    </a:lnTo>
                    <a:lnTo>
                      <a:pt x="124" y="125"/>
                    </a:lnTo>
                    <a:lnTo>
                      <a:pt x="119" y="125"/>
                    </a:lnTo>
                    <a:lnTo>
                      <a:pt x="115" y="125"/>
                    </a:lnTo>
                    <a:lnTo>
                      <a:pt x="110" y="124"/>
                    </a:lnTo>
                    <a:lnTo>
                      <a:pt x="107" y="124"/>
                    </a:lnTo>
                    <a:lnTo>
                      <a:pt x="103" y="124"/>
                    </a:lnTo>
                    <a:lnTo>
                      <a:pt x="99" y="124"/>
                    </a:lnTo>
                    <a:lnTo>
                      <a:pt x="95" y="124"/>
                    </a:lnTo>
                    <a:lnTo>
                      <a:pt x="91" y="124"/>
                    </a:lnTo>
                    <a:lnTo>
                      <a:pt x="88" y="124"/>
                    </a:lnTo>
                    <a:lnTo>
                      <a:pt x="84" y="124"/>
                    </a:lnTo>
                    <a:lnTo>
                      <a:pt x="80" y="124"/>
                    </a:lnTo>
                    <a:lnTo>
                      <a:pt x="77" y="124"/>
                    </a:lnTo>
                    <a:lnTo>
                      <a:pt x="74" y="124"/>
                    </a:lnTo>
                    <a:lnTo>
                      <a:pt x="71" y="124"/>
                    </a:lnTo>
                    <a:lnTo>
                      <a:pt x="68" y="124"/>
                    </a:lnTo>
                    <a:lnTo>
                      <a:pt x="65" y="124"/>
                    </a:lnTo>
                    <a:lnTo>
                      <a:pt x="64" y="124"/>
                    </a:lnTo>
                    <a:lnTo>
                      <a:pt x="62" y="124"/>
                    </a:lnTo>
                    <a:lnTo>
                      <a:pt x="59" y="123"/>
                    </a:lnTo>
                    <a:lnTo>
                      <a:pt x="56" y="123"/>
                    </a:lnTo>
                    <a:lnTo>
                      <a:pt x="54" y="123"/>
                    </a:lnTo>
                    <a:lnTo>
                      <a:pt x="52" y="123"/>
                    </a:lnTo>
                    <a:lnTo>
                      <a:pt x="47" y="123"/>
                    </a:lnTo>
                    <a:lnTo>
                      <a:pt x="44" y="123"/>
                    </a:lnTo>
                    <a:lnTo>
                      <a:pt x="40" y="123"/>
                    </a:lnTo>
                    <a:lnTo>
                      <a:pt x="37" y="123"/>
                    </a:lnTo>
                    <a:lnTo>
                      <a:pt x="34" y="123"/>
                    </a:lnTo>
                    <a:lnTo>
                      <a:pt x="32" y="123"/>
                    </a:lnTo>
                    <a:lnTo>
                      <a:pt x="28" y="123"/>
                    </a:lnTo>
                    <a:lnTo>
                      <a:pt x="25" y="123"/>
                    </a:lnTo>
                    <a:lnTo>
                      <a:pt x="24" y="123"/>
                    </a:lnTo>
                    <a:lnTo>
                      <a:pt x="24" y="122"/>
                    </a:lnTo>
                    <a:lnTo>
                      <a:pt x="25" y="120"/>
                    </a:lnTo>
                    <a:lnTo>
                      <a:pt x="25" y="118"/>
                    </a:lnTo>
                    <a:lnTo>
                      <a:pt x="25" y="116"/>
                    </a:lnTo>
                    <a:lnTo>
                      <a:pt x="26" y="114"/>
                    </a:lnTo>
                    <a:lnTo>
                      <a:pt x="27" y="112"/>
                    </a:lnTo>
                    <a:lnTo>
                      <a:pt x="28" y="109"/>
                    </a:lnTo>
                    <a:lnTo>
                      <a:pt x="29" y="107"/>
                    </a:lnTo>
                    <a:lnTo>
                      <a:pt x="29" y="105"/>
                    </a:lnTo>
                    <a:lnTo>
                      <a:pt x="29" y="104"/>
                    </a:lnTo>
                    <a:lnTo>
                      <a:pt x="30" y="102"/>
                    </a:lnTo>
                    <a:lnTo>
                      <a:pt x="31" y="100"/>
                    </a:lnTo>
                    <a:lnTo>
                      <a:pt x="31" y="98"/>
                    </a:lnTo>
                    <a:lnTo>
                      <a:pt x="32" y="97"/>
                    </a:lnTo>
                    <a:lnTo>
                      <a:pt x="32" y="95"/>
                    </a:lnTo>
                    <a:lnTo>
                      <a:pt x="32" y="93"/>
                    </a:lnTo>
                    <a:lnTo>
                      <a:pt x="33" y="91"/>
                    </a:lnTo>
                    <a:lnTo>
                      <a:pt x="34" y="89"/>
                    </a:lnTo>
                    <a:lnTo>
                      <a:pt x="34" y="87"/>
                    </a:lnTo>
                    <a:lnTo>
                      <a:pt x="35" y="85"/>
                    </a:lnTo>
                    <a:lnTo>
                      <a:pt x="35" y="83"/>
                    </a:lnTo>
                    <a:lnTo>
                      <a:pt x="36" y="81"/>
                    </a:lnTo>
                    <a:lnTo>
                      <a:pt x="36" y="79"/>
                    </a:lnTo>
                    <a:lnTo>
                      <a:pt x="37" y="77"/>
                    </a:lnTo>
                    <a:lnTo>
                      <a:pt x="37" y="74"/>
                    </a:lnTo>
                    <a:lnTo>
                      <a:pt x="38" y="73"/>
                    </a:lnTo>
                    <a:lnTo>
                      <a:pt x="38" y="70"/>
                    </a:lnTo>
                    <a:lnTo>
                      <a:pt x="39" y="68"/>
                    </a:lnTo>
                    <a:lnTo>
                      <a:pt x="39" y="66"/>
                    </a:lnTo>
                    <a:lnTo>
                      <a:pt x="40" y="64"/>
                    </a:lnTo>
                    <a:lnTo>
                      <a:pt x="40" y="61"/>
                    </a:lnTo>
                    <a:lnTo>
                      <a:pt x="41" y="59"/>
                    </a:lnTo>
                    <a:lnTo>
                      <a:pt x="41" y="57"/>
                    </a:lnTo>
                    <a:lnTo>
                      <a:pt x="42" y="55"/>
                    </a:lnTo>
                    <a:lnTo>
                      <a:pt x="42" y="52"/>
                    </a:lnTo>
                    <a:lnTo>
                      <a:pt x="43" y="50"/>
                    </a:lnTo>
                    <a:lnTo>
                      <a:pt x="43" y="48"/>
                    </a:lnTo>
                    <a:lnTo>
                      <a:pt x="43" y="45"/>
                    </a:lnTo>
                    <a:lnTo>
                      <a:pt x="44" y="43"/>
                    </a:lnTo>
                    <a:lnTo>
                      <a:pt x="44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5" y="35"/>
                    </a:lnTo>
                    <a:lnTo>
                      <a:pt x="45" y="32"/>
                    </a:lnTo>
                    <a:lnTo>
                      <a:pt x="45" y="29"/>
                    </a:lnTo>
                    <a:lnTo>
                      <a:pt x="46" y="28"/>
                    </a:lnTo>
                    <a:lnTo>
                      <a:pt x="46" y="25"/>
                    </a:lnTo>
                    <a:lnTo>
                      <a:pt x="46" y="23"/>
                    </a:lnTo>
                    <a:lnTo>
                      <a:pt x="46" y="21"/>
                    </a:lnTo>
                    <a:lnTo>
                      <a:pt x="46" y="19"/>
                    </a:lnTo>
                    <a:lnTo>
                      <a:pt x="46" y="17"/>
                    </a:lnTo>
                    <a:lnTo>
                      <a:pt x="47" y="15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6" name="Freeform 315"/>
              <p:cNvSpPr>
                <a:spLocks/>
              </p:cNvSpPr>
              <p:nvPr/>
            </p:nvSpPr>
            <p:spPr bwMode="auto">
              <a:xfrm>
                <a:off x="4837113" y="5532438"/>
                <a:ext cx="708025" cy="179387"/>
              </a:xfrm>
              <a:custGeom>
                <a:avLst/>
                <a:gdLst>
                  <a:gd name="T0" fmla="*/ 1 w 446"/>
                  <a:gd name="T1" fmla="*/ 39 h 113"/>
                  <a:gd name="T2" fmla="*/ 1 w 446"/>
                  <a:gd name="T3" fmla="*/ 49 h 113"/>
                  <a:gd name="T4" fmla="*/ 1 w 446"/>
                  <a:gd name="T5" fmla="*/ 60 h 113"/>
                  <a:gd name="T6" fmla="*/ 1 w 446"/>
                  <a:gd name="T7" fmla="*/ 68 h 113"/>
                  <a:gd name="T8" fmla="*/ 1 w 446"/>
                  <a:gd name="T9" fmla="*/ 76 h 113"/>
                  <a:gd name="T10" fmla="*/ 1 w 446"/>
                  <a:gd name="T11" fmla="*/ 85 h 113"/>
                  <a:gd name="T12" fmla="*/ 0 w 446"/>
                  <a:gd name="T13" fmla="*/ 93 h 113"/>
                  <a:gd name="T14" fmla="*/ 0 w 446"/>
                  <a:gd name="T15" fmla="*/ 100 h 113"/>
                  <a:gd name="T16" fmla="*/ 0 w 446"/>
                  <a:gd name="T17" fmla="*/ 113 h 113"/>
                  <a:gd name="T18" fmla="*/ 8 w 446"/>
                  <a:gd name="T19" fmla="*/ 112 h 113"/>
                  <a:gd name="T20" fmla="*/ 20 w 446"/>
                  <a:gd name="T21" fmla="*/ 111 h 113"/>
                  <a:gd name="T22" fmla="*/ 34 w 446"/>
                  <a:gd name="T23" fmla="*/ 109 h 113"/>
                  <a:gd name="T24" fmla="*/ 52 w 446"/>
                  <a:gd name="T25" fmla="*/ 107 h 113"/>
                  <a:gd name="T26" fmla="*/ 72 w 446"/>
                  <a:gd name="T27" fmla="*/ 105 h 113"/>
                  <a:gd name="T28" fmla="*/ 95 w 446"/>
                  <a:gd name="T29" fmla="*/ 102 h 113"/>
                  <a:gd name="T30" fmla="*/ 119 w 446"/>
                  <a:gd name="T31" fmla="*/ 100 h 113"/>
                  <a:gd name="T32" fmla="*/ 145 w 446"/>
                  <a:gd name="T33" fmla="*/ 97 h 113"/>
                  <a:gd name="T34" fmla="*/ 173 w 446"/>
                  <a:gd name="T35" fmla="*/ 95 h 113"/>
                  <a:gd name="T36" fmla="*/ 202 w 446"/>
                  <a:gd name="T37" fmla="*/ 93 h 113"/>
                  <a:gd name="T38" fmla="*/ 232 w 446"/>
                  <a:gd name="T39" fmla="*/ 90 h 113"/>
                  <a:gd name="T40" fmla="*/ 262 w 446"/>
                  <a:gd name="T41" fmla="*/ 88 h 113"/>
                  <a:gd name="T42" fmla="*/ 289 w 446"/>
                  <a:gd name="T43" fmla="*/ 85 h 113"/>
                  <a:gd name="T44" fmla="*/ 316 w 446"/>
                  <a:gd name="T45" fmla="*/ 84 h 113"/>
                  <a:gd name="T46" fmla="*/ 339 w 446"/>
                  <a:gd name="T47" fmla="*/ 82 h 113"/>
                  <a:gd name="T48" fmla="*/ 360 w 446"/>
                  <a:gd name="T49" fmla="*/ 81 h 113"/>
                  <a:gd name="T50" fmla="*/ 378 w 446"/>
                  <a:gd name="T51" fmla="*/ 80 h 113"/>
                  <a:gd name="T52" fmla="*/ 396 w 446"/>
                  <a:gd name="T53" fmla="*/ 80 h 113"/>
                  <a:gd name="T54" fmla="*/ 410 w 446"/>
                  <a:gd name="T55" fmla="*/ 80 h 113"/>
                  <a:gd name="T56" fmla="*/ 425 w 446"/>
                  <a:gd name="T57" fmla="*/ 79 h 113"/>
                  <a:gd name="T58" fmla="*/ 440 w 446"/>
                  <a:gd name="T59" fmla="*/ 79 h 113"/>
                  <a:gd name="T60" fmla="*/ 445 w 446"/>
                  <a:gd name="T61" fmla="*/ 76 h 113"/>
                  <a:gd name="T62" fmla="*/ 442 w 446"/>
                  <a:gd name="T63" fmla="*/ 66 h 113"/>
                  <a:gd name="T64" fmla="*/ 439 w 446"/>
                  <a:gd name="T65" fmla="*/ 55 h 113"/>
                  <a:gd name="T66" fmla="*/ 436 w 446"/>
                  <a:gd name="T67" fmla="*/ 47 h 113"/>
                  <a:gd name="T68" fmla="*/ 434 w 446"/>
                  <a:gd name="T69" fmla="*/ 38 h 113"/>
                  <a:gd name="T70" fmla="*/ 431 w 446"/>
                  <a:gd name="T71" fmla="*/ 30 h 113"/>
                  <a:gd name="T72" fmla="*/ 428 w 446"/>
                  <a:gd name="T73" fmla="*/ 22 h 113"/>
                  <a:gd name="T74" fmla="*/ 425 w 446"/>
                  <a:gd name="T75" fmla="*/ 14 h 113"/>
                  <a:gd name="T76" fmla="*/ 420 w 446"/>
                  <a:gd name="T77" fmla="*/ 4 h 113"/>
                  <a:gd name="T78" fmla="*/ 404 w 446"/>
                  <a:gd name="T79" fmla="*/ 3 h 113"/>
                  <a:gd name="T80" fmla="*/ 407 w 446"/>
                  <a:gd name="T81" fmla="*/ 10 h 113"/>
                  <a:gd name="T82" fmla="*/ 411 w 446"/>
                  <a:gd name="T83" fmla="*/ 21 h 113"/>
                  <a:gd name="T84" fmla="*/ 413 w 446"/>
                  <a:gd name="T85" fmla="*/ 33 h 113"/>
                  <a:gd name="T86" fmla="*/ 417 w 446"/>
                  <a:gd name="T87" fmla="*/ 47 h 113"/>
                  <a:gd name="T88" fmla="*/ 419 w 446"/>
                  <a:gd name="T89" fmla="*/ 59 h 113"/>
                  <a:gd name="T90" fmla="*/ 417 w 446"/>
                  <a:gd name="T91" fmla="*/ 65 h 113"/>
                  <a:gd name="T92" fmla="*/ 401 w 446"/>
                  <a:gd name="T93" fmla="*/ 66 h 113"/>
                  <a:gd name="T94" fmla="*/ 382 w 446"/>
                  <a:gd name="T95" fmla="*/ 67 h 113"/>
                  <a:gd name="T96" fmla="*/ 357 w 446"/>
                  <a:gd name="T97" fmla="*/ 68 h 113"/>
                  <a:gd name="T98" fmla="*/ 327 w 446"/>
                  <a:gd name="T99" fmla="*/ 69 h 113"/>
                  <a:gd name="T100" fmla="*/ 293 w 446"/>
                  <a:gd name="T101" fmla="*/ 72 h 113"/>
                  <a:gd name="T102" fmla="*/ 255 w 446"/>
                  <a:gd name="T103" fmla="*/ 75 h 113"/>
                  <a:gd name="T104" fmla="*/ 215 w 446"/>
                  <a:gd name="T105" fmla="*/ 78 h 113"/>
                  <a:gd name="T106" fmla="*/ 173 w 446"/>
                  <a:gd name="T107" fmla="*/ 81 h 113"/>
                  <a:gd name="T108" fmla="*/ 129 w 446"/>
                  <a:gd name="T109" fmla="*/ 86 h 113"/>
                  <a:gd name="T110" fmla="*/ 86 w 446"/>
                  <a:gd name="T111" fmla="*/ 91 h 113"/>
                  <a:gd name="T112" fmla="*/ 42 w 446"/>
                  <a:gd name="T113" fmla="*/ 96 h 113"/>
                  <a:gd name="T114" fmla="*/ 2 w 446"/>
                  <a:gd name="T115" fmla="*/ 3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6" h="113">
                    <a:moveTo>
                      <a:pt x="2" y="34"/>
                    </a:moveTo>
                    <a:lnTo>
                      <a:pt x="1" y="34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1" y="39"/>
                    </a:lnTo>
                    <a:lnTo>
                      <a:pt x="1" y="40"/>
                    </a:lnTo>
                    <a:lnTo>
                      <a:pt x="1" y="43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1" y="49"/>
                    </a:lnTo>
                    <a:lnTo>
                      <a:pt x="1" y="52"/>
                    </a:lnTo>
                    <a:lnTo>
                      <a:pt x="1" y="54"/>
                    </a:lnTo>
                    <a:lnTo>
                      <a:pt x="1" y="57"/>
                    </a:lnTo>
                    <a:lnTo>
                      <a:pt x="1" y="59"/>
                    </a:lnTo>
                    <a:lnTo>
                      <a:pt x="1" y="60"/>
                    </a:lnTo>
                    <a:lnTo>
                      <a:pt x="1" y="62"/>
                    </a:lnTo>
                    <a:lnTo>
                      <a:pt x="1" y="64"/>
                    </a:lnTo>
                    <a:lnTo>
                      <a:pt x="1" y="65"/>
                    </a:lnTo>
                    <a:lnTo>
                      <a:pt x="1" y="67"/>
                    </a:lnTo>
                    <a:lnTo>
                      <a:pt x="1" y="68"/>
                    </a:lnTo>
                    <a:lnTo>
                      <a:pt x="1" y="69"/>
                    </a:lnTo>
                    <a:lnTo>
                      <a:pt x="1" y="71"/>
                    </a:lnTo>
                    <a:lnTo>
                      <a:pt x="1" y="73"/>
                    </a:lnTo>
                    <a:lnTo>
                      <a:pt x="1" y="75"/>
                    </a:lnTo>
                    <a:lnTo>
                      <a:pt x="1" y="76"/>
                    </a:lnTo>
                    <a:lnTo>
                      <a:pt x="1" y="78"/>
                    </a:lnTo>
                    <a:lnTo>
                      <a:pt x="1" y="80"/>
                    </a:lnTo>
                    <a:lnTo>
                      <a:pt x="1" y="81"/>
                    </a:lnTo>
                    <a:lnTo>
                      <a:pt x="1" y="83"/>
                    </a:lnTo>
                    <a:lnTo>
                      <a:pt x="1" y="85"/>
                    </a:lnTo>
                    <a:lnTo>
                      <a:pt x="1" y="87"/>
                    </a:lnTo>
                    <a:lnTo>
                      <a:pt x="1" y="88"/>
                    </a:lnTo>
                    <a:lnTo>
                      <a:pt x="1" y="90"/>
                    </a:lnTo>
                    <a:lnTo>
                      <a:pt x="0" y="91"/>
                    </a:lnTo>
                    <a:lnTo>
                      <a:pt x="0" y="93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0" y="99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0" y="105"/>
                    </a:lnTo>
                    <a:lnTo>
                      <a:pt x="0" y="107"/>
                    </a:lnTo>
                    <a:lnTo>
                      <a:pt x="0" y="11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1" y="113"/>
                    </a:lnTo>
                    <a:lnTo>
                      <a:pt x="3" y="112"/>
                    </a:lnTo>
                    <a:lnTo>
                      <a:pt x="5" y="112"/>
                    </a:lnTo>
                    <a:lnTo>
                      <a:pt x="8" y="112"/>
                    </a:lnTo>
                    <a:lnTo>
                      <a:pt x="12" y="112"/>
                    </a:lnTo>
                    <a:lnTo>
                      <a:pt x="13" y="111"/>
                    </a:lnTo>
                    <a:lnTo>
                      <a:pt x="15" y="111"/>
                    </a:lnTo>
                    <a:lnTo>
                      <a:pt x="18" y="111"/>
                    </a:lnTo>
                    <a:lnTo>
                      <a:pt x="20" y="111"/>
                    </a:lnTo>
                    <a:lnTo>
                      <a:pt x="23" y="110"/>
                    </a:lnTo>
                    <a:lnTo>
                      <a:pt x="25" y="110"/>
                    </a:lnTo>
                    <a:lnTo>
                      <a:pt x="28" y="109"/>
                    </a:lnTo>
                    <a:lnTo>
                      <a:pt x="31" y="109"/>
                    </a:lnTo>
                    <a:lnTo>
                      <a:pt x="34" y="109"/>
                    </a:lnTo>
                    <a:lnTo>
                      <a:pt x="38" y="109"/>
                    </a:lnTo>
                    <a:lnTo>
                      <a:pt x="41" y="108"/>
                    </a:lnTo>
                    <a:lnTo>
                      <a:pt x="45" y="108"/>
                    </a:lnTo>
                    <a:lnTo>
                      <a:pt x="49" y="107"/>
                    </a:lnTo>
                    <a:lnTo>
                      <a:pt x="52" y="107"/>
                    </a:lnTo>
                    <a:lnTo>
                      <a:pt x="56" y="107"/>
                    </a:lnTo>
                    <a:lnTo>
                      <a:pt x="59" y="106"/>
                    </a:lnTo>
                    <a:lnTo>
                      <a:pt x="63" y="106"/>
                    </a:lnTo>
                    <a:lnTo>
                      <a:pt x="68" y="106"/>
                    </a:lnTo>
                    <a:lnTo>
                      <a:pt x="72" y="105"/>
                    </a:lnTo>
                    <a:lnTo>
                      <a:pt x="77" y="105"/>
                    </a:lnTo>
                    <a:lnTo>
                      <a:pt x="81" y="104"/>
                    </a:lnTo>
                    <a:lnTo>
                      <a:pt x="86" y="104"/>
                    </a:lnTo>
                    <a:lnTo>
                      <a:pt x="90" y="103"/>
                    </a:lnTo>
                    <a:lnTo>
                      <a:pt x="95" y="102"/>
                    </a:lnTo>
                    <a:lnTo>
                      <a:pt x="99" y="102"/>
                    </a:lnTo>
                    <a:lnTo>
                      <a:pt x="103" y="101"/>
                    </a:lnTo>
                    <a:lnTo>
                      <a:pt x="109" y="101"/>
                    </a:lnTo>
                    <a:lnTo>
                      <a:pt x="114" y="100"/>
                    </a:lnTo>
                    <a:lnTo>
                      <a:pt x="119" y="100"/>
                    </a:lnTo>
                    <a:lnTo>
                      <a:pt x="124" y="99"/>
                    </a:lnTo>
                    <a:lnTo>
                      <a:pt x="129" y="99"/>
                    </a:lnTo>
                    <a:lnTo>
                      <a:pt x="135" y="99"/>
                    </a:lnTo>
                    <a:lnTo>
                      <a:pt x="140" y="98"/>
                    </a:lnTo>
                    <a:lnTo>
                      <a:pt x="145" y="97"/>
                    </a:lnTo>
                    <a:lnTo>
                      <a:pt x="150" y="97"/>
                    </a:lnTo>
                    <a:lnTo>
                      <a:pt x="156" y="97"/>
                    </a:lnTo>
                    <a:lnTo>
                      <a:pt x="162" y="96"/>
                    </a:lnTo>
                    <a:lnTo>
                      <a:pt x="168" y="95"/>
                    </a:lnTo>
                    <a:lnTo>
                      <a:pt x="173" y="95"/>
                    </a:lnTo>
                    <a:lnTo>
                      <a:pt x="179" y="95"/>
                    </a:lnTo>
                    <a:lnTo>
                      <a:pt x="185" y="94"/>
                    </a:lnTo>
                    <a:lnTo>
                      <a:pt x="191" y="93"/>
                    </a:lnTo>
                    <a:lnTo>
                      <a:pt x="196" y="93"/>
                    </a:lnTo>
                    <a:lnTo>
                      <a:pt x="202" y="93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20" y="91"/>
                    </a:lnTo>
                    <a:lnTo>
                      <a:pt x="226" y="90"/>
                    </a:lnTo>
                    <a:lnTo>
                      <a:pt x="232" y="90"/>
                    </a:lnTo>
                    <a:lnTo>
                      <a:pt x="238" y="90"/>
                    </a:lnTo>
                    <a:lnTo>
                      <a:pt x="244" y="89"/>
                    </a:lnTo>
                    <a:lnTo>
                      <a:pt x="250" y="88"/>
                    </a:lnTo>
                    <a:lnTo>
                      <a:pt x="256" y="88"/>
                    </a:lnTo>
                    <a:lnTo>
                      <a:pt x="262" y="88"/>
                    </a:lnTo>
                    <a:lnTo>
                      <a:pt x="268" y="87"/>
                    </a:lnTo>
                    <a:lnTo>
                      <a:pt x="274" y="87"/>
                    </a:lnTo>
                    <a:lnTo>
                      <a:pt x="279" y="87"/>
                    </a:lnTo>
                    <a:lnTo>
                      <a:pt x="284" y="86"/>
                    </a:lnTo>
                    <a:lnTo>
                      <a:pt x="289" y="85"/>
                    </a:lnTo>
                    <a:lnTo>
                      <a:pt x="295" y="85"/>
                    </a:lnTo>
                    <a:lnTo>
                      <a:pt x="300" y="85"/>
                    </a:lnTo>
                    <a:lnTo>
                      <a:pt x="305" y="85"/>
                    </a:lnTo>
                    <a:lnTo>
                      <a:pt x="311" y="84"/>
                    </a:lnTo>
                    <a:lnTo>
                      <a:pt x="316" y="84"/>
                    </a:lnTo>
                    <a:lnTo>
                      <a:pt x="321" y="83"/>
                    </a:lnTo>
                    <a:lnTo>
                      <a:pt x="324" y="83"/>
                    </a:lnTo>
                    <a:lnTo>
                      <a:pt x="329" y="83"/>
                    </a:lnTo>
                    <a:lnTo>
                      <a:pt x="334" y="83"/>
                    </a:lnTo>
                    <a:lnTo>
                      <a:pt x="339" y="82"/>
                    </a:lnTo>
                    <a:lnTo>
                      <a:pt x="343" y="82"/>
                    </a:lnTo>
                    <a:lnTo>
                      <a:pt x="347" y="81"/>
                    </a:lnTo>
                    <a:lnTo>
                      <a:pt x="352" y="81"/>
                    </a:lnTo>
                    <a:lnTo>
                      <a:pt x="356" y="81"/>
                    </a:lnTo>
                    <a:lnTo>
                      <a:pt x="360" y="81"/>
                    </a:lnTo>
                    <a:lnTo>
                      <a:pt x="364" y="81"/>
                    </a:lnTo>
                    <a:lnTo>
                      <a:pt x="368" y="81"/>
                    </a:lnTo>
                    <a:lnTo>
                      <a:pt x="371" y="81"/>
                    </a:lnTo>
                    <a:lnTo>
                      <a:pt x="375" y="81"/>
                    </a:lnTo>
                    <a:lnTo>
                      <a:pt x="378" y="80"/>
                    </a:lnTo>
                    <a:lnTo>
                      <a:pt x="382" y="80"/>
                    </a:lnTo>
                    <a:lnTo>
                      <a:pt x="386" y="80"/>
                    </a:lnTo>
                    <a:lnTo>
                      <a:pt x="389" y="80"/>
                    </a:lnTo>
                    <a:lnTo>
                      <a:pt x="393" y="80"/>
                    </a:lnTo>
                    <a:lnTo>
                      <a:pt x="396" y="80"/>
                    </a:lnTo>
                    <a:lnTo>
                      <a:pt x="399" y="80"/>
                    </a:lnTo>
                    <a:lnTo>
                      <a:pt x="402" y="80"/>
                    </a:lnTo>
                    <a:lnTo>
                      <a:pt x="404" y="80"/>
                    </a:lnTo>
                    <a:lnTo>
                      <a:pt x="407" y="80"/>
                    </a:lnTo>
                    <a:lnTo>
                      <a:pt x="410" y="80"/>
                    </a:lnTo>
                    <a:lnTo>
                      <a:pt x="413" y="80"/>
                    </a:lnTo>
                    <a:lnTo>
                      <a:pt x="414" y="80"/>
                    </a:lnTo>
                    <a:lnTo>
                      <a:pt x="417" y="80"/>
                    </a:lnTo>
                    <a:lnTo>
                      <a:pt x="421" y="79"/>
                    </a:lnTo>
                    <a:lnTo>
                      <a:pt x="425" y="79"/>
                    </a:lnTo>
                    <a:lnTo>
                      <a:pt x="429" y="79"/>
                    </a:lnTo>
                    <a:lnTo>
                      <a:pt x="433" y="79"/>
                    </a:lnTo>
                    <a:lnTo>
                      <a:pt x="435" y="79"/>
                    </a:lnTo>
                    <a:lnTo>
                      <a:pt x="438" y="79"/>
                    </a:lnTo>
                    <a:lnTo>
                      <a:pt x="440" y="79"/>
                    </a:lnTo>
                    <a:lnTo>
                      <a:pt x="442" y="79"/>
                    </a:lnTo>
                    <a:lnTo>
                      <a:pt x="444" y="79"/>
                    </a:lnTo>
                    <a:lnTo>
                      <a:pt x="446" y="79"/>
                    </a:lnTo>
                    <a:lnTo>
                      <a:pt x="445" y="78"/>
                    </a:lnTo>
                    <a:lnTo>
                      <a:pt x="445" y="76"/>
                    </a:lnTo>
                    <a:lnTo>
                      <a:pt x="444" y="75"/>
                    </a:lnTo>
                    <a:lnTo>
                      <a:pt x="444" y="73"/>
                    </a:lnTo>
                    <a:lnTo>
                      <a:pt x="443" y="71"/>
                    </a:lnTo>
                    <a:lnTo>
                      <a:pt x="443" y="69"/>
                    </a:lnTo>
                    <a:lnTo>
                      <a:pt x="442" y="66"/>
                    </a:lnTo>
                    <a:lnTo>
                      <a:pt x="441" y="64"/>
                    </a:lnTo>
                    <a:lnTo>
                      <a:pt x="440" y="61"/>
                    </a:lnTo>
                    <a:lnTo>
                      <a:pt x="440" y="58"/>
                    </a:lnTo>
                    <a:lnTo>
                      <a:pt x="439" y="56"/>
                    </a:lnTo>
                    <a:lnTo>
                      <a:pt x="439" y="55"/>
                    </a:lnTo>
                    <a:lnTo>
                      <a:pt x="438" y="53"/>
                    </a:lnTo>
                    <a:lnTo>
                      <a:pt x="438" y="52"/>
                    </a:lnTo>
                    <a:lnTo>
                      <a:pt x="437" y="50"/>
                    </a:lnTo>
                    <a:lnTo>
                      <a:pt x="437" y="49"/>
                    </a:lnTo>
                    <a:lnTo>
                      <a:pt x="436" y="47"/>
                    </a:lnTo>
                    <a:lnTo>
                      <a:pt x="436" y="45"/>
                    </a:lnTo>
                    <a:lnTo>
                      <a:pt x="435" y="44"/>
                    </a:lnTo>
                    <a:lnTo>
                      <a:pt x="435" y="42"/>
                    </a:lnTo>
                    <a:lnTo>
                      <a:pt x="434" y="40"/>
                    </a:lnTo>
                    <a:lnTo>
                      <a:pt x="434" y="38"/>
                    </a:lnTo>
                    <a:lnTo>
                      <a:pt x="433" y="37"/>
                    </a:lnTo>
                    <a:lnTo>
                      <a:pt x="433" y="35"/>
                    </a:lnTo>
                    <a:lnTo>
                      <a:pt x="432" y="33"/>
                    </a:lnTo>
                    <a:lnTo>
                      <a:pt x="432" y="32"/>
                    </a:lnTo>
                    <a:lnTo>
                      <a:pt x="431" y="30"/>
                    </a:lnTo>
                    <a:lnTo>
                      <a:pt x="430" y="28"/>
                    </a:lnTo>
                    <a:lnTo>
                      <a:pt x="430" y="27"/>
                    </a:lnTo>
                    <a:lnTo>
                      <a:pt x="429" y="25"/>
                    </a:lnTo>
                    <a:lnTo>
                      <a:pt x="428" y="24"/>
                    </a:lnTo>
                    <a:lnTo>
                      <a:pt x="428" y="22"/>
                    </a:lnTo>
                    <a:lnTo>
                      <a:pt x="427" y="21"/>
                    </a:lnTo>
                    <a:lnTo>
                      <a:pt x="427" y="19"/>
                    </a:lnTo>
                    <a:lnTo>
                      <a:pt x="426" y="18"/>
                    </a:lnTo>
                    <a:lnTo>
                      <a:pt x="426" y="16"/>
                    </a:lnTo>
                    <a:lnTo>
                      <a:pt x="425" y="14"/>
                    </a:lnTo>
                    <a:lnTo>
                      <a:pt x="424" y="13"/>
                    </a:lnTo>
                    <a:lnTo>
                      <a:pt x="423" y="11"/>
                    </a:lnTo>
                    <a:lnTo>
                      <a:pt x="422" y="8"/>
                    </a:lnTo>
                    <a:lnTo>
                      <a:pt x="421" y="6"/>
                    </a:lnTo>
                    <a:lnTo>
                      <a:pt x="420" y="4"/>
                    </a:lnTo>
                    <a:lnTo>
                      <a:pt x="419" y="2"/>
                    </a:lnTo>
                    <a:lnTo>
                      <a:pt x="418" y="0"/>
                    </a:lnTo>
                    <a:lnTo>
                      <a:pt x="404" y="1"/>
                    </a:lnTo>
                    <a:lnTo>
                      <a:pt x="404" y="2"/>
                    </a:lnTo>
                    <a:lnTo>
                      <a:pt x="404" y="3"/>
                    </a:lnTo>
                    <a:lnTo>
                      <a:pt x="404" y="4"/>
                    </a:lnTo>
                    <a:lnTo>
                      <a:pt x="405" y="6"/>
                    </a:lnTo>
                    <a:lnTo>
                      <a:pt x="405" y="7"/>
                    </a:lnTo>
                    <a:lnTo>
                      <a:pt x="406" y="8"/>
                    </a:lnTo>
                    <a:lnTo>
                      <a:pt x="407" y="10"/>
                    </a:lnTo>
                    <a:lnTo>
                      <a:pt x="407" y="12"/>
                    </a:lnTo>
                    <a:lnTo>
                      <a:pt x="408" y="14"/>
                    </a:lnTo>
                    <a:lnTo>
                      <a:pt x="409" y="16"/>
                    </a:lnTo>
                    <a:lnTo>
                      <a:pt x="409" y="18"/>
                    </a:lnTo>
                    <a:lnTo>
                      <a:pt x="411" y="21"/>
                    </a:lnTo>
                    <a:lnTo>
                      <a:pt x="411" y="23"/>
                    </a:lnTo>
                    <a:lnTo>
                      <a:pt x="412" y="26"/>
                    </a:lnTo>
                    <a:lnTo>
                      <a:pt x="413" y="28"/>
                    </a:lnTo>
                    <a:lnTo>
                      <a:pt x="413" y="31"/>
                    </a:lnTo>
                    <a:lnTo>
                      <a:pt x="413" y="33"/>
                    </a:lnTo>
                    <a:lnTo>
                      <a:pt x="414" y="37"/>
                    </a:lnTo>
                    <a:lnTo>
                      <a:pt x="415" y="39"/>
                    </a:lnTo>
                    <a:lnTo>
                      <a:pt x="416" y="42"/>
                    </a:lnTo>
                    <a:lnTo>
                      <a:pt x="416" y="44"/>
                    </a:lnTo>
                    <a:lnTo>
                      <a:pt x="417" y="47"/>
                    </a:lnTo>
                    <a:lnTo>
                      <a:pt x="417" y="49"/>
                    </a:lnTo>
                    <a:lnTo>
                      <a:pt x="418" y="52"/>
                    </a:lnTo>
                    <a:lnTo>
                      <a:pt x="418" y="54"/>
                    </a:lnTo>
                    <a:lnTo>
                      <a:pt x="419" y="57"/>
                    </a:lnTo>
                    <a:lnTo>
                      <a:pt x="419" y="59"/>
                    </a:lnTo>
                    <a:lnTo>
                      <a:pt x="420" y="61"/>
                    </a:lnTo>
                    <a:lnTo>
                      <a:pt x="420" y="62"/>
                    </a:lnTo>
                    <a:lnTo>
                      <a:pt x="420" y="65"/>
                    </a:lnTo>
                    <a:lnTo>
                      <a:pt x="419" y="65"/>
                    </a:lnTo>
                    <a:lnTo>
                      <a:pt x="417" y="65"/>
                    </a:lnTo>
                    <a:lnTo>
                      <a:pt x="413" y="65"/>
                    </a:lnTo>
                    <a:lnTo>
                      <a:pt x="411" y="65"/>
                    </a:lnTo>
                    <a:lnTo>
                      <a:pt x="407" y="65"/>
                    </a:lnTo>
                    <a:lnTo>
                      <a:pt x="405" y="65"/>
                    </a:lnTo>
                    <a:lnTo>
                      <a:pt x="401" y="66"/>
                    </a:lnTo>
                    <a:lnTo>
                      <a:pt x="398" y="66"/>
                    </a:lnTo>
                    <a:lnTo>
                      <a:pt x="394" y="66"/>
                    </a:lnTo>
                    <a:lnTo>
                      <a:pt x="390" y="66"/>
                    </a:lnTo>
                    <a:lnTo>
                      <a:pt x="386" y="66"/>
                    </a:lnTo>
                    <a:lnTo>
                      <a:pt x="382" y="67"/>
                    </a:lnTo>
                    <a:lnTo>
                      <a:pt x="377" y="67"/>
                    </a:lnTo>
                    <a:lnTo>
                      <a:pt x="372" y="67"/>
                    </a:lnTo>
                    <a:lnTo>
                      <a:pt x="368" y="67"/>
                    </a:lnTo>
                    <a:lnTo>
                      <a:pt x="363" y="68"/>
                    </a:lnTo>
                    <a:lnTo>
                      <a:pt x="357" y="68"/>
                    </a:lnTo>
                    <a:lnTo>
                      <a:pt x="351" y="68"/>
                    </a:lnTo>
                    <a:lnTo>
                      <a:pt x="345" y="69"/>
                    </a:lnTo>
                    <a:lnTo>
                      <a:pt x="340" y="69"/>
                    </a:lnTo>
                    <a:lnTo>
                      <a:pt x="333" y="69"/>
                    </a:lnTo>
                    <a:lnTo>
                      <a:pt x="327" y="69"/>
                    </a:lnTo>
                    <a:lnTo>
                      <a:pt x="321" y="70"/>
                    </a:lnTo>
                    <a:lnTo>
                      <a:pt x="315" y="71"/>
                    </a:lnTo>
                    <a:lnTo>
                      <a:pt x="307" y="71"/>
                    </a:lnTo>
                    <a:lnTo>
                      <a:pt x="300" y="71"/>
                    </a:lnTo>
                    <a:lnTo>
                      <a:pt x="293" y="72"/>
                    </a:lnTo>
                    <a:lnTo>
                      <a:pt x="286" y="73"/>
                    </a:lnTo>
                    <a:lnTo>
                      <a:pt x="279" y="73"/>
                    </a:lnTo>
                    <a:lnTo>
                      <a:pt x="271" y="73"/>
                    </a:lnTo>
                    <a:lnTo>
                      <a:pt x="263" y="74"/>
                    </a:lnTo>
                    <a:lnTo>
                      <a:pt x="255" y="75"/>
                    </a:lnTo>
                    <a:lnTo>
                      <a:pt x="247" y="75"/>
                    </a:lnTo>
                    <a:lnTo>
                      <a:pt x="239" y="76"/>
                    </a:lnTo>
                    <a:lnTo>
                      <a:pt x="231" y="76"/>
                    </a:lnTo>
                    <a:lnTo>
                      <a:pt x="224" y="78"/>
                    </a:lnTo>
                    <a:lnTo>
                      <a:pt x="215" y="78"/>
                    </a:lnTo>
                    <a:lnTo>
                      <a:pt x="206" y="78"/>
                    </a:lnTo>
                    <a:lnTo>
                      <a:pt x="198" y="80"/>
                    </a:lnTo>
                    <a:lnTo>
                      <a:pt x="190" y="80"/>
                    </a:lnTo>
                    <a:lnTo>
                      <a:pt x="182" y="81"/>
                    </a:lnTo>
                    <a:lnTo>
                      <a:pt x="173" y="81"/>
                    </a:lnTo>
                    <a:lnTo>
                      <a:pt x="164" y="83"/>
                    </a:lnTo>
                    <a:lnTo>
                      <a:pt x="155" y="83"/>
                    </a:lnTo>
                    <a:lnTo>
                      <a:pt x="147" y="84"/>
                    </a:lnTo>
                    <a:lnTo>
                      <a:pt x="139" y="85"/>
                    </a:lnTo>
                    <a:lnTo>
                      <a:pt x="129" y="86"/>
                    </a:lnTo>
                    <a:lnTo>
                      <a:pt x="121" y="87"/>
                    </a:lnTo>
                    <a:lnTo>
                      <a:pt x="112" y="88"/>
                    </a:lnTo>
                    <a:lnTo>
                      <a:pt x="103" y="88"/>
                    </a:lnTo>
                    <a:lnTo>
                      <a:pt x="95" y="90"/>
                    </a:lnTo>
                    <a:lnTo>
                      <a:pt x="86" y="91"/>
                    </a:lnTo>
                    <a:lnTo>
                      <a:pt x="77" y="92"/>
                    </a:lnTo>
                    <a:lnTo>
                      <a:pt x="68" y="93"/>
                    </a:lnTo>
                    <a:lnTo>
                      <a:pt x="59" y="93"/>
                    </a:lnTo>
                    <a:lnTo>
                      <a:pt x="51" y="95"/>
                    </a:lnTo>
                    <a:lnTo>
                      <a:pt x="42" y="96"/>
                    </a:lnTo>
                    <a:lnTo>
                      <a:pt x="33" y="97"/>
                    </a:lnTo>
                    <a:lnTo>
                      <a:pt x="25" y="99"/>
                    </a:lnTo>
                    <a:lnTo>
                      <a:pt x="16" y="100"/>
                    </a:lnTo>
                    <a:lnTo>
                      <a:pt x="14" y="45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7" name="Freeform 316"/>
              <p:cNvSpPr>
                <a:spLocks/>
              </p:cNvSpPr>
              <p:nvPr/>
            </p:nvSpPr>
            <p:spPr bwMode="auto">
              <a:xfrm>
                <a:off x="4765676" y="5445125"/>
                <a:ext cx="709613" cy="230187"/>
              </a:xfrm>
              <a:custGeom>
                <a:avLst/>
                <a:gdLst>
                  <a:gd name="T0" fmla="*/ 2 w 447"/>
                  <a:gd name="T1" fmla="*/ 30 h 145"/>
                  <a:gd name="T2" fmla="*/ 9 w 447"/>
                  <a:gd name="T3" fmla="*/ 40 h 145"/>
                  <a:gd name="T4" fmla="*/ 12 w 447"/>
                  <a:gd name="T5" fmla="*/ 45 h 145"/>
                  <a:gd name="T6" fmla="*/ 16 w 447"/>
                  <a:gd name="T7" fmla="*/ 53 h 145"/>
                  <a:gd name="T8" fmla="*/ 21 w 447"/>
                  <a:gd name="T9" fmla="*/ 61 h 145"/>
                  <a:gd name="T10" fmla="*/ 28 w 447"/>
                  <a:gd name="T11" fmla="*/ 70 h 145"/>
                  <a:gd name="T12" fmla="*/ 34 w 447"/>
                  <a:gd name="T13" fmla="*/ 79 h 145"/>
                  <a:gd name="T14" fmla="*/ 40 w 447"/>
                  <a:gd name="T15" fmla="*/ 88 h 145"/>
                  <a:gd name="T16" fmla="*/ 47 w 447"/>
                  <a:gd name="T17" fmla="*/ 98 h 145"/>
                  <a:gd name="T18" fmla="*/ 53 w 447"/>
                  <a:gd name="T19" fmla="*/ 108 h 145"/>
                  <a:gd name="T20" fmla="*/ 59 w 447"/>
                  <a:gd name="T21" fmla="*/ 117 h 145"/>
                  <a:gd name="T22" fmla="*/ 64 w 447"/>
                  <a:gd name="T23" fmla="*/ 127 h 145"/>
                  <a:gd name="T24" fmla="*/ 70 w 447"/>
                  <a:gd name="T25" fmla="*/ 136 h 145"/>
                  <a:gd name="T26" fmla="*/ 75 w 447"/>
                  <a:gd name="T27" fmla="*/ 145 h 145"/>
                  <a:gd name="T28" fmla="*/ 81 w 447"/>
                  <a:gd name="T29" fmla="*/ 143 h 145"/>
                  <a:gd name="T30" fmla="*/ 92 w 447"/>
                  <a:gd name="T31" fmla="*/ 140 h 145"/>
                  <a:gd name="T32" fmla="*/ 106 w 447"/>
                  <a:gd name="T33" fmla="*/ 136 h 145"/>
                  <a:gd name="T34" fmla="*/ 125 w 447"/>
                  <a:gd name="T35" fmla="*/ 131 h 145"/>
                  <a:gd name="T36" fmla="*/ 148 w 447"/>
                  <a:gd name="T37" fmla="*/ 126 h 145"/>
                  <a:gd name="T38" fmla="*/ 172 w 447"/>
                  <a:gd name="T39" fmla="*/ 119 h 145"/>
                  <a:gd name="T40" fmla="*/ 199 w 447"/>
                  <a:gd name="T41" fmla="*/ 113 h 145"/>
                  <a:gd name="T42" fmla="*/ 229 w 447"/>
                  <a:gd name="T43" fmla="*/ 106 h 145"/>
                  <a:gd name="T44" fmla="*/ 259 w 447"/>
                  <a:gd name="T45" fmla="*/ 99 h 145"/>
                  <a:gd name="T46" fmla="*/ 289 w 447"/>
                  <a:gd name="T47" fmla="*/ 92 h 145"/>
                  <a:gd name="T48" fmla="*/ 321 w 447"/>
                  <a:gd name="T49" fmla="*/ 85 h 145"/>
                  <a:gd name="T50" fmla="*/ 351 w 447"/>
                  <a:gd name="T51" fmla="*/ 78 h 145"/>
                  <a:gd name="T52" fmla="*/ 380 w 447"/>
                  <a:gd name="T53" fmla="*/ 72 h 145"/>
                  <a:gd name="T54" fmla="*/ 409 w 447"/>
                  <a:gd name="T55" fmla="*/ 66 h 145"/>
                  <a:gd name="T56" fmla="*/ 435 w 447"/>
                  <a:gd name="T57" fmla="*/ 62 h 145"/>
                  <a:gd name="T58" fmla="*/ 405 w 447"/>
                  <a:gd name="T59" fmla="*/ 54 h 145"/>
                  <a:gd name="T60" fmla="*/ 394 w 447"/>
                  <a:gd name="T61" fmla="*/ 56 h 145"/>
                  <a:gd name="T62" fmla="*/ 382 w 447"/>
                  <a:gd name="T63" fmla="*/ 59 h 145"/>
                  <a:gd name="T64" fmla="*/ 369 w 447"/>
                  <a:gd name="T65" fmla="*/ 62 h 145"/>
                  <a:gd name="T66" fmla="*/ 351 w 447"/>
                  <a:gd name="T67" fmla="*/ 66 h 145"/>
                  <a:gd name="T68" fmla="*/ 330 w 447"/>
                  <a:gd name="T69" fmla="*/ 70 h 145"/>
                  <a:gd name="T70" fmla="*/ 309 w 447"/>
                  <a:gd name="T71" fmla="*/ 76 h 145"/>
                  <a:gd name="T72" fmla="*/ 285 w 447"/>
                  <a:gd name="T73" fmla="*/ 81 h 145"/>
                  <a:gd name="T74" fmla="*/ 260 w 447"/>
                  <a:gd name="T75" fmla="*/ 87 h 145"/>
                  <a:gd name="T76" fmla="*/ 234 w 447"/>
                  <a:gd name="T77" fmla="*/ 93 h 145"/>
                  <a:gd name="T78" fmla="*/ 207 w 447"/>
                  <a:gd name="T79" fmla="*/ 99 h 145"/>
                  <a:gd name="T80" fmla="*/ 180 w 447"/>
                  <a:gd name="T81" fmla="*/ 105 h 145"/>
                  <a:gd name="T82" fmla="*/ 153 w 447"/>
                  <a:gd name="T83" fmla="*/ 112 h 145"/>
                  <a:gd name="T84" fmla="*/ 127 w 447"/>
                  <a:gd name="T85" fmla="*/ 118 h 145"/>
                  <a:gd name="T86" fmla="*/ 103 w 447"/>
                  <a:gd name="T87" fmla="*/ 124 h 145"/>
                  <a:gd name="T88" fmla="*/ 84 w 447"/>
                  <a:gd name="T89" fmla="*/ 128 h 145"/>
                  <a:gd name="T90" fmla="*/ 80 w 447"/>
                  <a:gd name="T91" fmla="*/ 121 h 145"/>
                  <a:gd name="T92" fmla="*/ 74 w 447"/>
                  <a:gd name="T93" fmla="*/ 111 h 145"/>
                  <a:gd name="T94" fmla="*/ 70 w 447"/>
                  <a:gd name="T95" fmla="*/ 104 h 145"/>
                  <a:gd name="T96" fmla="*/ 66 w 447"/>
                  <a:gd name="T97" fmla="*/ 97 h 145"/>
                  <a:gd name="T98" fmla="*/ 61 w 447"/>
                  <a:gd name="T99" fmla="*/ 89 h 145"/>
                  <a:gd name="T100" fmla="*/ 58 w 447"/>
                  <a:gd name="T101" fmla="*/ 81 h 145"/>
                  <a:gd name="T102" fmla="*/ 53 w 447"/>
                  <a:gd name="T103" fmla="*/ 73 h 145"/>
                  <a:gd name="T104" fmla="*/ 48 w 447"/>
                  <a:gd name="T105" fmla="*/ 65 h 145"/>
                  <a:gd name="T106" fmla="*/ 42 w 447"/>
                  <a:gd name="T107" fmla="*/ 57 h 145"/>
                  <a:gd name="T108" fmla="*/ 37 w 447"/>
                  <a:gd name="T109" fmla="*/ 49 h 145"/>
                  <a:gd name="T110" fmla="*/ 32 w 447"/>
                  <a:gd name="T111" fmla="*/ 41 h 145"/>
                  <a:gd name="T112" fmla="*/ 27 w 447"/>
                  <a:gd name="T113" fmla="*/ 33 h 145"/>
                  <a:gd name="T114" fmla="*/ 28 w 447"/>
                  <a:gd name="T115" fmla="*/ 30 h 145"/>
                  <a:gd name="T116" fmla="*/ 40 w 447"/>
                  <a:gd name="T117" fmla="*/ 26 h 145"/>
                  <a:gd name="T118" fmla="*/ 56 w 447"/>
                  <a:gd name="T119" fmla="*/ 21 h 145"/>
                  <a:gd name="T120" fmla="*/ 71 w 447"/>
                  <a:gd name="T121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47" h="145">
                    <a:moveTo>
                      <a:pt x="77" y="0"/>
                    </a:moveTo>
                    <a:lnTo>
                      <a:pt x="0" y="27"/>
                    </a:lnTo>
                    <a:lnTo>
                      <a:pt x="1" y="28"/>
                    </a:lnTo>
                    <a:lnTo>
                      <a:pt x="2" y="30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6" y="36"/>
                    </a:lnTo>
                    <a:lnTo>
                      <a:pt x="9" y="40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1" y="44"/>
                    </a:lnTo>
                    <a:lnTo>
                      <a:pt x="12" y="45"/>
                    </a:lnTo>
                    <a:lnTo>
                      <a:pt x="13" y="47"/>
                    </a:lnTo>
                    <a:lnTo>
                      <a:pt x="15" y="49"/>
                    </a:lnTo>
                    <a:lnTo>
                      <a:pt x="15" y="50"/>
                    </a:lnTo>
                    <a:lnTo>
                      <a:pt x="16" y="53"/>
                    </a:lnTo>
                    <a:lnTo>
                      <a:pt x="18" y="55"/>
                    </a:lnTo>
                    <a:lnTo>
                      <a:pt x="19" y="57"/>
                    </a:lnTo>
                    <a:lnTo>
                      <a:pt x="20" y="59"/>
                    </a:lnTo>
                    <a:lnTo>
                      <a:pt x="21" y="61"/>
                    </a:lnTo>
                    <a:lnTo>
                      <a:pt x="23" y="63"/>
                    </a:lnTo>
                    <a:lnTo>
                      <a:pt x="25" y="65"/>
                    </a:lnTo>
                    <a:lnTo>
                      <a:pt x="26" y="67"/>
                    </a:lnTo>
                    <a:lnTo>
                      <a:pt x="28" y="70"/>
                    </a:lnTo>
                    <a:lnTo>
                      <a:pt x="29" y="72"/>
                    </a:lnTo>
                    <a:lnTo>
                      <a:pt x="31" y="74"/>
                    </a:lnTo>
                    <a:lnTo>
                      <a:pt x="32" y="76"/>
                    </a:lnTo>
                    <a:lnTo>
                      <a:pt x="34" y="79"/>
                    </a:lnTo>
                    <a:lnTo>
                      <a:pt x="35" y="81"/>
                    </a:lnTo>
                    <a:lnTo>
                      <a:pt x="37" y="83"/>
                    </a:lnTo>
                    <a:lnTo>
                      <a:pt x="38" y="86"/>
                    </a:lnTo>
                    <a:lnTo>
                      <a:pt x="40" y="88"/>
                    </a:lnTo>
                    <a:lnTo>
                      <a:pt x="41" y="91"/>
                    </a:lnTo>
                    <a:lnTo>
                      <a:pt x="43" y="93"/>
                    </a:lnTo>
                    <a:lnTo>
                      <a:pt x="45" y="96"/>
                    </a:lnTo>
                    <a:lnTo>
                      <a:pt x="47" y="98"/>
                    </a:lnTo>
                    <a:lnTo>
                      <a:pt x="48" y="100"/>
                    </a:lnTo>
                    <a:lnTo>
                      <a:pt x="50" y="103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5" y="111"/>
                    </a:lnTo>
                    <a:lnTo>
                      <a:pt x="56" y="113"/>
                    </a:lnTo>
                    <a:lnTo>
                      <a:pt x="58" y="115"/>
                    </a:lnTo>
                    <a:lnTo>
                      <a:pt x="59" y="117"/>
                    </a:lnTo>
                    <a:lnTo>
                      <a:pt x="60" y="120"/>
                    </a:lnTo>
                    <a:lnTo>
                      <a:pt x="61" y="122"/>
                    </a:lnTo>
                    <a:lnTo>
                      <a:pt x="63" y="124"/>
                    </a:lnTo>
                    <a:lnTo>
                      <a:pt x="64" y="127"/>
                    </a:lnTo>
                    <a:lnTo>
                      <a:pt x="66" y="129"/>
                    </a:lnTo>
                    <a:lnTo>
                      <a:pt x="67" y="131"/>
                    </a:lnTo>
                    <a:lnTo>
                      <a:pt x="68" y="133"/>
                    </a:lnTo>
                    <a:lnTo>
                      <a:pt x="70" y="136"/>
                    </a:lnTo>
                    <a:lnTo>
                      <a:pt x="71" y="138"/>
                    </a:lnTo>
                    <a:lnTo>
                      <a:pt x="72" y="140"/>
                    </a:lnTo>
                    <a:lnTo>
                      <a:pt x="74" y="142"/>
                    </a:lnTo>
                    <a:lnTo>
                      <a:pt x="75" y="145"/>
                    </a:lnTo>
                    <a:lnTo>
                      <a:pt x="76" y="144"/>
                    </a:lnTo>
                    <a:lnTo>
                      <a:pt x="78" y="143"/>
                    </a:lnTo>
                    <a:lnTo>
                      <a:pt x="79" y="143"/>
                    </a:lnTo>
                    <a:lnTo>
                      <a:pt x="81" y="143"/>
                    </a:lnTo>
                    <a:lnTo>
                      <a:pt x="84" y="142"/>
                    </a:lnTo>
                    <a:lnTo>
                      <a:pt x="86" y="142"/>
                    </a:lnTo>
                    <a:lnTo>
                      <a:pt x="89" y="141"/>
                    </a:lnTo>
                    <a:lnTo>
                      <a:pt x="92" y="140"/>
                    </a:lnTo>
                    <a:lnTo>
                      <a:pt x="95" y="139"/>
                    </a:lnTo>
                    <a:lnTo>
                      <a:pt x="99" y="138"/>
                    </a:lnTo>
                    <a:lnTo>
                      <a:pt x="103" y="137"/>
                    </a:lnTo>
                    <a:lnTo>
                      <a:pt x="106" y="136"/>
                    </a:lnTo>
                    <a:lnTo>
                      <a:pt x="111" y="135"/>
                    </a:lnTo>
                    <a:lnTo>
                      <a:pt x="116" y="134"/>
                    </a:lnTo>
                    <a:lnTo>
                      <a:pt x="120" y="133"/>
                    </a:lnTo>
                    <a:lnTo>
                      <a:pt x="125" y="131"/>
                    </a:lnTo>
                    <a:lnTo>
                      <a:pt x="131" y="130"/>
                    </a:lnTo>
                    <a:lnTo>
                      <a:pt x="136" y="128"/>
                    </a:lnTo>
                    <a:lnTo>
                      <a:pt x="142" y="127"/>
                    </a:lnTo>
                    <a:lnTo>
                      <a:pt x="148" y="126"/>
                    </a:lnTo>
                    <a:lnTo>
                      <a:pt x="153" y="124"/>
                    </a:lnTo>
                    <a:lnTo>
                      <a:pt x="160" y="123"/>
                    </a:lnTo>
                    <a:lnTo>
                      <a:pt x="166" y="121"/>
                    </a:lnTo>
                    <a:lnTo>
                      <a:pt x="172" y="119"/>
                    </a:lnTo>
                    <a:lnTo>
                      <a:pt x="179" y="117"/>
                    </a:lnTo>
                    <a:lnTo>
                      <a:pt x="186" y="116"/>
                    </a:lnTo>
                    <a:lnTo>
                      <a:pt x="192" y="114"/>
                    </a:lnTo>
                    <a:lnTo>
                      <a:pt x="199" y="113"/>
                    </a:lnTo>
                    <a:lnTo>
                      <a:pt x="207" y="111"/>
                    </a:lnTo>
                    <a:lnTo>
                      <a:pt x="214" y="110"/>
                    </a:lnTo>
                    <a:lnTo>
                      <a:pt x="221" y="108"/>
                    </a:lnTo>
                    <a:lnTo>
                      <a:pt x="229" y="106"/>
                    </a:lnTo>
                    <a:lnTo>
                      <a:pt x="237" y="104"/>
                    </a:lnTo>
                    <a:lnTo>
                      <a:pt x="243" y="102"/>
                    </a:lnTo>
                    <a:lnTo>
                      <a:pt x="251" y="100"/>
                    </a:lnTo>
                    <a:lnTo>
                      <a:pt x="259" y="99"/>
                    </a:lnTo>
                    <a:lnTo>
                      <a:pt x="267" y="97"/>
                    </a:lnTo>
                    <a:lnTo>
                      <a:pt x="275" y="95"/>
                    </a:lnTo>
                    <a:lnTo>
                      <a:pt x="282" y="93"/>
                    </a:lnTo>
                    <a:lnTo>
                      <a:pt x="289" y="92"/>
                    </a:lnTo>
                    <a:lnTo>
                      <a:pt x="297" y="90"/>
                    </a:lnTo>
                    <a:lnTo>
                      <a:pt x="305" y="88"/>
                    </a:lnTo>
                    <a:lnTo>
                      <a:pt x="313" y="86"/>
                    </a:lnTo>
                    <a:lnTo>
                      <a:pt x="321" y="85"/>
                    </a:lnTo>
                    <a:lnTo>
                      <a:pt x="328" y="83"/>
                    </a:lnTo>
                    <a:lnTo>
                      <a:pt x="336" y="81"/>
                    </a:lnTo>
                    <a:lnTo>
                      <a:pt x="343" y="80"/>
                    </a:lnTo>
                    <a:lnTo>
                      <a:pt x="351" y="78"/>
                    </a:lnTo>
                    <a:lnTo>
                      <a:pt x="359" y="76"/>
                    </a:lnTo>
                    <a:lnTo>
                      <a:pt x="366" y="75"/>
                    </a:lnTo>
                    <a:lnTo>
                      <a:pt x="373" y="73"/>
                    </a:lnTo>
                    <a:lnTo>
                      <a:pt x="380" y="72"/>
                    </a:lnTo>
                    <a:lnTo>
                      <a:pt x="388" y="71"/>
                    </a:lnTo>
                    <a:lnTo>
                      <a:pt x="395" y="69"/>
                    </a:lnTo>
                    <a:lnTo>
                      <a:pt x="402" y="67"/>
                    </a:lnTo>
                    <a:lnTo>
                      <a:pt x="409" y="66"/>
                    </a:lnTo>
                    <a:lnTo>
                      <a:pt x="415" y="65"/>
                    </a:lnTo>
                    <a:lnTo>
                      <a:pt x="422" y="64"/>
                    </a:lnTo>
                    <a:lnTo>
                      <a:pt x="428" y="63"/>
                    </a:lnTo>
                    <a:lnTo>
                      <a:pt x="435" y="62"/>
                    </a:lnTo>
                    <a:lnTo>
                      <a:pt x="441" y="61"/>
                    </a:lnTo>
                    <a:lnTo>
                      <a:pt x="447" y="61"/>
                    </a:lnTo>
                    <a:lnTo>
                      <a:pt x="406" y="54"/>
                    </a:lnTo>
                    <a:lnTo>
                      <a:pt x="405" y="54"/>
                    </a:lnTo>
                    <a:lnTo>
                      <a:pt x="403" y="55"/>
                    </a:lnTo>
                    <a:lnTo>
                      <a:pt x="400" y="55"/>
                    </a:lnTo>
                    <a:lnTo>
                      <a:pt x="396" y="56"/>
                    </a:lnTo>
                    <a:lnTo>
                      <a:pt x="394" y="56"/>
                    </a:lnTo>
                    <a:lnTo>
                      <a:pt x="391" y="57"/>
                    </a:lnTo>
                    <a:lnTo>
                      <a:pt x="389" y="57"/>
                    </a:lnTo>
                    <a:lnTo>
                      <a:pt x="386" y="58"/>
                    </a:lnTo>
                    <a:lnTo>
                      <a:pt x="382" y="59"/>
                    </a:lnTo>
                    <a:lnTo>
                      <a:pt x="379" y="59"/>
                    </a:lnTo>
                    <a:lnTo>
                      <a:pt x="375" y="61"/>
                    </a:lnTo>
                    <a:lnTo>
                      <a:pt x="372" y="61"/>
                    </a:lnTo>
                    <a:lnTo>
                      <a:pt x="369" y="62"/>
                    </a:lnTo>
                    <a:lnTo>
                      <a:pt x="364" y="63"/>
                    </a:lnTo>
                    <a:lnTo>
                      <a:pt x="360" y="64"/>
                    </a:lnTo>
                    <a:lnTo>
                      <a:pt x="356" y="65"/>
                    </a:lnTo>
                    <a:lnTo>
                      <a:pt x="351" y="66"/>
                    </a:lnTo>
                    <a:lnTo>
                      <a:pt x="346" y="67"/>
                    </a:lnTo>
                    <a:lnTo>
                      <a:pt x="341" y="68"/>
                    </a:lnTo>
                    <a:lnTo>
                      <a:pt x="336" y="69"/>
                    </a:lnTo>
                    <a:lnTo>
                      <a:pt x="330" y="70"/>
                    </a:lnTo>
                    <a:lnTo>
                      <a:pt x="325" y="72"/>
                    </a:lnTo>
                    <a:lnTo>
                      <a:pt x="320" y="73"/>
                    </a:lnTo>
                    <a:lnTo>
                      <a:pt x="315" y="74"/>
                    </a:lnTo>
                    <a:lnTo>
                      <a:pt x="309" y="76"/>
                    </a:lnTo>
                    <a:lnTo>
                      <a:pt x="303" y="77"/>
                    </a:lnTo>
                    <a:lnTo>
                      <a:pt x="297" y="78"/>
                    </a:lnTo>
                    <a:lnTo>
                      <a:pt x="291" y="80"/>
                    </a:lnTo>
                    <a:lnTo>
                      <a:pt x="285" y="81"/>
                    </a:lnTo>
                    <a:lnTo>
                      <a:pt x="279" y="83"/>
                    </a:lnTo>
                    <a:lnTo>
                      <a:pt x="273" y="84"/>
                    </a:lnTo>
                    <a:lnTo>
                      <a:pt x="266" y="85"/>
                    </a:lnTo>
                    <a:lnTo>
                      <a:pt x="260" y="87"/>
                    </a:lnTo>
                    <a:lnTo>
                      <a:pt x="253" y="88"/>
                    </a:lnTo>
                    <a:lnTo>
                      <a:pt x="246" y="90"/>
                    </a:lnTo>
                    <a:lnTo>
                      <a:pt x="240" y="92"/>
                    </a:lnTo>
                    <a:lnTo>
                      <a:pt x="234" y="93"/>
                    </a:lnTo>
                    <a:lnTo>
                      <a:pt x="227" y="95"/>
                    </a:lnTo>
                    <a:lnTo>
                      <a:pt x="220" y="96"/>
                    </a:lnTo>
                    <a:lnTo>
                      <a:pt x="213" y="98"/>
                    </a:lnTo>
                    <a:lnTo>
                      <a:pt x="207" y="99"/>
                    </a:lnTo>
                    <a:lnTo>
                      <a:pt x="200" y="101"/>
                    </a:lnTo>
                    <a:lnTo>
                      <a:pt x="193" y="102"/>
                    </a:lnTo>
                    <a:lnTo>
                      <a:pt x="188" y="104"/>
                    </a:lnTo>
                    <a:lnTo>
                      <a:pt x="180" y="105"/>
                    </a:lnTo>
                    <a:lnTo>
                      <a:pt x="174" y="107"/>
                    </a:lnTo>
                    <a:lnTo>
                      <a:pt x="167" y="109"/>
                    </a:lnTo>
                    <a:lnTo>
                      <a:pt x="160" y="111"/>
                    </a:lnTo>
                    <a:lnTo>
                      <a:pt x="153" y="112"/>
                    </a:lnTo>
                    <a:lnTo>
                      <a:pt x="147" y="114"/>
                    </a:lnTo>
                    <a:lnTo>
                      <a:pt x="141" y="115"/>
                    </a:lnTo>
                    <a:lnTo>
                      <a:pt x="134" y="117"/>
                    </a:lnTo>
                    <a:lnTo>
                      <a:pt x="127" y="118"/>
                    </a:lnTo>
                    <a:lnTo>
                      <a:pt x="121" y="120"/>
                    </a:lnTo>
                    <a:lnTo>
                      <a:pt x="114" y="121"/>
                    </a:lnTo>
                    <a:lnTo>
                      <a:pt x="108" y="123"/>
                    </a:lnTo>
                    <a:lnTo>
                      <a:pt x="103" y="124"/>
                    </a:lnTo>
                    <a:lnTo>
                      <a:pt x="97" y="126"/>
                    </a:lnTo>
                    <a:lnTo>
                      <a:pt x="91" y="128"/>
                    </a:lnTo>
                    <a:lnTo>
                      <a:pt x="85" y="130"/>
                    </a:lnTo>
                    <a:lnTo>
                      <a:pt x="84" y="128"/>
                    </a:lnTo>
                    <a:lnTo>
                      <a:pt x="83" y="126"/>
                    </a:lnTo>
                    <a:lnTo>
                      <a:pt x="82" y="125"/>
                    </a:lnTo>
                    <a:lnTo>
                      <a:pt x="81" y="123"/>
                    </a:lnTo>
                    <a:lnTo>
                      <a:pt x="80" y="121"/>
                    </a:lnTo>
                    <a:lnTo>
                      <a:pt x="79" y="119"/>
                    </a:lnTo>
                    <a:lnTo>
                      <a:pt x="78" y="117"/>
                    </a:lnTo>
                    <a:lnTo>
                      <a:pt x="76" y="114"/>
                    </a:lnTo>
                    <a:lnTo>
                      <a:pt x="74" y="111"/>
                    </a:lnTo>
                    <a:lnTo>
                      <a:pt x="73" y="109"/>
                    </a:lnTo>
                    <a:lnTo>
                      <a:pt x="71" y="107"/>
                    </a:lnTo>
                    <a:lnTo>
                      <a:pt x="71" y="105"/>
                    </a:lnTo>
                    <a:lnTo>
                      <a:pt x="70" y="104"/>
                    </a:lnTo>
                    <a:lnTo>
                      <a:pt x="69" y="102"/>
                    </a:lnTo>
                    <a:lnTo>
                      <a:pt x="68" y="100"/>
                    </a:lnTo>
                    <a:lnTo>
                      <a:pt x="67" y="98"/>
                    </a:lnTo>
                    <a:lnTo>
                      <a:pt x="66" y="97"/>
                    </a:lnTo>
                    <a:lnTo>
                      <a:pt x="65" y="95"/>
                    </a:lnTo>
                    <a:lnTo>
                      <a:pt x="64" y="93"/>
                    </a:lnTo>
                    <a:lnTo>
                      <a:pt x="63" y="91"/>
                    </a:lnTo>
                    <a:lnTo>
                      <a:pt x="61" y="89"/>
                    </a:lnTo>
                    <a:lnTo>
                      <a:pt x="61" y="87"/>
                    </a:lnTo>
                    <a:lnTo>
                      <a:pt x="60" y="85"/>
                    </a:lnTo>
                    <a:lnTo>
                      <a:pt x="59" y="83"/>
                    </a:lnTo>
                    <a:lnTo>
                      <a:pt x="58" y="81"/>
                    </a:lnTo>
                    <a:lnTo>
                      <a:pt x="57" y="80"/>
                    </a:lnTo>
                    <a:lnTo>
                      <a:pt x="55" y="77"/>
                    </a:lnTo>
                    <a:lnTo>
                      <a:pt x="54" y="75"/>
                    </a:lnTo>
                    <a:lnTo>
                      <a:pt x="53" y="73"/>
                    </a:lnTo>
                    <a:lnTo>
                      <a:pt x="52" y="71"/>
                    </a:lnTo>
                    <a:lnTo>
                      <a:pt x="50" y="69"/>
                    </a:lnTo>
                    <a:lnTo>
                      <a:pt x="49" y="67"/>
                    </a:lnTo>
                    <a:lnTo>
                      <a:pt x="48" y="65"/>
                    </a:lnTo>
                    <a:lnTo>
                      <a:pt x="47" y="63"/>
                    </a:lnTo>
                    <a:lnTo>
                      <a:pt x="45" y="61"/>
                    </a:lnTo>
                    <a:lnTo>
                      <a:pt x="44" y="59"/>
                    </a:lnTo>
                    <a:lnTo>
                      <a:pt x="42" y="57"/>
                    </a:lnTo>
                    <a:lnTo>
                      <a:pt x="41" y="55"/>
                    </a:lnTo>
                    <a:lnTo>
                      <a:pt x="40" y="53"/>
                    </a:lnTo>
                    <a:lnTo>
                      <a:pt x="38" y="50"/>
                    </a:lnTo>
                    <a:lnTo>
                      <a:pt x="37" y="49"/>
                    </a:lnTo>
                    <a:lnTo>
                      <a:pt x="36" y="47"/>
                    </a:lnTo>
                    <a:lnTo>
                      <a:pt x="35" y="45"/>
                    </a:lnTo>
                    <a:lnTo>
                      <a:pt x="33" y="43"/>
                    </a:lnTo>
                    <a:lnTo>
                      <a:pt x="32" y="41"/>
                    </a:lnTo>
                    <a:lnTo>
                      <a:pt x="31" y="39"/>
                    </a:lnTo>
                    <a:lnTo>
                      <a:pt x="29" y="37"/>
                    </a:lnTo>
                    <a:lnTo>
                      <a:pt x="28" y="35"/>
                    </a:lnTo>
                    <a:lnTo>
                      <a:pt x="27" y="33"/>
                    </a:lnTo>
                    <a:lnTo>
                      <a:pt x="25" y="31"/>
                    </a:lnTo>
                    <a:lnTo>
                      <a:pt x="25" y="31"/>
                    </a:lnTo>
                    <a:lnTo>
                      <a:pt x="27" y="31"/>
                    </a:lnTo>
                    <a:lnTo>
                      <a:pt x="28" y="30"/>
                    </a:lnTo>
                    <a:lnTo>
                      <a:pt x="31" y="30"/>
                    </a:lnTo>
                    <a:lnTo>
                      <a:pt x="33" y="28"/>
                    </a:lnTo>
                    <a:lnTo>
                      <a:pt x="37" y="27"/>
                    </a:lnTo>
                    <a:lnTo>
                      <a:pt x="40" y="26"/>
                    </a:lnTo>
                    <a:lnTo>
                      <a:pt x="44" y="24"/>
                    </a:lnTo>
                    <a:lnTo>
                      <a:pt x="48" y="23"/>
                    </a:lnTo>
                    <a:lnTo>
                      <a:pt x="52" y="22"/>
                    </a:lnTo>
                    <a:lnTo>
                      <a:pt x="56" y="21"/>
                    </a:lnTo>
                    <a:lnTo>
                      <a:pt x="60" y="19"/>
                    </a:lnTo>
                    <a:lnTo>
                      <a:pt x="64" y="18"/>
                    </a:lnTo>
                    <a:lnTo>
                      <a:pt x="68" y="17"/>
                    </a:lnTo>
                    <a:lnTo>
                      <a:pt x="71" y="16"/>
                    </a:lnTo>
                    <a:lnTo>
                      <a:pt x="75" y="16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8" name="Freeform 317"/>
              <p:cNvSpPr>
                <a:spLocks/>
              </p:cNvSpPr>
              <p:nvPr/>
            </p:nvSpPr>
            <p:spPr bwMode="auto">
              <a:xfrm>
                <a:off x="4860926" y="5397500"/>
                <a:ext cx="701675" cy="152400"/>
              </a:xfrm>
              <a:custGeom>
                <a:avLst/>
                <a:gdLst>
                  <a:gd name="T0" fmla="*/ 7 w 442"/>
                  <a:gd name="T1" fmla="*/ 17 h 96"/>
                  <a:gd name="T2" fmla="*/ 7 w 442"/>
                  <a:gd name="T3" fmla="*/ 29 h 96"/>
                  <a:gd name="T4" fmla="*/ 6 w 442"/>
                  <a:gd name="T5" fmla="*/ 44 h 96"/>
                  <a:gd name="T6" fmla="*/ 5 w 442"/>
                  <a:gd name="T7" fmla="*/ 54 h 96"/>
                  <a:gd name="T8" fmla="*/ 4 w 442"/>
                  <a:gd name="T9" fmla="*/ 65 h 96"/>
                  <a:gd name="T10" fmla="*/ 3 w 442"/>
                  <a:gd name="T11" fmla="*/ 77 h 96"/>
                  <a:gd name="T12" fmla="*/ 1 w 442"/>
                  <a:gd name="T13" fmla="*/ 88 h 96"/>
                  <a:gd name="T14" fmla="*/ 5 w 442"/>
                  <a:gd name="T15" fmla="*/ 93 h 96"/>
                  <a:gd name="T16" fmla="*/ 26 w 442"/>
                  <a:gd name="T17" fmla="*/ 92 h 96"/>
                  <a:gd name="T18" fmla="*/ 42 w 442"/>
                  <a:gd name="T19" fmla="*/ 92 h 96"/>
                  <a:gd name="T20" fmla="*/ 63 w 442"/>
                  <a:gd name="T21" fmla="*/ 91 h 96"/>
                  <a:gd name="T22" fmla="*/ 87 w 442"/>
                  <a:gd name="T23" fmla="*/ 91 h 96"/>
                  <a:gd name="T24" fmla="*/ 114 w 442"/>
                  <a:gd name="T25" fmla="*/ 91 h 96"/>
                  <a:gd name="T26" fmla="*/ 146 w 442"/>
                  <a:gd name="T27" fmla="*/ 90 h 96"/>
                  <a:gd name="T28" fmla="*/ 180 w 442"/>
                  <a:gd name="T29" fmla="*/ 90 h 96"/>
                  <a:gd name="T30" fmla="*/ 220 w 442"/>
                  <a:gd name="T31" fmla="*/ 90 h 96"/>
                  <a:gd name="T32" fmla="*/ 258 w 442"/>
                  <a:gd name="T33" fmla="*/ 91 h 96"/>
                  <a:gd name="T34" fmla="*/ 293 w 442"/>
                  <a:gd name="T35" fmla="*/ 91 h 96"/>
                  <a:gd name="T36" fmla="*/ 325 w 442"/>
                  <a:gd name="T37" fmla="*/ 91 h 96"/>
                  <a:gd name="T38" fmla="*/ 353 w 442"/>
                  <a:gd name="T39" fmla="*/ 92 h 96"/>
                  <a:gd name="T40" fmla="*/ 376 w 442"/>
                  <a:gd name="T41" fmla="*/ 92 h 96"/>
                  <a:gd name="T42" fmla="*/ 397 w 442"/>
                  <a:gd name="T43" fmla="*/ 93 h 96"/>
                  <a:gd name="T44" fmla="*/ 412 w 442"/>
                  <a:gd name="T45" fmla="*/ 94 h 96"/>
                  <a:gd name="T46" fmla="*/ 430 w 442"/>
                  <a:gd name="T47" fmla="*/ 95 h 96"/>
                  <a:gd name="T48" fmla="*/ 441 w 442"/>
                  <a:gd name="T49" fmla="*/ 94 h 96"/>
                  <a:gd name="T50" fmla="*/ 433 w 442"/>
                  <a:gd name="T51" fmla="*/ 82 h 96"/>
                  <a:gd name="T52" fmla="*/ 428 w 442"/>
                  <a:gd name="T53" fmla="*/ 72 h 96"/>
                  <a:gd name="T54" fmla="*/ 421 w 442"/>
                  <a:gd name="T55" fmla="*/ 61 h 96"/>
                  <a:gd name="T56" fmla="*/ 415 w 442"/>
                  <a:gd name="T57" fmla="*/ 49 h 96"/>
                  <a:gd name="T58" fmla="*/ 408 w 442"/>
                  <a:gd name="T59" fmla="*/ 37 h 96"/>
                  <a:gd name="T60" fmla="*/ 400 w 442"/>
                  <a:gd name="T61" fmla="*/ 26 h 96"/>
                  <a:gd name="T62" fmla="*/ 394 w 442"/>
                  <a:gd name="T63" fmla="*/ 15 h 96"/>
                  <a:gd name="T64" fmla="*/ 384 w 442"/>
                  <a:gd name="T65" fmla="*/ 3 h 96"/>
                  <a:gd name="T66" fmla="*/ 365 w 442"/>
                  <a:gd name="T67" fmla="*/ 5 h 96"/>
                  <a:gd name="T68" fmla="*/ 375 w 442"/>
                  <a:gd name="T69" fmla="*/ 19 h 96"/>
                  <a:gd name="T70" fmla="*/ 384 w 442"/>
                  <a:gd name="T71" fmla="*/ 32 h 96"/>
                  <a:gd name="T72" fmla="*/ 390 w 442"/>
                  <a:gd name="T73" fmla="*/ 41 h 96"/>
                  <a:gd name="T74" fmla="*/ 396 w 442"/>
                  <a:gd name="T75" fmla="*/ 51 h 96"/>
                  <a:gd name="T76" fmla="*/ 401 w 442"/>
                  <a:gd name="T77" fmla="*/ 61 h 96"/>
                  <a:gd name="T78" fmla="*/ 406 w 442"/>
                  <a:gd name="T79" fmla="*/ 70 h 96"/>
                  <a:gd name="T80" fmla="*/ 408 w 442"/>
                  <a:gd name="T81" fmla="*/ 81 h 96"/>
                  <a:gd name="T82" fmla="*/ 393 w 442"/>
                  <a:gd name="T83" fmla="*/ 80 h 96"/>
                  <a:gd name="T84" fmla="*/ 368 w 442"/>
                  <a:gd name="T85" fmla="*/ 80 h 96"/>
                  <a:gd name="T86" fmla="*/ 334 w 442"/>
                  <a:gd name="T87" fmla="*/ 79 h 96"/>
                  <a:gd name="T88" fmla="*/ 293 w 442"/>
                  <a:gd name="T89" fmla="*/ 79 h 96"/>
                  <a:gd name="T90" fmla="*/ 248 w 442"/>
                  <a:gd name="T91" fmla="*/ 79 h 96"/>
                  <a:gd name="T92" fmla="*/ 200 w 442"/>
                  <a:gd name="T93" fmla="*/ 78 h 96"/>
                  <a:gd name="T94" fmla="*/ 151 w 442"/>
                  <a:gd name="T95" fmla="*/ 78 h 96"/>
                  <a:gd name="T96" fmla="*/ 103 w 442"/>
                  <a:gd name="T97" fmla="*/ 79 h 96"/>
                  <a:gd name="T98" fmla="*/ 58 w 442"/>
                  <a:gd name="T99" fmla="*/ 79 h 96"/>
                  <a:gd name="T100" fmla="*/ 19 w 442"/>
                  <a:gd name="T101" fmla="*/ 82 h 96"/>
                  <a:gd name="T102" fmla="*/ 21 w 442"/>
                  <a:gd name="T103" fmla="*/ 73 h 96"/>
                  <a:gd name="T104" fmla="*/ 23 w 442"/>
                  <a:gd name="T105" fmla="*/ 61 h 96"/>
                  <a:gd name="T106" fmla="*/ 24 w 442"/>
                  <a:gd name="T107" fmla="*/ 46 h 96"/>
                  <a:gd name="T108" fmla="*/ 25 w 442"/>
                  <a:gd name="T109" fmla="*/ 33 h 96"/>
                  <a:gd name="T110" fmla="*/ 26 w 442"/>
                  <a:gd name="T111" fmla="*/ 23 h 96"/>
                  <a:gd name="T112" fmla="*/ 26 w 442"/>
                  <a:gd name="T113" fmla="*/ 1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2" h="96">
                    <a:moveTo>
                      <a:pt x="8" y="11"/>
                    </a:moveTo>
                    <a:lnTo>
                      <a:pt x="7" y="11"/>
                    </a:lnTo>
                    <a:lnTo>
                      <a:pt x="7" y="13"/>
                    </a:lnTo>
                    <a:lnTo>
                      <a:pt x="7" y="14"/>
                    </a:lnTo>
                    <a:lnTo>
                      <a:pt x="7" y="15"/>
                    </a:lnTo>
                    <a:lnTo>
                      <a:pt x="7" y="17"/>
                    </a:lnTo>
                    <a:lnTo>
                      <a:pt x="7" y="18"/>
                    </a:lnTo>
                    <a:lnTo>
                      <a:pt x="7" y="20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7" y="26"/>
                    </a:lnTo>
                    <a:lnTo>
                      <a:pt x="7" y="29"/>
                    </a:lnTo>
                    <a:lnTo>
                      <a:pt x="7" y="31"/>
                    </a:lnTo>
                    <a:lnTo>
                      <a:pt x="7" y="34"/>
                    </a:lnTo>
                    <a:lnTo>
                      <a:pt x="7" y="37"/>
                    </a:lnTo>
                    <a:lnTo>
                      <a:pt x="7" y="40"/>
                    </a:lnTo>
                    <a:lnTo>
                      <a:pt x="6" y="43"/>
                    </a:lnTo>
                    <a:lnTo>
                      <a:pt x="6" y="44"/>
                    </a:lnTo>
                    <a:lnTo>
                      <a:pt x="6" y="46"/>
                    </a:lnTo>
                    <a:lnTo>
                      <a:pt x="6" y="48"/>
                    </a:lnTo>
                    <a:lnTo>
                      <a:pt x="6" y="49"/>
                    </a:lnTo>
                    <a:lnTo>
                      <a:pt x="5" y="51"/>
                    </a:lnTo>
                    <a:lnTo>
                      <a:pt x="5" y="53"/>
                    </a:lnTo>
                    <a:lnTo>
                      <a:pt x="5" y="54"/>
                    </a:lnTo>
                    <a:lnTo>
                      <a:pt x="5" y="56"/>
                    </a:lnTo>
                    <a:lnTo>
                      <a:pt x="5" y="58"/>
                    </a:lnTo>
                    <a:lnTo>
                      <a:pt x="5" y="60"/>
                    </a:lnTo>
                    <a:lnTo>
                      <a:pt x="5" y="61"/>
                    </a:lnTo>
                    <a:lnTo>
                      <a:pt x="5" y="63"/>
                    </a:lnTo>
                    <a:lnTo>
                      <a:pt x="4" y="65"/>
                    </a:lnTo>
                    <a:lnTo>
                      <a:pt x="4" y="67"/>
                    </a:lnTo>
                    <a:lnTo>
                      <a:pt x="4" y="69"/>
                    </a:lnTo>
                    <a:lnTo>
                      <a:pt x="4" y="71"/>
                    </a:lnTo>
                    <a:lnTo>
                      <a:pt x="3" y="73"/>
                    </a:lnTo>
                    <a:lnTo>
                      <a:pt x="3" y="75"/>
                    </a:lnTo>
                    <a:lnTo>
                      <a:pt x="3" y="77"/>
                    </a:lnTo>
                    <a:lnTo>
                      <a:pt x="3" y="79"/>
                    </a:lnTo>
                    <a:lnTo>
                      <a:pt x="2" y="80"/>
                    </a:lnTo>
                    <a:lnTo>
                      <a:pt x="2" y="82"/>
                    </a:lnTo>
                    <a:lnTo>
                      <a:pt x="1" y="84"/>
                    </a:lnTo>
                    <a:lnTo>
                      <a:pt x="1" y="86"/>
                    </a:lnTo>
                    <a:lnTo>
                      <a:pt x="1" y="88"/>
                    </a:lnTo>
                    <a:lnTo>
                      <a:pt x="1" y="90"/>
                    </a:lnTo>
                    <a:lnTo>
                      <a:pt x="0" y="92"/>
                    </a:lnTo>
                    <a:lnTo>
                      <a:pt x="0" y="94"/>
                    </a:lnTo>
                    <a:lnTo>
                      <a:pt x="1" y="94"/>
                    </a:lnTo>
                    <a:lnTo>
                      <a:pt x="4" y="94"/>
                    </a:lnTo>
                    <a:lnTo>
                      <a:pt x="5" y="93"/>
                    </a:lnTo>
                    <a:lnTo>
                      <a:pt x="8" y="93"/>
                    </a:lnTo>
                    <a:lnTo>
                      <a:pt x="11" y="93"/>
                    </a:lnTo>
                    <a:lnTo>
                      <a:pt x="15" y="93"/>
                    </a:lnTo>
                    <a:lnTo>
                      <a:pt x="19" y="93"/>
                    </a:lnTo>
                    <a:lnTo>
                      <a:pt x="24" y="93"/>
                    </a:lnTo>
                    <a:lnTo>
                      <a:pt x="26" y="92"/>
                    </a:lnTo>
                    <a:lnTo>
                      <a:pt x="28" y="92"/>
                    </a:lnTo>
                    <a:lnTo>
                      <a:pt x="31" y="92"/>
                    </a:lnTo>
                    <a:lnTo>
                      <a:pt x="34" y="92"/>
                    </a:lnTo>
                    <a:lnTo>
                      <a:pt x="37" y="92"/>
                    </a:lnTo>
                    <a:lnTo>
                      <a:pt x="39" y="92"/>
                    </a:lnTo>
                    <a:lnTo>
                      <a:pt x="42" y="92"/>
                    </a:lnTo>
                    <a:lnTo>
                      <a:pt x="45" y="92"/>
                    </a:lnTo>
                    <a:lnTo>
                      <a:pt x="48" y="92"/>
                    </a:lnTo>
                    <a:lnTo>
                      <a:pt x="51" y="92"/>
                    </a:lnTo>
                    <a:lnTo>
                      <a:pt x="55" y="92"/>
                    </a:lnTo>
                    <a:lnTo>
                      <a:pt x="59" y="92"/>
                    </a:lnTo>
                    <a:lnTo>
                      <a:pt x="63" y="91"/>
                    </a:lnTo>
                    <a:lnTo>
                      <a:pt x="66" y="91"/>
                    </a:lnTo>
                    <a:lnTo>
                      <a:pt x="70" y="91"/>
                    </a:lnTo>
                    <a:lnTo>
                      <a:pt x="74" y="91"/>
                    </a:lnTo>
                    <a:lnTo>
                      <a:pt x="78" y="91"/>
                    </a:lnTo>
                    <a:lnTo>
                      <a:pt x="83" y="91"/>
                    </a:lnTo>
                    <a:lnTo>
                      <a:pt x="87" y="91"/>
                    </a:lnTo>
                    <a:lnTo>
                      <a:pt x="91" y="91"/>
                    </a:lnTo>
                    <a:lnTo>
                      <a:pt x="95" y="91"/>
                    </a:lnTo>
                    <a:lnTo>
                      <a:pt x="100" y="91"/>
                    </a:lnTo>
                    <a:lnTo>
                      <a:pt x="104" y="91"/>
                    </a:lnTo>
                    <a:lnTo>
                      <a:pt x="110" y="91"/>
                    </a:lnTo>
                    <a:lnTo>
                      <a:pt x="114" y="91"/>
                    </a:lnTo>
                    <a:lnTo>
                      <a:pt x="120" y="91"/>
                    </a:lnTo>
                    <a:lnTo>
                      <a:pt x="125" y="91"/>
                    </a:lnTo>
                    <a:lnTo>
                      <a:pt x="130" y="91"/>
                    </a:lnTo>
                    <a:lnTo>
                      <a:pt x="135" y="90"/>
                    </a:lnTo>
                    <a:lnTo>
                      <a:pt x="140" y="90"/>
                    </a:lnTo>
                    <a:lnTo>
                      <a:pt x="146" y="90"/>
                    </a:lnTo>
                    <a:lnTo>
                      <a:pt x="152" y="90"/>
                    </a:lnTo>
                    <a:lnTo>
                      <a:pt x="157" y="90"/>
                    </a:lnTo>
                    <a:lnTo>
                      <a:pt x="163" y="90"/>
                    </a:lnTo>
                    <a:lnTo>
                      <a:pt x="169" y="90"/>
                    </a:lnTo>
                    <a:lnTo>
                      <a:pt x="175" y="90"/>
                    </a:lnTo>
                    <a:lnTo>
                      <a:pt x="180" y="90"/>
                    </a:lnTo>
                    <a:lnTo>
                      <a:pt x="186" y="90"/>
                    </a:lnTo>
                    <a:lnTo>
                      <a:pt x="193" y="90"/>
                    </a:lnTo>
                    <a:lnTo>
                      <a:pt x="200" y="90"/>
                    </a:lnTo>
                    <a:lnTo>
                      <a:pt x="206" y="90"/>
                    </a:lnTo>
                    <a:lnTo>
                      <a:pt x="213" y="90"/>
                    </a:lnTo>
                    <a:lnTo>
                      <a:pt x="220" y="90"/>
                    </a:lnTo>
                    <a:lnTo>
                      <a:pt x="226" y="91"/>
                    </a:lnTo>
                    <a:lnTo>
                      <a:pt x="233" y="91"/>
                    </a:lnTo>
                    <a:lnTo>
                      <a:pt x="239" y="91"/>
                    </a:lnTo>
                    <a:lnTo>
                      <a:pt x="246" y="91"/>
                    </a:lnTo>
                    <a:lnTo>
                      <a:pt x="252" y="91"/>
                    </a:lnTo>
                    <a:lnTo>
                      <a:pt x="258" y="91"/>
                    </a:lnTo>
                    <a:lnTo>
                      <a:pt x="265" y="91"/>
                    </a:lnTo>
                    <a:lnTo>
                      <a:pt x="270" y="91"/>
                    </a:lnTo>
                    <a:lnTo>
                      <a:pt x="276" y="91"/>
                    </a:lnTo>
                    <a:lnTo>
                      <a:pt x="282" y="91"/>
                    </a:lnTo>
                    <a:lnTo>
                      <a:pt x="287" y="91"/>
                    </a:lnTo>
                    <a:lnTo>
                      <a:pt x="293" y="91"/>
                    </a:lnTo>
                    <a:lnTo>
                      <a:pt x="299" y="91"/>
                    </a:lnTo>
                    <a:lnTo>
                      <a:pt x="304" y="91"/>
                    </a:lnTo>
                    <a:lnTo>
                      <a:pt x="309" y="91"/>
                    </a:lnTo>
                    <a:lnTo>
                      <a:pt x="314" y="91"/>
                    </a:lnTo>
                    <a:lnTo>
                      <a:pt x="320" y="91"/>
                    </a:lnTo>
                    <a:lnTo>
                      <a:pt x="325" y="91"/>
                    </a:lnTo>
                    <a:lnTo>
                      <a:pt x="329" y="91"/>
                    </a:lnTo>
                    <a:lnTo>
                      <a:pt x="334" y="91"/>
                    </a:lnTo>
                    <a:lnTo>
                      <a:pt x="339" y="91"/>
                    </a:lnTo>
                    <a:lnTo>
                      <a:pt x="343" y="91"/>
                    </a:lnTo>
                    <a:lnTo>
                      <a:pt x="348" y="92"/>
                    </a:lnTo>
                    <a:lnTo>
                      <a:pt x="353" y="92"/>
                    </a:lnTo>
                    <a:lnTo>
                      <a:pt x="356" y="92"/>
                    </a:lnTo>
                    <a:lnTo>
                      <a:pt x="360" y="92"/>
                    </a:lnTo>
                    <a:lnTo>
                      <a:pt x="365" y="92"/>
                    </a:lnTo>
                    <a:lnTo>
                      <a:pt x="368" y="92"/>
                    </a:lnTo>
                    <a:lnTo>
                      <a:pt x="373" y="92"/>
                    </a:lnTo>
                    <a:lnTo>
                      <a:pt x="376" y="92"/>
                    </a:lnTo>
                    <a:lnTo>
                      <a:pt x="380" y="92"/>
                    </a:lnTo>
                    <a:lnTo>
                      <a:pt x="384" y="93"/>
                    </a:lnTo>
                    <a:lnTo>
                      <a:pt x="388" y="93"/>
                    </a:lnTo>
                    <a:lnTo>
                      <a:pt x="391" y="93"/>
                    </a:lnTo>
                    <a:lnTo>
                      <a:pt x="394" y="93"/>
                    </a:lnTo>
                    <a:lnTo>
                      <a:pt x="397" y="93"/>
                    </a:lnTo>
                    <a:lnTo>
                      <a:pt x="399" y="93"/>
                    </a:lnTo>
                    <a:lnTo>
                      <a:pt x="402" y="93"/>
                    </a:lnTo>
                    <a:lnTo>
                      <a:pt x="405" y="94"/>
                    </a:lnTo>
                    <a:lnTo>
                      <a:pt x="407" y="94"/>
                    </a:lnTo>
                    <a:lnTo>
                      <a:pt x="410" y="94"/>
                    </a:lnTo>
                    <a:lnTo>
                      <a:pt x="412" y="94"/>
                    </a:lnTo>
                    <a:lnTo>
                      <a:pt x="415" y="94"/>
                    </a:lnTo>
                    <a:lnTo>
                      <a:pt x="417" y="94"/>
                    </a:lnTo>
                    <a:lnTo>
                      <a:pt x="419" y="94"/>
                    </a:lnTo>
                    <a:lnTo>
                      <a:pt x="423" y="94"/>
                    </a:lnTo>
                    <a:lnTo>
                      <a:pt x="428" y="95"/>
                    </a:lnTo>
                    <a:lnTo>
                      <a:pt x="430" y="95"/>
                    </a:lnTo>
                    <a:lnTo>
                      <a:pt x="433" y="95"/>
                    </a:lnTo>
                    <a:lnTo>
                      <a:pt x="435" y="95"/>
                    </a:lnTo>
                    <a:lnTo>
                      <a:pt x="438" y="95"/>
                    </a:lnTo>
                    <a:lnTo>
                      <a:pt x="440" y="96"/>
                    </a:lnTo>
                    <a:lnTo>
                      <a:pt x="442" y="96"/>
                    </a:lnTo>
                    <a:lnTo>
                      <a:pt x="441" y="94"/>
                    </a:lnTo>
                    <a:lnTo>
                      <a:pt x="439" y="92"/>
                    </a:lnTo>
                    <a:lnTo>
                      <a:pt x="438" y="91"/>
                    </a:lnTo>
                    <a:lnTo>
                      <a:pt x="437" y="88"/>
                    </a:lnTo>
                    <a:lnTo>
                      <a:pt x="436" y="85"/>
                    </a:lnTo>
                    <a:lnTo>
                      <a:pt x="435" y="84"/>
                    </a:lnTo>
                    <a:lnTo>
                      <a:pt x="433" y="82"/>
                    </a:lnTo>
                    <a:lnTo>
                      <a:pt x="433" y="80"/>
                    </a:lnTo>
                    <a:lnTo>
                      <a:pt x="432" y="79"/>
                    </a:lnTo>
                    <a:lnTo>
                      <a:pt x="431" y="77"/>
                    </a:lnTo>
                    <a:lnTo>
                      <a:pt x="430" y="76"/>
                    </a:lnTo>
                    <a:lnTo>
                      <a:pt x="429" y="74"/>
                    </a:lnTo>
                    <a:lnTo>
                      <a:pt x="428" y="72"/>
                    </a:lnTo>
                    <a:lnTo>
                      <a:pt x="427" y="71"/>
                    </a:lnTo>
                    <a:lnTo>
                      <a:pt x="426" y="69"/>
                    </a:lnTo>
                    <a:lnTo>
                      <a:pt x="425" y="67"/>
                    </a:lnTo>
                    <a:lnTo>
                      <a:pt x="424" y="65"/>
                    </a:lnTo>
                    <a:lnTo>
                      <a:pt x="423" y="63"/>
                    </a:lnTo>
                    <a:lnTo>
                      <a:pt x="421" y="61"/>
                    </a:lnTo>
                    <a:lnTo>
                      <a:pt x="421" y="60"/>
                    </a:lnTo>
                    <a:lnTo>
                      <a:pt x="420" y="58"/>
                    </a:lnTo>
                    <a:lnTo>
                      <a:pt x="419" y="56"/>
                    </a:lnTo>
                    <a:lnTo>
                      <a:pt x="418" y="54"/>
                    </a:lnTo>
                    <a:lnTo>
                      <a:pt x="416" y="52"/>
                    </a:lnTo>
                    <a:lnTo>
                      <a:pt x="415" y="49"/>
                    </a:lnTo>
                    <a:lnTo>
                      <a:pt x="414" y="48"/>
                    </a:lnTo>
                    <a:lnTo>
                      <a:pt x="412" y="46"/>
                    </a:lnTo>
                    <a:lnTo>
                      <a:pt x="411" y="44"/>
                    </a:lnTo>
                    <a:lnTo>
                      <a:pt x="410" y="41"/>
                    </a:lnTo>
                    <a:lnTo>
                      <a:pt x="409" y="39"/>
                    </a:lnTo>
                    <a:lnTo>
                      <a:pt x="408" y="37"/>
                    </a:lnTo>
                    <a:lnTo>
                      <a:pt x="406" y="35"/>
                    </a:lnTo>
                    <a:lnTo>
                      <a:pt x="405" y="34"/>
                    </a:lnTo>
                    <a:lnTo>
                      <a:pt x="404" y="32"/>
                    </a:lnTo>
                    <a:lnTo>
                      <a:pt x="402" y="30"/>
                    </a:lnTo>
                    <a:lnTo>
                      <a:pt x="401" y="28"/>
                    </a:lnTo>
                    <a:lnTo>
                      <a:pt x="400" y="26"/>
                    </a:lnTo>
                    <a:lnTo>
                      <a:pt x="399" y="24"/>
                    </a:lnTo>
                    <a:lnTo>
                      <a:pt x="398" y="22"/>
                    </a:lnTo>
                    <a:lnTo>
                      <a:pt x="397" y="20"/>
                    </a:lnTo>
                    <a:lnTo>
                      <a:pt x="396" y="18"/>
                    </a:lnTo>
                    <a:lnTo>
                      <a:pt x="395" y="17"/>
                    </a:lnTo>
                    <a:lnTo>
                      <a:pt x="394" y="15"/>
                    </a:lnTo>
                    <a:lnTo>
                      <a:pt x="393" y="13"/>
                    </a:lnTo>
                    <a:lnTo>
                      <a:pt x="392" y="12"/>
                    </a:lnTo>
                    <a:lnTo>
                      <a:pt x="391" y="11"/>
                    </a:lnTo>
                    <a:lnTo>
                      <a:pt x="388" y="8"/>
                    </a:lnTo>
                    <a:lnTo>
                      <a:pt x="386" y="5"/>
                    </a:lnTo>
                    <a:lnTo>
                      <a:pt x="384" y="3"/>
                    </a:lnTo>
                    <a:lnTo>
                      <a:pt x="383" y="1"/>
                    </a:lnTo>
                    <a:lnTo>
                      <a:pt x="362" y="0"/>
                    </a:lnTo>
                    <a:lnTo>
                      <a:pt x="362" y="1"/>
                    </a:lnTo>
                    <a:lnTo>
                      <a:pt x="364" y="3"/>
                    </a:lnTo>
                    <a:lnTo>
                      <a:pt x="365" y="3"/>
                    </a:lnTo>
                    <a:lnTo>
                      <a:pt x="365" y="5"/>
                    </a:lnTo>
                    <a:lnTo>
                      <a:pt x="367" y="7"/>
                    </a:lnTo>
                    <a:lnTo>
                      <a:pt x="368" y="10"/>
                    </a:lnTo>
                    <a:lnTo>
                      <a:pt x="370" y="11"/>
                    </a:lnTo>
                    <a:lnTo>
                      <a:pt x="372" y="13"/>
                    </a:lnTo>
                    <a:lnTo>
                      <a:pt x="373" y="16"/>
                    </a:lnTo>
                    <a:lnTo>
                      <a:pt x="375" y="19"/>
                    </a:lnTo>
                    <a:lnTo>
                      <a:pt x="377" y="22"/>
                    </a:lnTo>
                    <a:lnTo>
                      <a:pt x="379" y="25"/>
                    </a:lnTo>
                    <a:lnTo>
                      <a:pt x="380" y="27"/>
                    </a:lnTo>
                    <a:lnTo>
                      <a:pt x="381" y="29"/>
                    </a:lnTo>
                    <a:lnTo>
                      <a:pt x="382" y="30"/>
                    </a:lnTo>
                    <a:lnTo>
                      <a:pt x="384" y="32"/>
                    </a:lnTo>
                    <a:lnTo>
                      <a:pt x="385" y="33"/>
                    </a:lnTo>
                    <a:lnTo>
                      <a:pt x="386" y="35"/>
                    </a:lnTo>
                    <a:lnTo>
                      <a:pt x="386" y="36"/>
                    </a:lnTo>
                    <a:lnTo>
                      <a:pt x="388" y="38"/>
                    </a:lnTo>
                    <a:lnTo>
                      <a:pt x="389" y="39"/>
                    </a:lnTo>
                    <a:lnTo>
                      <a:pt x="390" y="41"/>
                    </a:lnTo>
                    <a:lnTo>
                      <a:pt x="391" y="43"/>
                    </a:lnTo>
                    <a:lnTo>
                      <a:pt x="392" y="45"/>
                    </a:lnTo>
                    <a:lnTo>
                      <a:pt x="393" y="46"/>
                    </a:lnTo>
                    <a:lnTo>
                      <a:pt x="394" y="48"/>
                    </a:lnTo>
                    <a:lnTo>
                      <a:pt x="395" y="50"/>
                    </a:lnTo>
                    <a:lnTo>
                      <a:pt x="396" y="51"/>
                    </a:lnTo>
                    <a:lnTo>
                      <a:pt x="397" y="53"/>
                    </a:lnTo>
                    <a:lnTo>
                      <a:pt x="398" y="54"/>
                    </a:lnTo>
                    <a:lnTo>
                      <a:pt x="398" y="56"/>
                    </a:lnTo>
                    <a:lnTo>
                      <a:pt x="399" y="58"/>
                    </a:lnTo>
                    <a:lnTo>
                      <a:pt x="400" y="60"/>
                    </a:lnTo>
                    <a:lnTo>
                      <a:pt x="401" y="61"/>
                    </a:lnTo>
                    <a:lnTo>
                      <a:pt x="401" y="63"/>
                    </a:lnTo>
                    <a:lnTo>
                      <a:pt x="403" y="65"/>
                    </a:lnTo>
                    <a:lnTo>
                      <a:pt x="403" y="66"/>
                    </a:lnTo>
                    <a:lnTo>
                      <a:pt x="405" y="67"/>
                    </a:lnTo>
                    <a:lnTo>
                      <a:pt x="405" y="69"/>
                    </a:lnTo>
                    <a:lnTo>
                      <a:pt x="406" y="70"/>
                    </a:lnTo>
                    <a:lnTo>
                      <a:pt x="407" y="73"/>
                    </a:lnTo>
                    <a:lnTo>
                      <a:pt x="408" y="76"/>
                    </a:lnTo>
                    <a:lnTo>
                      <a:pt x="410" y="79"/>
                    </a:lnTo>
                    <a:lnTo>
                      <a:pt x="411" y="81"/>
                    </a:lnTo>
                    <a:lnTo>
                      <a:pt x="410" y="81"/>
                    </a:lnTo>
                    <a:lnTo>
                      <a:pt x="408" y="81"/>
                    </a:lnTo>
                    <a:lnTo>
                      <a:pt x="406" y="80"/>
                    </a:lnTo>
                    <a:lnTo>
                      <a:pt x="404" y="80"/>
                    </a:lnTo>
                    <a:lnTo>
                      <a:pt x="401" y="80"/>
                    </a:lnTo>
                    <a:lnTo>
                      <a:pt x="399" y="80"/>
                    </a:lnTo>
                    <a:lnTo>
                      <a:pt x="396" y="80"/>
                    </a:lnTo>
                    <a:lnTo>
                      <a:pt x="393" y="80"/>
                    </a:lnTo>
                    <a:lnTo>
                      <a:pt x="389" y="80"/>
                    </a:lnTo>
                    <a:lnTo>
                      <a:pt x="386" y="80"/>
                    </a:lnTo>
                    <a:lnTo>
                      <a:pt x="382" y="80"/>
                    </a:lnTo>
                    <a:lnTo>
                      <a:pt x="377" y="80"/>
                    </a:lnTo>
                    <a:lnTo>
                      <a:pt x="372" y="80"/>
                    </a:lnTo>
                    <a:lnTo>
                      <a:pt x="368" y="80"/>
                    </a:lnTo>
                    <a:lnTo>
                      <a:pt x="362" y="80"/>
                    </a:lnTo>
                    <a:lnTo>
                      <a:pt x="357" y="80"/>
                    </a:lnTo>
                    <a:lnTo>
                      <a:pt x="352" y="80"/>
                    </a:lnTo>
                    <a:lnTo>
                      <a:pt x="346" y="80"/>
                    </a:lnTo>
                    <a:lnTo>
                      <a:pt x="340" y="79"/>
                    </a:lnTo>
                    <a:lnTo>
                      <a:pt x="334" y="79"/>
                    </a:lnTo>
                    <a:lnTo>
                      <a:pt x="327" y="79"/>
                    </a:lnTo>
                    <a:lnTo>
                      <a:pt x="321" y="79"/>
                    </a:lnTo>
                    <a:lnTo>
                      <a:pt x="314" y="79"/>
                    </a:lnTo>
                    <a:lnTo>
                      <a:pt x="308" y="79"/>
                    </a:lnTo>
                    <a:lnTo>
                      <a:pt x="300" y="79"/>
                    </a:lnTo>
                    <a:lnTo>
                      <a:pt x="293" y="79"/>
                    </a:lnTo>
                    <a:lnTo>
                      <a:pt x="286" y="79"/>
                    </a:lnTo>
                    <a:lnTo>
                      <a:pt x="279" y="79"/>
                    </a:lnTo>
                    <a:lnTo>
                      <a:pt x="271" y="79"/>
                    </a:lnTo>
                    <a:lnTo>
                      <a:pt x="264" y="79"/>
                    </a:lnTo>
                    <a:lnTo>
                      <a:pt x="256" y="79"/>
                    </a:lnTo>
                    <a:lnTo>
                      <a:pt x="248" y="79"/>
                    </a:lnTo>
                    <a:lnTo>
                      <a:pt x="240" y="78"/>
                    </a:lnTo>
                    <a:lnTo>
                      <a:pt x="232" y="78"/>
                    </a:lnTo>
                    <a:lnTo>
                      <a:pt x="223" y="78"/>
                    </a:lnTo>
                    <a:lnTo>
                      <a:pt x="216" y="78"/>
                    </a:lnTo>
                    <a:lnTo>
                      <a:pt x="208" y="78"/>
                    </a:lnTo>
                    <a:lnTo>
                      <a:pt x="200" y="78"/>
                    </a:lnTo>
                    <a:lnTo>
                      <a:pt x="191" y="78"/>
                    </a:lnTo>
                    <a:lnTo>
                      <a:pt x="183" y="78"/>
                    </a:lnTo>
                    <a:lnTo>
                      <a:pt x="176" y="78"/>
                    </a:lnTo>
                    <a:lnTo>
                      <a:pt x="167" y="78"/>
                    </a:lnTo>
                    <a:lnTo>
                      <a:pt x="159" y="78"/>
                    </a:lnTo>
                    <a:lnTo>
                      <a:pt x="151" y="78"/>
                    </a:lnTo>
                    <a:lnTo>
                      <a:pt x="143" y="78"/>
                    </a:lnTo>
                    <a:lnTo>
                      <a:pt x="135" y="78"/>
                    </a:lnTo>
                    <a:lnTo>
                      <a:pt x="127" y="78"/>
                    </a:lnTo>
                    <a:lnTo>
                      <a:pt x="119" y="78"/>
                    </a:lnTo>
                    <a:lnTo>
                      <a:pt x="111" y="78"/>
                    </a:lnTo>
                    <a:lnTo>
                      <a:pt x="103" y="79"/>
                    </a:lnTo>
                    <a:lnTo>
                      <a:pt x="95" y="79"/>
                    </a:lnTo>
                    <a:lnTo>
                      <a:pt x="88" y="79"/>
                    </a:lnTo>
                    <a:lnTo>
                      <a:pt x="81" y="79"/>
                    </a:lnTo>
                    <a:lnTo>
                      <a:pt x="73" y="79"/>
                    </a:lnTo>
                    <a:lnTo>
                      <a:pt x="65" y="79"/>
                    </a:lnTo>
                    <a:lnTo>
                      <a:pt x="58" y="79"/>
                    </a:lnTo>
                    <a:lnTo>
                      <a:pt x="51" y="80"/>
                    </a:lnTo>
                    <a:lnTo>
                      <a:pt x="44" y="80"/>
                    </a:lnTo>
                    <a:lnTo>
                      <a:pt x="38" y="80"/>
                    </a:lnTo>
                    <a:lnTo>
                      <a:pt x="32" y="80"/>
                    </a:lnTo>
                    <a:lnTo>
                      <a:pt x="25" y="81"/>
                    </a:lnTo>
                    <a:lnTo>
                      <a:pt x="19" y="82"/>
                    </a:lnTo>
                    <a:lnTo>
                      <a:pt x="19" y="81"/>
                    </a:lnTo>
                    <a:lnTo>
                      <a:pt x="19" y="80"/>
                    </a:lnTo>
                    <a:lnTo>
                      <a:pt x="20" y="79"/>
                    </a:lnTo>
                    <a:lnTo>
                      <a:pt x="20" y="76"/>
                    </a:lnTo>
                    <a:lnTo>
                      <a:pt x="20" y="74"/>
                    </a:lnTo>
                    <a:lnTo>
                      <a:pt x="21" y="73"/>
                    </a:lnTo>
                    <a:lnTo>
                      <a:pt x="21" y="72"/>
                    </a:lnTo>
                    <a:lnTo>
                      <a:pt x="21" y="70"/>
                    </a:lnTo>
                    <a:lnTo>
                      <a:pt x="21" y="68"/>
                    </a:lnTo>
                    <a:lnTo>
                      <a:pt x="22" y="66"/>
                    </a:lnTo>
                    <a:lnTo>
                      <a:pt x="22" y="63"/>
                    </a:lnTo>
                    <a:lnTo>
                      <a:pt x="23" y="61"/>
                    </a:lnTo>
                    <a:lnTo>
                      <a:pt x="23" y="59"/>
                    </a:lnTo>
                    <a:lnTo>
                      <a:pt x="23" y="57"/>
                    </a:lnTo>
                    <a:lnTo>
                      <a:pt x="23" y="54"/>
                    </a:lnTo>
                    <a:lnTo>
                      <a:pt x="24" y="51"/>
                    </a:lnTo>
                    <a:lnTo>
                      <a:pt x="24" y="48"/>
                    </a:lnTo>
                    <a:lnTo>
                      <a:pt x="24" y="46"/>
                    </a:lnTo>
                    <a:lnTo>
                      <a:pt x="24" y="42"/>
                    </a:lnTo>
                    <a:lnTo>
                      <a:pt x="25" y="40"/>
                    </a:lnTo>
                    <a:lnTo>
                      <a:pt x="25" y="38"/>
                    </a:lnTo>
                    <a:lnTo>
                      <a:pt x="25" y="37"/>
                    </a:lnTo>
                    <a:lnTo>
                      <a:pt x="25" y="35"/>
                    </a:lnTo>
                    <a:lnTo>
                      <a:pt x="25" y="33"/>
                    </a:lnTo>
                    <a:lnTo>
                      <a:pt x="25" y="32"/>
                    </a:lnTo>
                    <a:lnTo>
                      <a:pt x="25" y="30"/>
                    </a:lnTo>
                    <a:lnTo>
                      <a:pt x="25" y="29"/>
                    </a:lnTo>
                    <a:lnTo>
                      <a:pt x="26" y="27"/>
                    </a:lnTo>
                    <a:lnTo>
                      <a:pt x="26" y="25"/>
                    </a:lnTo>
                    <a:lnTo>
                      <a:pt x="26" y="23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6"/>
                    </a:lnTo>
                    <a:lnTo>
                      <a:pt x="26" y="15"/>
                    </a:lnTo>
                    <a:lnTo>
                      <a:pt x="26" y="13"/>
                    </a:lnTo>
                    <a:lnTo>
                      <a:pt x="8" y="11"/>
                    </a:lnTo>
                    <a:lnTo>
                      <a:pt x="8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9" name="Freeform 318"/>
              <p:cNvSpPr>
                <a:spLocks/>
              </p:cNvSpPr>
              <p:nvPr/>
            </p:nvSpPr>
            <p:spPr bwMode="auto">
              <a:xfrm>
                <a:off x="5092701" y="5464175"/>
                <a:ext cx="31750" cy="47625"/>
              </a:xfrm>
              <a:custGeom>
                <a:avLst/>
                <a:gdLst>
                  <a:gd name="T0" fmla="*/ 20 w 20"/>
                  <a:gd name="T1" fmla="*/ 2 h 30"/>
                  <a:gd name="T2" fmla="*/ 16 w 20"/>
                  <a:gd name="T3" fmla="*/ 30 h 30"/>
                  <a:gd name="T4" fmla="*/ 0 w 20"/>
                  <a:gd name="T5" fmla="*/ 30 h 30"/>
                  <a:gd name="T6" fmla="*/ 1 w 20"/>
                  <a:gd name="T7" fmla="*/ 0 h 30"/>
                  <a:gd name="T8" fmla="*/ 20 w 20"/>
                  <a:gd name="T9" fmla="*/ 2 h 30"/>
                  <a:gd name="T10" fmla="*/ 20 w 20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0">
                    <a:moveTo>
                      <a:pt x="20" y="2"/>
                    </a:moveTo>
                    <a:lnTo>
                      <a:pt x="16" y="30"/>
                    </a:lnTo>
                    <a:lnTo>
                      <a:pt x="0" y="30"/>
                    </a:lnTo>
                    <a:lnTo>
                      <a:pt x="1" y="0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0" name="Freeform 319"/>
              <p:cNvSpPr>
                <a:spLocks/>
              </p:cNvSpPr>
              <p:nvPr/>
            </p:nvSpPr>
            <p:spPr bwMode="auto">
              <a:xfrm>
                <a:off x="5018088" y="5449888"/>
                <a:ext cx="25400" cy="58737"/>
              </a:xfrm>
              <a:custGeom>
                <a:avLst/>
                <a:gdLst>
                  <a:gd name="T0" fmla="*/ 15 w 16"/>
                  <a:gd name="T1" fmla="*/ 2 h 37"/>
                  <a:gd name="T2" fmla="*/ 16 w 16"/>
                  <a:gd name="T3" fmla="*/ 37 h 37"/>
                  <a:gd name="T4" fmla="*/ 2 w 16"/>
                  <a:gd name="T5" fmla="*/ 37 h 37"/>
                  <a:gd name="T6" fmla="*/ 0 w 16"/>
                  <a:gd name="T7" fmla="*/ 0 h 37"/>
                  <a:gd name="T8" fmla="*/ 15 w 16"/>
                  <a:gd name="T9" fmla="*/ 2 h 37"/>
                  <a:gd name="T10" fmla="*/ 15 w 16"/>
                  <a:gd name="T1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7">
                    <a:moveTo>
                      <a:pt x="15" y="2"/>
                    </a:moveTo>
                    <a:lnTo>
                      <a:pt x="16" y="37"/>
                    </a:lnTo>
                    <a:lnTo>
                      <a:pt x="2" y="37"/>
                    </a:lnTo>
                    <a:lnTo>
                      <a:pt x="0" y="0"/>
                    </a:lnTo>
                    <a:lnTo>
                      <a:pt x="15" y="2"/>
                    </a:ln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1" name="Freeform 320"/>
              <p:cNvSpPr>
                <a:spLocks/>
              </p:cNvSpPr>
              <p:nvPr/>
            </p:nvSpPr>
            <p:spPr bwMode="auto">
              <a:xfrm>
                <a:off x="4951413" y="5440363"/>
                <a:ext cx="26988" cy="66675"/>
              </a:xfrm>
              <a:custGeom>
                <a:avLst/>
                <a:gdLst>
                  <a:gd name="T0" fmla="*/ 17 w 17"/>
                  <a:gd name="T1" fmla="*/ 2 h 42"/>
                  <a:gd name="T2" fmla="*/ 15 w 17"/>
                  <a:gd name="T3" fmla="*/ 42 h 42"/>
                  <a:gd name="T4" fmla="*/ 0 w 17"/>
                  <a:gd name="T5" fmla="*/ 42 h 42"/>
                  <a:gd name="T6" fmla="*/ 0 w 17"/>
                  <a:gd name="T7" fmla="*/ 0 h 42"/>
                  <a:gd name="T8" fmla="*/ 17 w 17"/>
                  <a:gd name="T9" fmla="*/ 2 h 42"/>
                  <a:gd name="T10" fmla="*/ 17 w 17"/>
                  <a:gd name="T11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2">
                    <a:moveTo>
                      <a:pt x="17" y="2"/>
                    </a:moveTo>
                    <a:lnTo>
                      <a:pt x="15" y="42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7" y="2"/>
                    </a:lnTo>
                    <a:lnTo>
                      <a:pt x="17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2" name="Freeform 321"/>
              <p:cNvSpPr>
                <a:spLocks/>
              </p:cNvSpPr>
              <p:nvPr/>
            </p:nvSpPr>
            <p:spPr bwMode="auto">
              <a:xfrm>
                <a:off x="4921251" y="5535613"/>
                <a:ext cx="69850" cy="68262"/>
              </a:xfrm>
              <a:custGeom>
                <a:avLst/>
                <a:gdLst>
                  <a:gd name="T0" fmla="*/ 0 w 44"/>
                  <a:gd name="T1" fmla="*/ 0 h 43"/>
                  <a:gd name="T2" fmla="*/ 29 w 44"/>
                  <a:gd name="T3" fmla="*/ 43 h 43"/>
                  <a:gd name="T4" fmla="*/ 44 w 44"/>
                  <a:gd name="T5" fmla="*/ 39 h 43"/>
                  <a:gd name="T6" fmla="*/ 20 w 44"/>
                  <a:gd name="T7" fmla="*/ 2 h 43"/>
                  <a:gd name="T8" fmla="*/ 0 w 44"/>
                  <a:gd name="T9" fmla="*/ 0 h 43"/>
                  <a:gd name="T10" fmla="*/ 0 w 4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43">
                    <a:moveTo>
                      <a:pt x="0" y="0"/>
                    </a:moveTo>
                    <a:lnTo>
                      <a:pt x="29" y="43"/>
                    </a:lnTo>
                    <a:lnTo>
                      <a:pt x="44" y="39"/>
                    </a:ln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3" name="Freeform 322"/>
              <p:cNvSpPr>
                <a:spLocks/>
              </p:cNvSpPr>
              <p:nvPr/>
            </p:nvSpPr>
            <p:spPr bwMode="auto">
              <a:xfrm>
                <a:off x="4994276" y="5537200"/>
                <a:ext cx="55563" cy="49212"/>
              </a:xfrm>
              <a:custGeom>
                <a:avLst/>
                <a:gdLst>
                  <a:gd name="T0" fmla="*/ 0 w 35"/>
                  <a:gd name="T1" fmla="*/ 1 h 31"/>
                  <a:gd name="T2" fmla="*/ 20 w 35"/>
                  <a:gd name="T3" fmla="*/ 31 h 31"/>
                  <a:gd name="T4" fmla="*/ 35 w 35"/>
                  <a:gd name="T5" fmla="*/ 27 h 31"/>
                  <a:gd name="T6" fmla="*/ 17 w 35"/>
                  <a:gd name="T7" fmla="*/ 0 h 31"/>
                  <a:gd name="T8" fmla="*/ 0 w 35"/>
                  <a:gd name="T9" fmla="*/ 1 h 31"/>
                  <a:gd name="T10" fmla="*/ 0 w 35"/>
                  <a:gd name="T11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31">
                    <a:moveTo>
                      <a:pt x="0" y="1"/>
                    </a:moveTo>
                    <a:lnTo>
                      <a:pt x="20" y="31"/>
                    </a:lnTo>
                    <a:lnTo>
                      <a:pt x="35" y="27"/>
                    </a:lnTo>
                    <a:lnTo>
                      <a:pt x="17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4" name="Freeform 323"/>
              <p:cNvSpPr>
                <a:spLocks/>
              </p:cNvSpPr>
              <p:nvPr/>
            </p:nvSpPr>
            <p:spPr bwMode="auto">
              <a:xfrm>
                <a:off x="5068888" y="5535613"/>
                <a:ext cx="46038" cy="33337"/>
              </a:xfrm>
              <a:custGeom>
                <a:avLst/>
                <a:gdLst>
                  <a:gd name="T0" fmla="*/ 0 w 29"/>
                  <a:gd name="T1" fmla="*/ 0 h 21"/>
                  <a:gd name="T2" fmla="*/ 11 w 29"/>
                  <a:gd name="T3" fmla="*/ 21 h 21"/>
                  <a:gd name="T4" fmla="*/ 29 w 29"/>
                  <a:gd name="T5" fmla="*/ 16 h 21"/>
                  <a:gd name="T6" fmla="*/ 16 w 29"/>
                  <a:gd name="T7" fmla="*/ 0 h 21"/>
                  <a:gd name="T8" fmla="*/ 0 w 29"/>
                  <a:gd name="T9" fmla="*/ 0 h 21"/>
                  <a:gd name="T10" fmla="*/ 0 w 29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1">
                    <a:moveTo>
                      <a:pt x="0" y="0"/>
                    </a:moveTo>
                    <a:lnTo>
                      <a:pt x="11" y="21"/>
                    </a:lnTo>
                    <a:lnTo>
                      <a:pt x="29" y="16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5" name="Freeform 324"/>
              <p:cNvSpPr>
                <a:spLocks/>
              </p:cNvSpPr>
              <p:nvPr/>
            </p:nvSpPr>
            <p:spPr bwMode="auto">
              <a:xfrm>
                <a:off x="5195888" y="5588000"/>
                <a:ext cx="36513" cy="39687"/>
              </a:xfrm>
              <a:custGeom>
                <a:avLst/>
                <a:gdLst>
                  <a:gd name="T0" fmla="*/ 0 w 23"/>
                  <a:gd name="T1" fmla="*/ 4 h 25"/>
                  <a:gd name="T2" fmla="*/ 9 w 23"/>
                  <a:gd name="T3" fmla="*/ 25 h 25"/>
                  <a:gd name="T4" fmla="*/ 23 w 23"/>
                  <a:gd name="T5" fmla="*/ 23 h 25"/>
                  <a:gd name="T6" fmla="*/ 15 w 23"/>
                  <a:gd name="T7" fmla="*/ 0 h 25"/>
                  <a:gd name="T8" fmla="*/ 0 w 23"/>
                  <a:gd name="T9" fmla="*/ 4 h 25"/>
                  <a:gd name="T10" fmla="*/ 0 w 23"/>
                  <a:gd name="T11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5">
                    <a:moveTo>
                      <a:pt x="0" y="4"/>
                    </a:moveTo>
                    <a:lnTo>
                      <a:pt x="9" y="25"/>
                    </a:lnTo>
                    <a:lnTo>
                      <a:pt x="23" y="23"/>
                    </a:lnTo>
                    <a:lnTo>
                      <a:pt x="15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6" name="Freeform 325"/>
              <p:cNvSpPr>
                <a:spLocks/>
              </p:cNvSpPr>
              <p:nvPr/>
            </p:nvSpPr>
            <p:spPr bwMode="auto">
              <a:xfrm>
                <a:off x="5268913" y="5572125"/>
                <a:ext cx="38100" cy="41275"/>
              </a:xfrm>
              <a:custGeom>
                <a:avLst/>
                <a:gdLst>
                  <a:gd name="T0" fmla="*/ 0 w 24"/>
                  <a:gd name="T1" fmla="*/ 3 h 26"/>
                  <a:gd name="T2" fmla="*/ 7 w 24"/>
                  <a:gd name="T3" fmla="*/ 26 h 26"/>
                  <a:gd name="T4" fmla="*/ 24 w 24"/>
                  <a:gd name="T5" fmla="*/ 24 h 26"/>
                  <a:gd name="T6" fmla="*/ 16 w 24"/>
                  <a:gd name="T7" fmla="*/ 0 h 26"/>
                  <a:gd name="T8" fmla="*/ 0 w 24"/>
                  <a:gd name="T9" fmla="*/ 3 h 26"/>
                  <a:gd name="T10" fmla="*/ 0 w 24"/>
                  <a:gd name="T11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6">
                    <a:moveTo>
                      <a:pt x="0" y="3"/>
                    </a:moveTo>
                    <a:lnTo>
                      <a:pt x="7" y="26"/>
                    </a:lnTo>
                    <a:lnTo>
                      <a:pt x="24" y="24"/>
                    </a:lnTo>
                    <a:lnTo>
                      <a:pt x="16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7" name="Freeform 326"/>
              <p:cNvSpPr>
                <a:spLocks/>
              </p:cNvSpPr>
              <p:nvPr/>
            </p:nvSpPr>
            <p:spPr bwMode="auto">
              <a:xfrm>
                <a:off x="5334001" y="5554663"/>
                <a:ext cx="38100" cy="44450"/>
              </a:xfrm>
              <a:custGeom>
                <a:avLst/>
                <a:gdLst>
                  <a:gd name="T0" fmla="*/ 0 w 24"/>
                  <a:gd name="T1" fmla="*/ 4 h 28"/>
                  <a:gd name="T2" fmla="*/ 8 w 24"/>
                  <a:gd name="T3" fmla="*/ 28 h 28"/>
                  <a:gd name="T4" fmla="*/ 24 w 24"/>
                  <a:gd name="T5" fmla="*/ 26 h 28"/>
                  <a:gd name="T6" fmla="*/ 16 w 24"/>
                  <a:gd name="T7" fmla="*/ 0 h 28"/>
                  <a:gd name="T8" fmla="*/ 0 w 24"/>
                  <a:gd name="T9" fmla="*/ 4 h 28"/>
                  <a:gd name="T10" fmla="*/ 0 w 24"/>
                  <a:gd name="T11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8">
                    <a:moveTo>
                      <a:pt x="0" y="4"/>
                    </a:moveTo>
                    <a:lnTo>
                      <a:pt x="8" y="28"/>
                    </a:lnTo>
                    <a:lnTo>
                      <a:pt x="24" y="26"/>
                    </a:lnTo>
                    <a:lnTo>
                      <a:pt x="16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8" name="Freeform 327"/>
              <p:cNvSpPr>
                <a:spLocks/>
              </p:cNvSpPr>
              <p:nvPr/>
            </p:nvSpPr>
            <p:spPr bwMode="auto">
              <a:xfrm>
                <a:off x="5153026" y="5668963"/>
                <a:ext cx="34925" cy="47625"/>
              </a:xfrm>
              <a:custGeom>
                <a:avLst/>
                <a:gdLst>
                  <a:gd name="T0" fmla="*/ 4 w 22"/>
                  <a:gd name="T1" fmla="*/ 2 h 30"/>
                  <a:gd name="T2" fmla="*/ 0 w 22"/>
                  <a:gd name="T3" fmla="*/ 30 h 30"/>
                  <a:gd name="T4" fmla="*/ 19 w 22"/>
                  <a:gd name="T5" fmla="*/ 30 h 30"/>
                  <a:gd name="T6" fmla="*/ 22 w 22"/>
                  <a:gd name="T7" fmla="*/ 0 h 30"/>
                  <a:gd name="T8" fmla="*/ 4 w 22"/>
                  <a:gd name="T9" fmla="*/ 2 h 30"/>
                  <a:gd name="T10" fmla="*/ 4 w 22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0">
                    <a:moveTo>
                      <a:pt x="4" y="2"/>
                    </a:moveTo>
                    <a:lnTo>
                      <a:pt x="0" y="30"/>
                    </a:lnTo>
                    <a:lnTo>
                      <a:pt x="19" y="30"/>
                    </a:lnTo>
                    <a:lnTo>
                      <a:pt x="22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9" name="Freeform 328"/>
              <p:cNvSpPr>
                <a:spLocks/>
              </p:cNvSpPr>
              <p:nvPr/>
            </p:nvSpPr>
            <p:spPr bwMode="auto">
              <a:xfrm>
                <a:off x="5230813" y="5664200"/>
                <a:ext cx="38100" cy="55562"/>
              </a:xfrm>
              <a:custGeom>
                <a:avLst/>
                <a:gdLst>
                  <a:gd name="T0" fmla="*/ 6 w 24"/>
                  <a:gd name="T1" fmla="*/ 2 h 35"/>
                  <a:gd name="T2" fmla="*/ 0 w 24"/>
                  <a:gd name="T3" fmla="*/ 34 h 35"/>
                  <a:gd name="T4" fmla="*/ 17 w 24"/>
                  <a:gd name="T5" fmla="*/ 35 h 35"/>
                  <a:gd name="T6" fmla="*/ 24 w 24"/>
                  <a:gd name="T7" fmla="*/ 0 h 35"/>
                  <a:gd name="T8" fmla="*/ 6 w 24"/>
                  <a:gd name="T9" fmla="*/ 2 h 35"/>
                  <a:gd name="T10" fmla="*/ 6 w 24"/>
                  <a:gd name="T11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5">
                    <a:moveTo>
                      <a:pt x="6" y="2"/>
                    </a:moveTo>
                    <a:lnTo>
                      <a:pt x="0" y="34"/>
                    </a:lnTo>
                    <a:lnTo>
                      <a:pt x="17" y="35"/>
                    </a:lnTo>
                    <a:lnTo>
                      <a:pt x="24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80" name="Freeform 329"/>
              <p:cNvSpPr>
                <a:spLocks/>
              </p:cNvSpPr>
              <p:nvPr/>
            </p:nvSpPr>
            <p:spPr bwMode="auto">
              <a:xfrm>
                <a:off x="5308601" y="5661025"/>
                <a:ext cx="39688" cy="60325"/>
              </a:xfrm>
              <a:custGeom>
                <a:avLst/>
                <a:gdLst>
                  <a:gd name="T0" fmla="*/ 7 w 25"/>
                  <a:gd name="T1" fmla="*/ 0 h 38"/>
                  <a:gd name="T2" fmla="*/ 0 w 25"/>
                  <a:gd name="T3" fmla="*/ 38 h 38"/>
                  <a:gd name="T4" fmla="*/ 17 w 25"/>
                  <a:gd name="T5" fmla="*/ 38 h 38"/>
                  <a:gd name="T6" fmla="*/ 25 w 25"/>
                  <a:gd name="T7" fmla="*/ 0 h 38"/>
                  <a:gd name="T8" fmla="*/ 7 w 25"/>
                  <a:gd name="T9" fmla="*/ 0 h 38"/>
                  <a:gd name="T10" fmla="*/ 7 w 25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8">
                    <a:moveTo>
                      <a:pt x="7" y="0"/>
                    </a:moveTo>
                    <a:lnTo>
                      <a:pt x="0" y="38"/>
                    </a:lnTo>
                    <a:lnTo>
                      <a:pt x="17" y="38"/>
                    </a:lnTo>
                    <a:lnTo>
                      <a:pt x="25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81" name="Freeform 330"/>
              <p:cNvSpPr>
                <a:spLocks/>
              </p:cNvSpPr>
              <p:nvPr/>
            </p:nvSpPr>
            <p:spPr bwMode="auto">
              <a:xfrm>
                <a:off x="5384801" y="5656263"/>
                <a:ext cx="41275" cy="76200"/>
              </a:xfrm>
              <a:custGeom>
                <a:avLst/>
                <a:gdLst>
                  <a:gd name="T0" fmla="*/ 10 w 26"/>
                  <a:gd name="T1" fmla="*/ 1 h 48"/>
                  <a:gd name="T2" fmla="*/ 0 w 26"/>
                  <a:gd name="T3" fmla="*/ 46 h 48"/>
                  <a:gd name="T4" fmla="*/ 15 w 26"/>
                  <a:gd name="T5" fmla="*/ 48 h 48"/>
                  <a:gd name="T6" fmla="*/ 26 w 26"/>
                  <a:gd name="T7" fmla="*/ 0 h 48"/>
                  <a:gd name="T8" fmla="*/ 10 w 26"/>
                  <a:gd name="T9" fmla="*/ 1 h 48"/>
                  <a:gd name="T10" fmla="*/ 10 w 26"/>
                  <a:gd name="T11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48">
                    <a:moveTo>
                      <a:pt x="10" y="1"/>
                    </a:moveTo>
                    <a:lnTo>
                      <a:pt x="0" y="46"/>
                    </a:lnTo>
                    <a:lnTo>
                      <a:pt x="15" y="48"/>
                    </a:lnTo>
                    <a:lnTo>
                      <a:pt x="26" y="0"/>
                    </a:lnTo>
                    <a:lnTo>
                      <a:pt x="10" y="1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82" name="Freeform 331"/>
              <p:cNvSpPr>
                <a:spLocks/>
              </p:cNvSpPr>
              <p:nvPr/>
            </p:nvSpPr>
            <p:spPr bwMode="auto">
              <a:xfrm>
                <a:off x="5149851" y="5756275"/>
                <a:ext cx="82550" cy="44450"/>
              </a:xfrm>
              <a:custGeom>
                <a:avLst/>
                <a:gdLst>
                  <a:gd name="T0" fmla="*/ 31 w 52"/>
                  <a:gd name="T1" fmla="*/ 0 h 28"/>
                  <a:gd name="T2" fmla="*/ 0 w 52"/>
                  <a:gd name="T3" fmla="*/ 22 h 28"/>
                  <a:gd name="T4" fmla="*/ 13 w 52"/>
                  <a:gd name="T5" fmla="*/ 28 h 28"/>
                  <a:gd name="T6" fmla="*/ 52 w 52"/>
                  <a:gd name="T7" fmla="*/ 2 h 28"/>
                  <a:gd name="T8" fmla="*/ 31 w 52"/>
                  <a:gd name="T9" fmla="*/ 0 h 28"/>
                  <a:gd name="T10" fmla="*/ 31 w 52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28">
                    <a:moveTo>
                      <a:pt x="31" y="0"/>
                    </a:moveTo>
                    <a:lnTo>
                      <a:pt x="0" y="22"/>
                    </a:lnTo>
                    <a:lnTo>
                      <a:pt x="13" y="28"/>
                    </a:lnTo>
                    <a:lnTo>
                      <a:pt x="52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83" name="Freeform 332"/>
              <p:cNvSpPr>
                <a:spLocks/>
              </p:cNvSpPr>
              <p:nvPr/>
            </p:nvSpPr>
            <p:spPr bwMode="auto">
              <a:xfrm>
                <a:off x="5214938" y="5762625"/>
                <a:ext cx="100013" cy="63500"/>
              </a:xfrm>
              <a:custGeom>
                <a:avLst/>
                <a:gdLst>
                  <a:gd name="T0" fmla="*/ 42 w 63"/>
                  <a:gd name="T1" fmla="*/ 0 h 40"/>
                  <a:gd name="T2" fmla="*/ 0 w 63"/>
                  <a:gd name="T3" fmla="*/ 33 h 40"/>
                  <a:gd name="T4" fmla="*/ 13 w 63"/>
                  <a:gd name="T5" fmla="*/ 40 h 40"/>
                  <a:gd name="T6" fmla="*/ 63 w 63"/>
                  <a:gd name="T7" fmla="*/ 3 h 40"/>
                  <a:gd name="T8" fmla="*/ 42 w 63"/>
                  <a:gd name="T9" fmla="*/ 0 h 40"/>
                  <a:gd name="T10" fmla="*/ 42 w 6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40">
                    <a:moveTo>
                      <a:pt x="42" y="0"/>
                    </a:moveTo>
                    <a:lnTo>
                      <a:pt x="0" y="33"/>
                    </a:lnTo>
                    <a:lnTo>
                      <a:pt x="13" y="40"/>
                    </a:lnTo>
                    <a:lnTo>
                      <a:pt x="63" y="3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85" name="Freeform 334"/>
              <p:cNvSpPr>
                <a:spLocks/>
              </p:cNvSpPr>
              <p:nvPr/>
            </p:nvSpPr>
            <p:spPr bwMode="auto">
              <a:xfrm>
                <a:off x="4864101" y="5549900"/>
                <a:ext cx="415925" cy="85725"/>
              </a:xfrm>
              <a:custGeom>
                <a:avLst/>
                <a:gdLst>
                  <a:gd name="T0" fmla="*/ 0 w 262"/>
                  <a:gd name="T1" fmla="*/ 6 h 54"/>
                  <a:gd name="T2" fmla="*/ 15 w 262"/>
                  <a:gd name="T3" fmla="*/ 30 h 54"/>
                  <a:gd name="T4" fmla="*/ 32 w 262"/>
                  <a:gd name="T5" fmla="*/ 54 h 54"/>
                  <a:gd name="T6" fmla="*/ 79 w 262"/>
                  <a:gd name="T7" fmla="*/ 43 h 54"/>
                  <a:gd name="T8" fmla="*/ 154 w 262"/>
                  <a:gd name="T9" fmla="*/ 24 h 54"/>
                  <a:gd name="T10" fmla="*/ 262 w 262"/>
                  <a:gd name="T11" fmla="*/ 0 h 54"/>
                  <a:gd name="T12" fmla="*/ 224 w 262"/>
                  <a:gd name="T13" fmla="*/ 0 h 54"/>
                  <a:gd name="T14" fmla="*/ 166 w 262"/>
                  <a:gd name="T15" fmla="*/ 0 h 54"/>
                  <a:gd name="T16" fmla="*/ 172 w 262"/>
                  <a:gd name="T17" fmla="*/ 11 h 54"/>
                  <a:gd name="T18" fmla="*/ 136 w 262"/>
                  <a:gd name="T19" fmla="*/ 20 h 54"/>
                  <a:gd name="T20" fmla="*/ 123 w 262"/>
                  <a:gd name="T21" fmla="*/ 1 h 54"/>
                  <a:gd name="T22" fmla="*/ 116 w 262"/>
                  <a:gd name="T23" fmla="*/ 1 h 54"/>
                  <a:gd name="T24" fmla="*/ 129 w 262"/>
                  <a:gd name="T25" fmla="*/ 21 h 54"/>
                  <a:gd name="T26" fmla="*/ 98 w 262"/>
                  <a:gd name="T27" fmla="*/ 31 h 54"/>
                  <a:gd name="T28" fmla="*/ 77 w 262"/>
                  <a:gd name="T29" fmla="*/ 1 h 54"/>
                  <a:gd name="T30" fmla="*/ 70 w 262"/>
                  <a:gd name="T31" fmla="*/ 1 h 54"/>
                  <a:gd name="T32" fmla="*/ 92 w 262"/>
                  <a:gd name="T33" fmla="*/ 33 h 54"/>
                  <a:gd name="T34" fmla="*/ 62 w 262"/>
                  <a:gd name="T35" fmla="*/ 41 h 54"/>
                  <a:gd name="T36" fmla="*/ 32 w 262"/>
                  <a:gd name="T37" fmla="*/ 3 h 54"/>
                  <a:gd name="T38" fmla="*/ 10 w 262"/>
                  <a:gd name="T39" fmla="*/ 5 h 54"/>
                  <a:gd name="T40" fmla="*/ 0 w 262"/>
                  <a:gd name="T41" fmla="*/ 6 h 54"/>
                  <a:gd name="T42" fmla="*/ 0 w 262"/>
                  <a:gd name="T43" fmla="*/ 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2" h="54">
                    <a:moveTo>
                      <a:pt x="0" y="6"/>
                    </a:moveTo>
                    <a:lnTo>
                      <a:pt x="15" y="30"/>
                    </a:lnTo>
                    <a:lnTo>
                      <a:pt x="32" y="54"/>
                    </a:lnTo>
                    <a:lnTo>
                      <a:pt x="79" y="43"/>
                    </a:lnTo>
                    <a:lnTo>
                      <a:pt x="154" y="24"/>
                    </a:lnTo>
                    <a:lnTo>
                      <a:pt x="262" y="0"/>
                    </a:lnTo>
                    <a:lnTo>
                      <a:pt x="224" y="0"/>
                    </a:lnTo>
                    <a:lnTo>
                      <a:pt x="166" y="0"/>
                    </a:lnTo>
                    <a:lnTo>
                      <a:pt x="172" y="11"/>
                    </a:lnTo>
                    <a:lnTo>
                      <a:pt x="136" y="20"/>
                    </a:lnTo>
                    <a:lnTo>
                      <a:pt x="123" y="1"/>
                    </a:lnTo>
                    <a:lnTo>
                      <a:pt x="116" y="1"/>
                    </a:lnTo>
                    <a:lnTo>
                      <a:pt x="129" y="21"/>
                    </a:lnTo>
                    <a:lnTo>
                      <a:pt x="98" y="31"/>
                    </a:lnTo>
                    <a:lnTo>
                      <a:pt x="77" y="1"/>
                    </a:lnTo>
                    <a:lnTo>
                      <a:pt x="70" y="1"/>
                    </a:lnTo>
                    <a:lnTo>
                      <a:pt x="92" y="33"/>
                    </a:lnTo>
                    <a:lnTo>
                      <a:pt x="62" y="41"/>
                    </a:lnTo>
                    <a:lnTo>
                      <a:pt x="32" y="3"/>
                    </a:lnTo>
                    <a:lnTo>
                      <a:pt x="10" y="5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86" name="Freeform 335"/>
              <p:cNvSpPr>
                <a:spLocks/>
              </p:cNvSpPr>
              <p:nvPr/>
            </p:nvSpPr>
            <p:spPr bwMode="auto">
              <a:xfrm>
                <a:off x="4899026" y="5554663"/>
                <a:ext cx="584200" cy="123825"/>
              </a:xfrm>
              <a:custGeom>
                <a:avLst/>
                <a:gdLst>
                  <a:gd name="T0" fmla="*/ 20 w 368"/>
                  <a:gd name="T1" fmla="*/ 74 h 78"/>
                  <a:gd name="T2" fmla="*/ 79 w 368"/>
                  <a:gd name="T3" fmla="*/ 59 h 78"/>
                  <a:gd name="T4" fmla="*/ 145 w 368"/>
                  <a:gd name="T5" fmla="*/ 45 h 78"/>
                  <a:gd name="T6" fmla="*/ 181 w 368"/>
                  <a:gd name="T7" fmla="*/ 36 h 78"/>
                  <a:gd name="T8" fmla="*/ 189 w 368"/>
                  <a:gd name="T9" fmla="*/ 52 h 78"/>
                  <a:gd name="T10" fmla="*/ 222 w 368"/>
                  <a:gd name="T11" fmla="*/ 46 h 78"/>
                  <a:gd name="T12" fmla="*/ 215 w 368"/>
                  <a:gd name="T13" fmla="*/ 27 h 78"/>
                  <a:gd name="T14" fmla="*/ 227 w 368"/>
                  <a:gd name="T15" fmla="*/ 25 h 78"/>
                  <a:gd name="T16" fmla="*/ 235 w 368"/>
                  <a:gd name="T17" fmla="*/ 43 h 78"/>
                  <a:gd name="T18" fmla="*/ 267 w 368"/>
                  <a:gd name="T19" fmla="*/ 37 h 78"/>
                  <a:gd name="T20" fmla="*/ 261 w 368"/>
                  <a:gd name="T21" fmla="*/ 17 h 78"/>
                  <a:gd name="T22" fmla="*/ 268 w 368"/>
                  <a:gd name="T23" fmla="*/ 16 h 78"/>
                  <a:gd name="T24" fmla="*/ 277 w 368"/>
                  <a:gd name="T25" fmla="*/ 35 h 78"/>
                  <a:gd name="T26" fmla="*/ 308 w 368"/>
                  <a:gd name="T27" fmla="*/ 29 h 78"/>
                  <a:gd name="T28" fmla="*/ 302 w 368"/>
                  <a:gd name="T29" fmla="*/ 8 h 78"/>
                  <a:gd name="T30" fmla="*/ 330 w 368"/>
                  <a:gd name="T31" fmla="*/ 3 h 78"/>
                  <a:gd name="T32" fmla="*/ 357 w 368"/>
                  <a:gd name="T33" fmla="*/ 0 h 78"/>
                  <a:gd name="T34" fmla="*/ 365 w 368"/>
                  <a:gd name="T35" fmla="*/ 20 h 78"/>
                  <a:gd name="T36" fmla="*/ 368 w 368"/>
                  <a:gd name="T37" fmla="*/ 42 h 78"/>
                  <a:gd name="T38" fmla="*/ 315 w 368"/>
                  <a:gd name="T39" fmla="*/ 48 h 78"/>
                  <a:gd name="T40" fmla="*/ 212 w 368"/>
                  <a:gd name="T41" fmla="*/ 55 h 78"/>
                  <a:gd name="T42" fmla="*/ 124 w 368"/>
                  <a:gd name="T43" fmla="*/ 62 h 78"/>
                  <a:gd name="T44" fmla="*/ 53 w 368"/>
                  <a:gd name="T45" fmla="*/ 70 h 78"/>
                  <a:gd name="T46" fmla="*/ 0 w 368"/>
                  <a:gd name="T47" fmla="*/ 78 h 78"/>
                  <a:gd name="T48" fmla="*/ 20 w 368"/>
                  <a:gd name="T49" fmla="*/ 74 h 78"/>
                  <a:gd name="T50" fmla="*/ 20 w 368"/>
                  <a:gd name="T51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8" h="78">
                    <a:moveTo>
                      <a:pt x="20" y="74"/>
                    </a:moveTo>
                    <a:lnTo>
                      <a:pt x="79" y="59"/>
                    </a:lnTo>
                    <a:lnTo>
                      <a:pt x="145" y="45"/>
                    </a:lnTo>
                    <a:lnTo>
                      <a:pt x="181" y="36"/>
                    </a:lnTo>
                    <a:lnTo>
                      <a:pt x="189" y="52"/>
                    </a:lnTo>
                    <a:lnTo>
                      <a:pt x="222" y="46"/>
                    </a:lnTo>
                    <a:lnTo>
                      <a:pt x="215" y="27"/>
                    </a:lnTo>
                    <a:lnTo>
                      <a:pt x="227" y="25"/>
                    </a:lnTo>
                    <a:lnTo>
                      <a:pt x="235" y="43"/>
                    </a:lnTo>
                    <a:lnTo>
                      <a:pt x="267" y="37"/>
                    </a:lnTo>
                    <a:lnTo>
                      <a:pt x="261" y="17"/>
                    </a:lnTo>
                    <a:lnTo>
                      <a:pt x="268" y="16"/>
                    </a:lnTo>
                    <a:lnTo>
                      <a:pt x="277" y="35"/>
                    </a:lnTo>
                    <a:lnTo>
                      <a:pt x="308" y="29"/>
                    </a:lnTo>
                    <a:lnTo>
                      <a:pt x="302" y="8"/>
                    </a:lnTo>
                    <a:lnTo>
                      <a:pt x="330" y="3"/>
                    </a:lnTo>
                    <a:lnTo>
                      <a:pt x="357" y="0"/>
                    </a:lnTo>
                    <a:lnTo>
                      <a:pt x="365" y="20"/>
                    </a:lnTo>
                    <a:lnTo>
                      <a:pt x="368" y="42"/>
                    </a:lnTo>
                    <a:lnTo>
                      <a:pt x="315" y="48"/>
                    </a:lnTo>
                    <a:lnTo>
                      <a:pt x="212" y="55"/>
                    </a:lnTo>
                    <a:lnTo>
                      <a:pt x="124" y="62"/>
                    </a:lnTo>
                    <a:lnTo>
                      <a:pt x="53" y="70"/>
                    </a:lnTo>
                    <a:lnTo>
                      <a:pt x="0" y="78"/>
                    </a:lnTo>
                    <a:lnTo>
                      <a:pt x="20" y="74"/>
                    </a:lnTo>
                    <a:lnTo>
                      <a:pt x="20" y="74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88" name="Freeform 337"/>
              <p:cNvSpPr>
                <a:spLocks/>
              </p:cNvSpPr>
              <p:nvPr/>
            </p:nvSpPr>
            <p:spPr bwMode="auto">
              <a:xfrm>
                <a:off x="4832351" y="5670550"/>
                <a:ext cx="635000" cy="80962"/>
              </a:xfrm>
              <a:custGeom>
                <a:avLst/>
                <a:gdLst>
                  <a:gd name="T0" fmla="*/ 13 w 400"/>
                  <a:gd name="T1" fmla="*/ 32 h 51"/>
                  <a:gd name="T2" fmla="*/ 55 w 400"/>
                  <a:gd name="T3" fmla="*/ 27 h 51"/>
                  <a:gd name="T4" fmla="*/ 115 w 400"/>
                  <a:gd name="T5" fmla="*/ 21 h 51"/>
                  <a:gd name="T6" fmla="*/ 172 w 400"/>
                  <a:gd name="T7" fmla="*/ 15 h 51"/>
                  <a:gd name="T8" fmla="*/ 194 w 400"/>
                  <a:gd name="T9" fmla="*/ 14 h 51"/>
                  <a:gd name="T10" fmla="*/ 193 w 400"/>
                  <a:gd name="T11" fmla="*/ 35 h 51"/>
                  <a:gd name="T12" fmla="*/ 227 w 400"/>
                  <a:gd name="T13" fmla="*/ 36 h 51"/>
                  <a:gd name="T14" fmla="*/ 232 w 400"/>
                  <a:gd name="T15" fmla="*/ 12 h 51"/>
                  <a:gd name="T16" fmla="*/ 246 w 400"/>
                  <a:gd name="T17" fmla="*/ 10 h 51"/>
                  <a:gd name="T18" fmla="*/ 242 w 400"/>
                  <a:gd name="T19" fmla="*/ 35 h 51"/>
                  <a:gd name="T20" fmla="*/ 275 w 400"/>
                  <a:gd name="T21" fmla="*/ 36 h 51"/>
                  <a:gd name="T22" fmla="*/ 282 w 400"/>
                  <a:gd name="T23" fmla="*/ 7 h 51"/>
                  <a:gd name="T24" fmla="*/ 295 w 400"/>
                  <a:gd name="T25" fmla="*/ 6 h 51"/>
                  <a:gd name="T26" fmla="*/ 288 w 400"/>
                  <a:gd name="T27" fmla="*/ 37 h 51"/>
                  <a:gd name="T28" fmla="*/ 326 w 400"/>
                  <a:gd name="T29" fmla="*/ 37 h 51"/>
                  <a:gd name="T30" fmla="*/ 334 w 400"/>
                  <a:gd name="T31" fmla="*/ 5 h 51"/>
                  <a:gd name="T32" fmla="*/ 346 w 400"/>
                  <a:gd name="T33" fmla="*/ 4 h 51"/>
                  <a:gd name="T34" fmla="*/ 340 w 400"/>
                  <a:gd name="T35" fmla="*/ 30 h 51"/>
                  <a:gd name="T36" fmla="*/ 337 w 400"/>
                  <a:gd name="T37" fmla="*/ 41 h 51"/>
                  <a:gd name="T38" fmla="*/ 369 w 400"/>
                  <a:gd name="T39" fmla="*/ 45 h 51"/>
                  <a:gd name="T40" fmla="*/ 378 w 400"/>
                  <a:gd name="T41" fmla="*/ 13 h 51"/>
                  <a:gd name="T42" fmla="*/ 382 w 400"/>
                  <a:gd name="T43" fmla="*/ 1 h 51"/>
                  <a:gd name="T44" fmla="*/ 400 w 400"/>
                  <a:gd name="T45" fmla="*/ 0 h 51"/>
                  <a:gd name="T46" fmla="*/ 398 w 400"/>
                  <a:gd name="T47" fmla="*/ 24 h 51"/>
                  <a:gd name="T48" fmla="*/ 393 w 400"/>
                  <a:gd name="T49" fmla="*/ 44 h 51"/>
                  <a:gd name="T50" fmla="*/ 391 w 400"/>
                  <a:gd name="T51" fmla="*/ 51 h 51"/>
                  <a:gd name="T52" fmla="*/ 350 w 400"/>
                  <a:gd name="T53" fmla="*/ 47 h 51"/>
                  <a:gd name="T54" fmla="*/ 286 w 400"/>
                  <a:gd name="T55" fmla="*/ 41 h 51"/>
                  <a:gd name="T56" fmla="*/ 215 w 400"/>
                  <a:gd name="T57" fmla="*/ 38 h 51"/>
                  <a:gd name="T58" fmla="*/ 150 w 400"/>
                  <a:gd name="T59" fmla="*/ 34 h 51"/>
                  <a:gd name="T60" fmla="*/ 53 w 400"/>
                  <a:gd name="T61" fmla="*/ 32 h 51"/>
                  <a:gd name="T62" fmla="*/ 0 w 400"/>
                  <a:gd name="T63" fmla="*/ 32 h 51"/>
                  <a:gd name="T64" fmla="*/ 13 w 400"/>
                  <a:gd name="T65" fmla="*/ 32 h 51"/>
                  <a:gd name="T66" fmla="*/ 13 w 400"/>
                  <a:gd name="T67" fmla="*/ 3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0" h="51">
                    <a:moveTo>
                      <a:pt x="13" y="32"/>
                    </a:moveTo>
                    <a:lnTo>
                      <a:pt x="55" y="27"/>
                    </a:lnTo>
                    <a:lnTo>
                      <a:pt x="115" y="21"/>
                    </a:lnTo>
                    <a:lnTo>
                      <a:pt x="172" y="15"/>
                    </a:lnTo>
                    <a:lnTo>
                      <a:pt x="194" y="14"/>
                    </a:lnTo>
                    <a:lnTo>
                      <a:pt x="193" y="35"/>
                    </a:lnTo>
                    <a:lnTo>
                      <a:pt x="227" y="36"/>
                    </a:lnTo>
                    <a:lnTo>
                      <a:pt x="232" y="12"/>
                    </a:lnTo>
                    <a:lnTo>
                      <a:pt x="246" y="10"/>
                    </a:lnTo>
                    <a:lnTo>
                      <a:pt x="242" y="35"/>
                    </a:lnTo>
                    <a:lnTo>
                      <a:pt x="275" y="36"/>
                    </a:lnTo>
                    <a:lnTo>
                      <a:pt x="282" y="7"/>
                    </a:lnTo>
                    <a:lnTo>
                      <a:pt x="295" y="6"/>
                    </a:lnTo>
                    <a:lnTo>
                      <a:pt x="288" y="37"/>
                    </a:lnTo>
                    <a:lnTo>
                      <a:pt x="326" y="37"/>
                    </a:lnTo>
                    <a:lnTo>
                      <a:pt x="334" y="5"/>
                    </a:lnTo>
                    <a:lnTo>
                      <a:pt x="346" y="4"/>
                    </a:lnTo>
                    <a:lnTo>
                      <a:pt x="340" y="30"/>
                    </a:lnTo>
                    <a:lnTo>
                      <a:pt x="337" y="41"/>
                    </a:lnTo>
                    <a:lnTo>
                      <a:pt x="369" y="45"/>
                    </a:lnTo>
                    <a:lnTo>
                      <a:pt x="378" y="13"/>
                    </a:lnTo>
                    <a:lnTo>
                      <a:pt x="382" y="1"/>
                    </a:lnTo>
                    <a:lnTo>
                      <a:pt x="400" y="0"/>
                    </a:lnTo>
                    <a:lnTo>
                      <a:pt x="398" y="24"/>
                    </a:lnTo>
                    <a:lnTo>
                      <a:pt x="393" y="44"/>
                    </a:lnTo>
                    <a:lnTo>
                      <a:pt x="391" y="51"/>
                    </a:lnTo>
                    <a:lnTo>
                      <a:pt x="350" y="47"/>
                    </a:lnTo>
                    <a:lnTo>
                      <a:pt x="286" y="41"/>
                    </a:lnTo>
                    <a:lnTo>
                      <a:pt x="215" y="38"/>
                    </a:lnTo>
                    <a:lnTo>
                      <a:pt x="150" y="34"/>
                    </a:lnTo>
                    <a:lnTo>
                      <a:pt x="53" y="32"/>
                    </a:lnTo>
                    <a:lnTo>
                      <a:pt x="0" y="32"/>
                    </a:lnTo>
                    <a:lnTo>
                      <a:pt x="13" y="32"/>
                    </a:ln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89" name="Freeform 338"/>
              <p:cNvSpPr>
                <a:spLocks/>
              </p:cNvSpPr>
              <p:nvPr/>
            </p:nvSpPr>
            <p:spPr bwMode="auto">
              <a:xfrm>
                <a:off x="5032376" y="5762625"/>
                <a:ext cx="334963" cy="104775"/>
              </a:xfrm>
              <a:custGeom>
                <a:avLst/>
                <a:gdLst>
                  <a:gd name="T0" fmla="*/ 0 w 211"/>
                  <a:gd name="T1" fmla="*/ 0 h 66"/>
                  <a:gd name="T2" fmla="*/ 35 w 211"/>
                  <a:gd name="T3" fmla="*/ 14 h 66"/>
                  <a:gd name="T4" fmla="*/ 77 w 211"/>
                  <a:gd name="T5" fmla="*/ 34 h 66"/>
                  <a:gd name="T6" fmla="*/ 135 w 211"/>
                  <a:gd name="T7" fmla="*/ 60 h 66"/>
                  <a:gd name="T8" fmla="*/ 145 w 211"/>
                  <a:gd name="T9" fmla="*/ 66 h 66"/>
                  <a:gd name="T10" fmla="*/ 180 w 211"/>
                  <a:gd name="T11" fmla="*/ 40 h 66"/>
                  <a:gd name="T12" fmla="*/ 211 w 211"/>
                  <a:gd name="T13" fmla="*/ 16 h 66"/>
                  <a:gd name="T14" fmla="*/ 180 w 211"/>
                  <a:gd name="T15" fmla="*/ 13 h 66"/>
                  <a:gd name="T16" fmla="*/ 127 w 211"/>
                  <a:gd name="T17" fmla="*/ 48 h 66"/>
                  <a:gd name="T18" fmla="*/ 103 w 211"/>
                  <a:gd name="T19" fmla="*/ 36 h 66"/>
                  <a:gd name="T20" fmla="*/ 134 w 211"/>
                  <a:gd name="T21" fmla="*/ 8 h 66"/>
                  <a:gd name="T22" fmla="*/ 125 w 211"/>
                  <a:gd name="T23" fmla="*/ 7 h 66"/>
                  <a:gd name="T24" fmla="*/ 86 w 211"/>
                  <a:gd name="T25" fmla="*/ 32 h 66"/>
                  <a:gd name="T26" fmla="*/ 61 w 211"/>
                  <a:gd name="T27" fmla="*/ 19 h 66"/>
                  <a:gd name="T28" fmla="*/ 80 w 211"/>
                  <a:gd name="T29" fmla="*/ 4 h 66"/>
                  <a:gd name="T30" fmla="*/ 43 w 211"/>
                  <a:gd name="T31" fmla="*/ 0 h 66"/>
                  <a:gd name="T32" fmla="*/ 10 w 211"/>
                  <a:gd name="T33" fmla="*/ 0 h 66"/>
                  <a:gd name="T34" fmla="*/ 0 w 211"/>
                  <a:gd name="T35" fmla="*/ 0 h 66"/>
                  <a:gd name="T36" fmla="*/ 0 w 211"/>
                  <a:gd name="T3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1" h="66">
                    <a:moveTo>
                      <a:pt x="0" y="0"/>
                    </a:moveTo>
                    <a:lnTo>
                      <a:pt x="35" y="14"/>
                    </a:lnTo>
                    <a:lnTo>
                      <a:pt x="77" y="34"/>
                    </a:lnTo>
                    <a:lnTo>
                      <a:pt x="135" y="60"/>
                    </a:lnTo>
                    <a:lnTo>
                      <a:pt x="145" y="66"/>
                    </a:lnTo>
                    <a:lnTo>
                      <a:pt x="180" y="40"/>
                    </a:lnTo>
                    <a:lnTo>
                      <a:pt x="211" y="16"/>
                    </a:lnTo>
                    <a:lnTo>
                      <a:pt x="180" y="13"/>
                    </a:lnTo>
                    <a:lnTo>
                      <a:pt x="127" y="48"/>
                    </a:lnTo>
                    <a:lnTo>
                      <a:pt x="103" y="36"/>
                    </a:lnTo>
                    <a:lnTo>
                      <a:pt x="134" y="8"/>
                    </a:lnTo>
                    <a:lnTo>
                      <a:pt x="125" y="7"/>
                    </a:lnTo>
                    <a:lnTo>
                      <a:pt x="86" y="32"/>
                    </a:lnTo>
                    <a:lnTo>
                      <a:pt x="61" y="19"/>
                    </a:lnTo>
                    <a:lnTo>
                      <a:pt x="80" y="4"/>
                    </a:lnTo>
                    <a:lnTo>
                      <a:pt x="43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0" name="Freeform 339"/>
              <p:cNvSpPr>
                <a:spLocks/>
              </p:cNvSpPr>
              <p:nvPr/>
            </p:nvSpPr>
            <p:spPr bwMode="auto">
              <a:xfrm>
                <a:off x="5553076" y="5621338"/>
                <a:ext cx="36513" cy="39687"/>
              </a:xfrm>
              <a:custGeom>
                <a:avLst/>
                <a:gdLst>
                  <a:gd name="T0" fmla="*/ 0 w 23"/>
                  <a:gd name="T1" fmla="*/ 0 h 25"/>
                  <a:gd name="T2" fmla="*/ 4 w 23"/>
                  <a:gd name="T3" fmla="*/ 25 h 25"/>
                  <a:gd name="T4" fmla="*/ 23 w 23"/>
                  <a:gd name="T5" fmla="*/ 12 h 25"/>
                  <a:gd name="T6" fmla="*/ 8 w 23"/>
                  <a:gd name="T7" fmla="*/ 4 h 25"/>
                  <a:gd name="T8" fmla="*/ 0 w 23"/>
                  <a:gd name="T9" fmla="*/ 0 h 25"/>
                  <a:gd name="T10" fmla="*/ 0 w 23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5">
                    <a:moveTo>
                      <a:pt x="0" y="0"/>
                    </a:moveTo>
                    <a:lnTo>
                      <a:pt x="4" y="25"/>
                    </a:lnTo>
                    <a:lnTo>
                      <a:pt x="23" y="12"/>
                    </a:ln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1" name="Freeform 340"/>
              <p:cNvSpPr>
                <a:spLocks/>
              </p:cNvSpPr>
              <p:nvPr/>
            </p:nvSpPr>
            <p:spPr bwMode="auto">
              <a:xfrm>
                <a:off x="5527676" y="5667375"/>
                <a:ext cx="26988" cy="19050"/>
              </a:xfrm>
              <a:custGeom>
                <a:avLst/>
                <a:gdLst>
                  <a:gd name="T0" fmla="*/ 0 w 17"/>
                  <a:gd name="T1" fmla="*/ 1 h 12"/>
                  <a:gd name="T2" fmla="*/ 0 w 17"/>
                  <a:gd name="T3" fmla="*/ 12 h 12"/>
                  <a:gd name="T4" fmla="*/ 17 w 17"/>
                  <a:gd name="T5" fmla="*/ 0 h 12"/>
                  <a:gd name="T6" fmla="*/ 0 w 17"/>
                  <a:gd name="T7" fmla="*/ 1 h 12"/>
                  <a:gd name="T8" fmla="*/ 0 w 17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2">
                    <a:moveTo>
                      <a:pt x="0" y="1"/>
                    </a:moveTo>
                    <a:lnTo>
                      <a:pt x="0" y="12"/>
                    </a:lnTo>
                    <a:lnTo>
                      <a:pt x="17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2" name="Freeform 341"/>
              <p:cNvSpPr>
                <a:spLocks/>
              </p:cNvSpPr>
              <p:nvPr/>
            </p:nvSpPr>
            <p:spPr bwMode="auto">
              <a:xfrm>
                <a:off x="4759326" y="5295900"/>
                <a:ext cx="804863" cy="195262"/>
              </a:xfrm>
              <a:custGeom>
                <a:avLst/>
                <a:gdLst>
                  <a:gd name="T0" fmla="*/ 55 w 507"/>
                  <a:gd name="T1" fmla="*/ 61 h 123"/>
                  <a:gd name="T2" fmla="*/ 0 w 507"/>
                  <a:gd name="T3" fmla="*/ 94 h 123"/>
                  <a:gd name="T4" fmla="*/ 127 w 507"/>
                  <a:gd name="T5" fmla="*/ 96 h 123"/>
                  <a:gd name="T6" fmla="*/ 272 w 507"/>
                  <a:gd name="T7" fmla="*/ 107 h 123"/>
                  <a:gd name="T8" fmla="*/ 373 w 507"/>
                  <a:gd name="T9" fmla="*/ 123 h 123"/>
                  <a:gd name="T10" fmla="*/ 444 w 507"/>
                  <a:gd name="T11" fmla="*/ 65 h 123"/>
                  <a:gd name="T12" fmla="*/ 507 w 507"/>
                  <a:gd name="T13" fmla="*/ 22 h 123"/>
                  <a:gd name="T14" fmla="*/ 433 w 507"/>
                  <a:gd name="T15" fmla="*/ 0 h 123"/>
                  <a:gd name="T16" fmla="*/ 412 w 507"/>
                  <a:gd name="T17" fmla="*/ 3 h 123"/>
                  <a:gd name="T18" fmla="*/ 312 w 507"/>
                  <a:gd name="T19" fmla="*/ 29 h 123"/>
                  <a:gd name="T20" fmla="*/ 156 w 507"/>
                  <a:gd name="T21" fmla="*/ 60 h 123"/>
                  <a:gd name="T22" fmla="*/ 78 w 507"/>
                  <a:gd name="T23" fmla="*/ 49 h 123"/>
                  <a:gd name="T24" fmla="*/ 55 w 507"/>
                  <a:gd name="T25" fmla="*/ 61 h 123"/>
                  <a:gd name="T26" fmla="*/ 55 w 507"/>
                  <a:gd name="T27" fmla="*/ 6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7" h="123">
                    <a:moveTo>
                      <a:pt x="55" y="61"/>
                    </a:moveTo>
                    <a:lnTo>
                      <a:pt x="0" y="94"/>
                    </a:lnTo>
                    <a:lnTo>
                      <a:pt x="127" y="96"/>
                    </a:lnTo>
                    <a:lnTo>
                      <a:pt x="272" y="107"/>
                    </a:lnTo>
                    <a:lnTo>
                      <a:pt x="373" y="123"/>
                    </a:lnTo>
                    <a:lnTo>
                      <a:pt x="444" y="65"/>
                    </a:lnTo>
                    <a:lnTo>
                      <a:pt x="507" y="22"/>
                    </a:lnTo>
                    <a:lnTo>
                      <a:pt x="433" y="0"/>
                    </a:lnTo>
                    <a:lnTo>
                      <a:pt x="412" y="3"/>
                    </a:lnTo>
                    <a:lnTo>
                      <a:pt x="312" y="29"/>
                    </a:lnTo>
                    <a:lnTo>
                      <a:pt x="156" y="60"/>
                    </a:lnTo>
                    <a:lnTo>
                      <a:pt x="78" y="49"/>
                    </a:lnTo>
                    <a:lnTo>
                      <a:pt x="55" y="61"/>
                    </a:lnTo>
                    <a:lnTo>
                      <a:pt x="55" y="61"/>
                    </a:lnTo>
                    <a:close/>
                  </a:path>
                </a:pathLst>
              </a:custGeom>
              <a:solidFill>
                <a:srgbClr val="B8B8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3" name="Freeform 342"/>
              <p:cNvSpPr>
                <a:spLocks/>
              </p:cNvSpPr>
              <p:nvPr/>
            </p:nvSpPr>
            <p:spPr bwMode="auto">
              <a:xfrm>
                <a:off x="5070476" y="5372100"/>
                <a:ext cx="103188" cy="55562"/>
              </a:xfrm>
              <a:custGeom>
                <a:avLst/>
                <a:gdLst>
                  <a:gd name="T0" fmla="*/ 39 w 65"/>
                  <a:gd name="T1" fmla="*/ 5 h 35"/>
                  <a:gd name="T2" fmla="*/ 0 w 65"/>
                  <a:gd name="T3" fmla="*/ 33 h 35"/>
                  <a:gd name="T4" fmla="*/ 18 w 65"/>
                  <a:gd name="T5" fmla="*/ 35 h 35"/>
                  <a:gd name="T6" fmla="*/ 65 w 65"/>
                  <a:gd name="T7" fmla="*/ 0 h 35"/>
                  <a:gd name="T8" fmla="*/ 39 w 65"/>
                  <a:gd name="T9" fmla="*/ 5 h 35"/>
                  <a:gd name="T10" fmla="*/ 39 w 65"/>
                  <a:gd name="T11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35">
                    <a:moveTo>
                      <a:pt x="39" y="5"/>
                    </a:moveTo>
                    <a:lnTo>
                      <a:pt x="0" y="33"/>
                    </a:lnTo>
                    <a:lnTo>
                      <a:pt x="18" y="35"/>
                    </a:lnTo>
                    <a:lnTo>
                      <a:pt x="65" y="0"/>
                    </a:lnTo>
                    <a:lnTo>
                      <a:pt x="39" y="5"/>
                    </a:lnTo>
                    <a:lnTo>
                      <a:pt x="39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4" name="Freeform 343"/>
              <p:cNvSpPr>
                <a:spLocks/>
              </p:cNvSpPr>
              <p:nvPr/>
            </p:nvSpPr>
            <p:spPr bwMode="auto">
              <a:xfrm>
                <a:off x="5156201" y="5343525"/>
                <a:ext cx="128588" cy="87312"/>
              </a:xfrm>
              <a:custGeom>
                <a:avLst/>
                <a:gdLst>
                  <a:gd name="T0" fmla="*/ 61 w 81"/>
                  <a:gd name="T1" fmla="*/ 0 h 55"/>
                  <a:gd name="T2" fmla="*/ 0 w 81"/>
                  <a:gd name="T3" fmla="*/ 54 h 55"/>
                  <a:gd name="T4" fmla="*/ 20 w 81"/>
                  <a:gd name="T5" fmla="*/ 55 h 55"/>
                  <a:gd name="T6" fmla="*/ 81 w 81"/>
                  <a:gd name="T7" fmla="*/ 4 h 55"/>
                  <a:gd name="T8" fmla="*/ 61 w 81"/>
                  <a:gd name="T9" fmla="*/ 0 h 55"/>
                  <a:gd name="T10" fmla="*/ 61 w 81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55">
                    <a:moveTo>
                      <a:pt x="61" y="0"/>
                    </a:moveTo>
                    <a:lnTo>
                      <a:pt x="0" y="54"/>
                    </a:lnTo>
                    <a:lnTo>
                      <a:pt x="20" y="55"/>
                    </a:lnTo>
                    <a:lnTo>
                      <a:pt x="81" y="4"/>
                    </a:lnTo>
                    <a:lnTo>
                      <a:pt x="61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5" name="Freeform 344"/>
              <p:cNvSpPr>
                <a:spLocks/>
              </p:cNvSpPr>
              <p:nvPr/>
            </p:nvSpPr>
            <p:spPr bwMode="auto">
              <a:xfrm>
                <a:off x="5232401" y="5351463"/>
                <a:ext cx="133350" cy="85725"/>
              </a:xfrm>
              <a:custGeom>
                <a:avLst/>
                <a:gdLst>
                  <a:gd name="T0" fmla="*/ 63 w 84"/>
                  <a:gd name="T1" fmla="*/ 1 h 54"/>
                  <a:gd name="T2" fmla="*/ 0 w 84"/>
                  <a:gd name="T3" fmla="*/ 52 h 54"/>
                  <a:gd name="T4" fmla="*/ 22 w 84"/>
                  <a:gd name="T5" fmla="*/ 54 h 54"/>
                  <a:gd name="T6" fmla="*/ 84 w 84"/>
                  <a:gd name="T7" fmla="*/ 0 h 54"/>
                  <a:gd name="T8" fmla="*/ 63 w 84"/>
                  <a:gd name="T9" fmla="*/ 1 h 54"/>
                  <a:gd name="T10" fmla="*/ 63 w 84"/>
                  <a:gd name="T11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54">
                    <a:moveTo>
                      <a:pt x="63" y="1"/>
                    </a:moveTo>
                    <a:lnTo>
                      <a:pt x="0" y="52"/>
                    </a:lnTo>
                    <a:lnTo>
                      <a:pt x="22" y="54"/>
                    </a:lnTo>
                    <a:lnTo>
                      <a:pt x="84" y="0"/>
                    </a:lnTo>
                    <a:lnTo>
                      <a:pt x="63" y="1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7" name="Freeform 346"/>
              <p:cNvSpPr>
                <a:spLocks/>
              </p:cNvSpPr>
              <p:nvPr/>
            </p:nvSpPr>
            <p:spPr bwMode="auto">
              <a:xfrm>
                <a:off x="4821238" y="5326063"/>
                <a:ext cx="407988" cy="98425"/>
              </a:xfrm>
              <a:custGeom>
                <a:avLst/>
                <a:gdLst>
                  <a:gd name="T0" fmla="*/ 0 w 257"/>
                  <a:gd name="T1" fmla="*/ 0 h 62"/>
                  <a:gd name="T2" fmla="*/ 69 w 257"/>
                  <a:gd name="T3" fmla="*/ 62 h 62"/>
                  <a:gd name="T4" fmla="*/ 179 w 257"/>
                  <a:gd name="T5" fmla="*/ 34 h 62"/>
                  <a:gd name="T6" fmla="*/ 257 w 257"/>
                  <a:gd name="T7" fmla="*/ 9 h 62"/>
                  <a:gd name="T8" fmla="*/ 140 w 257"/>
                  <a:gd name="T9" fmla="*/ 3 h 62"/>
                  <a:gd name="T10" fmla="*/ 0 w 257"/>
                  <a:gd name="T11" fmla="*/ 0 h 62"/>
                  <a:gd name="T12" fmla="*/ 0 w 257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62">
                    <a:moveTo>
                      <a:pt x="0" y="0"/>
                    </a:moveTo>
                    <a:lnTo>
                      <a:pt x="69" y="62"/>
                    </a:lnTo>
                    <a:lnTo>
                      <a:pt x="179" y="34"/>
                    </a:lnTo>
                    <a:lnTo>
                      <a:pt x="257" y="9"/>
                    </a:lnTo>
                    <a:lnTo>
                      <a:pt x="14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8" name="Freeform 347"/>
              <p:cNvSpPr>
                <a:spLocks/>
              </p:cNvSpPr>
              <p:nvPr/>
            </p:nvSpPr>
            <p:spPr bwMode="auto">
              <a:xfrm>
                <a:off x="5067301" y="5141913"/>
                <a:ext cx="419100" cy="157162"/>
              </a:xfrm>
              <a:custGeom>
                <a:avLst/>
                <a:gdLst>
                  <a:gd name="T0" fmla="*/ 0 w 264"/>
                  <a:gd name="T1" fmla="*/ 26 h 99"/>
                  <a:gd name="T2" fmla="*/ 113 w 264"/>
                  <a:gd name="T3" fmla="*/ 0 h 99"/>
                  <a:gd name="T4" fmla="*/ 174 w 264"/>
                  <a:gd name="T5" fmla="*/ 26 h 99"/>
                  <a:gd name="T6" fmla="*/ 228 w 264"/>
                  <a:gd name="T7" fmla="*/ 60 h 99"/>
                  <a:gd name="T8" fmla="*/ 264 w 264"/>
                  <a:gd name="T9" fmla="*/ 87 h 99"/>
                  <a:gd name="T10" fmla="*/ 208 w 264"/>
                  <a:gd name="T11" fmla="*/ 99 h 99"/>
                  <a:gd name="T12" fmla="*/ 178 w 264"/>
                  <a:gd name="T13" fmla="*/ 54 h 99"/>
                  <a:gd name="T14" fmla="*/ 48 w 264"/>
                  <a:gd name="T15" fmla="*/ 28 h 99"/>
                  <a:gd name="T16" fmla="*/ 0 w 264"/>
                  <a:gd name="T17" fmla="*/ 26 h 99"/>
                  <a:gd name="T18" fmla="*/ 0 w 264"/>
                  <a:gd name="T19" fmla="*/ 2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99">
                    <a:moveTo>
                      <a:pt x="0" y="26"/>
                    </a:moveTo>
                    <a:lnTo>
                      <a:pt x="113" y="0"/>
                    </a:lnTo>
                    <a:lnTo>
                      <a:pt x="174" y="26"/>
                    </a:lnTo>
                    <a:lnTo>
                      <a:pt x="228" y="60"/>
                    </a:lnTo>
                    <a:lnTo>
                      <a:pt x="264" y="87"/>
                    </a:lnTo>
                    <a:lnTo>
                      <a:pt x="208" y="99"/>
                    </a:lnTo>
                    <a:lnTo>
                      <a:pt x="178" y="54"/>
                    </a:lnTo>
                    <a:lnTo>
                      <a:pt x="48" y="28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9" name="Freeform 348"/>
              <p:cNvSpPr>
                <a:spLocks/>
              </p:cNvSpPr>
              <p:nvPr/>
            </p:nvSpPr>
            <p:spPr bwMode="auto">
              <a:xfrm>
                <a:off x="4783138" y="5156200"/>
                <a:ext cx="622300" cy="201612"/>
              </a:xfrm>
              <a:custGeom>
                <a:avLst/>
                <a:gdLst>
                  <a:gd name="T0" fmla="*/ 7 w 392"/>
                  <a:gd name="T1" fmla="*/ 0 h 127"/>
                  <a:gd name="T2" fmla="*/ 0 w 392"/>
                  <a:gd name="T3" fmla="*/ 60 h 127"/>
                  <a:gd name="T4" fmla="*/ 2 w 392"/>
                  <a:gd name="T5" fmla="*/ 110 h 127"/>
                  <a:gd name="T6" fmla="*/ 128 w 392"/>
                  <a:gd name="T7" fmla="*/ 107 h 127"/>
                  <a:gd name="T8" fmla="*/ 255 w 392"/>
                  <a:gd name="T9" fmla="*/ 113 h 127"/>
                  <a:gd name="T10" fmla="*/ 392 w 392"/>
                  <a:gd name="T11" fmla="*/ 127 h 127"/>
                  <a:gd name="T12" fmla="*/ 390 w 392"/>
                  <a:gd name="T13" fmla="*/ 91 h 127"/>
                  <a:gd name="T14" fmla="*/ 357 w 392"/>
                  <a:gd name="T15" fmla="*/ 44 h 127"/>
                  <a:gd name="T16" fmla="*/ 166 w 392"/>
                  <a:gd name="T17" fmla="*/ 11 h 127"/>
                  <a:gd name="T18" fmla="*/ 7 w 392"/>
                  <a:gd name="T19" fmla="*/ 0 h 127"/>
                  <a:gd name="T20" fmla="*/ 7 w 392"/>
                  <a:gd name="T2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2" h="127">
                    <a:moveTo>
                      <a:pt x="7" y="0"/>
                    </a:moveTo>
                    <a:lnTo>
                      <a:pt x="0" y="60"/>
                    </a:lnTo>
                    <a:lnTo>
                      <a:pt x="2" y="110"/>
                    </a:lnTo>
                    <a:lnTo>
                      <a:pt x="128" y="107"/>
                    </a:lnTo>
                    <a:lnTo>
                      <a:pt x="255" y="113"/>
                    </a:lnTo>
                    <a:lnTo>
                      <a:pt x="392" y="127"/>
                    </a:lnTo>
                    <a:lnTo>
                      <a:pt x="390" y="91"/>
                    </a:lnTo>
                    <a:lnTo>
                      <a:pt x="357" y="44"/>
                    </a:lnTo>
                    <a:lnTo>
                      <a:pt x="166" y="11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0" name="Freeform 349"/>
              <p:cNvSpPr>
                <a:spLocks/>
              </p:cNvSpPr>
              <p:nvPr/>
            </p:nvSpPr>
            <p:spPr bwMode="auto">
              <a:xfrm>
                <a:off x="4814888" y="5326063"/>
                <a:ext cx="473075" cy="111125"/>
              </a:xfrm>
              <a:custGeom>
                <a:avLst/>
                <a:gdLst>
                  <a:gd name="T0" fmla="*/ 2 w 298"/>
                  <a:gd name="T1" fmla="*/ 6 h 70"/>
                  <a:gd name="T2" fmla="*/ 7 w 298"/>
                  <a:gd name="T3" fmla="*/ 10 h 70"/>
                  <a:gd name="T4" fmla="*/ 14 w 298"/>
                  <a:gd name="T5" fmla="*/ 15 h 70"/>
                  <a:gd name="T6" fmla="*/ 22 w 298"/>
                  <a:gd name="T7" fmla="*/ 23 h 70"/>
                  <a:gd name="T8" fmla="*/ 31 w 298"/>
                  <a:gd name="T9" fmla="*/ 31 h 70"/>
                  <a:gd name="T10" fmla="*/ 41 w 298"/>
                  <a:gd name="T11" fmla="*/ 39 h 70"/>
                  <a:gd name="T12" fmla="*/ 50 w 298"/>
                  <a:gd name="T13" fmla="*/ 48 h 70"/>
                  <a:gd name="T14" fmla="*/ 60 w 298"/>
                  <a:gd name="T15" fmla="*/ 55 h 70"/>
                  <a:gd name="T16" fmla="*/ 67 w 298"/>
                  <a:gd name="T17" fmla="*/ 62 h 70"/>
                  <a:gd name="T18" fmla="*/ 73 w 298"/>
                  <a:gd name="T19" fmla="*/ 68 h 70"/>
                  <a:gd name="T20" fmla="*/ 76 w 298"/>
                  <a:gd name="T21" fmla="*/ 69 h 70"/>
                  <a:gd name="T22" fmla="*/ 83 w 298"/>
                  <a:gd name="T23" fmla="*/ 67 h 70"/>
                  <a:gd name="T24" fmla="*/ 90 w 298"/>
                  <a:gd name="T25" fmla="*/ 65 h 70"/>
                  <a:gd name="T26" fmla="*/ 99 w 298"/>
                  <a:gd name="T27" fmla="*/ 63 h 70"/>
                  <a:gd name="T28" fmla="*/ 108 w 298"/>
                  <a:gd name="T29" fmla="*/ 60 h 70"/>
                  <a:gd name="T30" fmla="*/ 118 w 298"/>
                  <a:gd name="T31" fmla="*/ 56 h 70"/>
                  <a:gd name="T32" fmla="*/ 130 w 298"/>
                  <a:gd name="T33" fmla="*/ 54 h 70"/>
                  <a:gd name="T34" fmla="*/ 143 w 298"/>
                  <a:gd name="T35" fmla="*/ 50 h 70"/>
                  <a:gd name="T36" fmla="*/ 157 w 298"/>
                  <a:gd name="T37" fmla="*/ 47 h 70"/>
                  <a:gd name="T38" fmla="*/ 170 w 298"/>
                  <a:gd name="T39" fmla="*/ 43 h 70"/>
                  <a:gd name="T40" fmla="*/ 184 w 298"/>
                  <a:gd name="T41" fmla="*/ 39 h 70"/>
                  <a:gd name="T42" fmla="*/ 198 w 298"/>
                  <a:gd name="T43" fmla="*/ 36 h 70"/>
                  <a:gd name="T44" fmla="*/ 212 w 298"/>
                  <a:gd name="T45" fmla="*/ 32 h 70"/>
                  <a:gd name="T46" fmla="*/ 226 w 298"/>
                  <a:gd name="T47" fmla="*/ 28 h 70"/>
                  <a:gd name="T48" fmla="*/ 240 w 298"/>
                  <a:gd name="T49" fmla="*/ 25 h 70"/>
                  <a:gd name="T50" fmla="*/ 252 w 298"/>
                  <a:gd name="T51" fmla="*/ 21 h 70"/>
                  <a:gd name="T52" fmla="*/ 265 w 298"/>
                  <a:gd name="T53" fmla="*/ 18 h 70"/>
                  <a:gd name="T54" fmla="*/ 276 w 298"/>
                  <a:gd name="T55" fmla="*/ 15 h 70"/>
                  <a:gd name="T56" fmla="*/ 287 w 298"/>
                  <a:gd name="T57" fmla="*/ 13 h 70"/>
                  <a:gd name="T58" fmla="*/ 295 w 298"/>
                  <a:gd name="T59" fmla="*/ 11 h 70"/>
                  <a:gd name="T60" fmla="*/ 256 w 298"/>
                  <a:gd name="T61" fmla="*/ 6 h 70"/>
                  <a:gd name="T62" fmla="*/ 248 w 298"/>
                  <a:gd name="T63" fmla="*/ 8 h 70"/>
                  <a:gd name="T64" fmla="*/ 237 w 298"/>
                  <a:gd name="T65" fmla="*/ 11 h 70"/>
                  <a:gd name="T66" fmla="*/ 227 w 298"/>
                  <a:gd name="T67" fmla="*/ 13 h 70"/>
                  <a:gd name="T68" fmla="*/ 219 w 298"/>
                  <a:gd name="T69" fmla="*/ 15 h 70"/>
                  <a:gd name="T70" fmla="*/ 211 w 298"/>
                  <a:gd name="T71" fmla="*/ 17 h 70"/>
                  <a:gd name="T72" fmla="*/ 202 w 298"/>
                  <a:gd name="T73" fmla="*/ 20 h 70"/>
                  <a:gd name="T74" fmla="*/ 192 w 298"/>
                  <a:gd name="T75" fmla="*/ 22 h 70"/>
                  <a:gd name="T76" fmla="*/ 182 w 298"/>
                  <a:gd name="T77" fmla="*/ 25 h 70"/>
                  <a:gd name="T78" fmla="*/ 172 w 298"/>
                  <a:gd name="T79" fmla="*/ 28 h 70"/>
                  <a:gd name="T80" fmla="*/ 161 w 298"/>
                  <a:gd name="T81" fmla="*/ 30 h 70"/>
                  <a:gd name="T82" fmla="*/ 150 w 298"/>
                  <a:gd name="T83" fmla="*/ 34 h 70"/>
                  <a:gd name="T84" fmla="*/ 139 w 298"/>
                  <a:gd name="T85" fmla="*/ 37 h 70"/>
                  <a:gd name="T86" fmla="*/ 127 w 298"/>
                  <a:gd name="T87" fmla="*/ 40 h 70"/>
                  <a:gd name="T88" fmla="*/ 116 w 298"/>
                  <a:gd name="T89" fmla="*/ 43 h 70"/>
                  <a:gd name="T90" fmla="*/ 105 w 298"/>
                  <a:gd name="T91" fmla="*/ 47 h 70"/>
                  <a:gd name="T92" fmla="*/ 93 w 298"/>
                  <a:gd name="T93" fmla="*/ 50 h 70"/>
                  <a:gd name="T94" fmla="*/ 83 w 298"/>
                  <a:gd name="T95" fmla="*/ 54 h 70"/>
                  <a:gd name="T96" fmla="*/ 79 w 298"/>
                  <a:gd name="T97" fmla="*/ 50 h 70"/>
                  <a:gd name="T98" fmla="*/ 73 w 298"/>
                  <a:gd name="T99" fmla="*/ 44 h 70"/>
                  <a:gd name="T100" fmla="*/ 68 w 298"/>
                  <a:gd name="T101" fmla="*/ 39 h 70"/>
                  <a:gd name="T102" fmla="*/ 62 w 298"/>
                  <a:gd name="T103" fmla="*/ 34 h 70"/>
                  <a:gd name="T104" fmla="*/ 53 w 298"/>
                  <a:gd name="T105" fmla="*/ 27 h 70"/>
                  <a:gd name="T106" fmla="*/ 45 w 298"/>
                  <a:gd name="T107" fmla="*/ 20 h 70"/>
                  <a:gd name="T108" fmla="*/ 36 w 298"/>
                  <a:gd name="T109" fmla="*/ 13 h 70"/>
                  <a:gd name="T110" fmla="*/ 28 w 298"/>
                  <a:gd name="T111" fmla="*/ 7 h 70"/>
                  <a:gd name="T112" fmla="*/ 18 w 298"/>
                  <a:gd name="T113" fmla="*/ 1 h 70"/>
                  <a:gd name="T114" fmla="*/ 0 w 298"/>
                  <a:gd name="T115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8" h="70">
                    <a:moveTo>
                      <a:pt x="0" y="4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10" y="12"/>
                    </a:lnTo>
                    <a:lnTo>
                      <a:pt x="12" y="13"/>
                    </a:lnTo>
                    <a:lnTo>
                      <a:pt x="14" y="15"/>
                    </a:lnTo>
                    <a:lnTo>
                      <a:pt x="17" y="18"/>
                    </a:lnTo>
                    <a:lnTo>
                      <a:pt x="20" y="20"/>
                    </a:lnTo>
                    <a:lnTo>
                      <a:pt x="22" y="23"/>
                    </a:lnTo>
                    <a:lnTo>
                      <a:pt x="26" y="25"/>
                    </a:lnTo>
                    <a:lnTo>
                      <a:pt x="29" y="28"/>
                    </a:lnTo>
                    <a:lnTo>
                      <a:pt x="31" y="31"/>
                    </a:lnTo>
                    <a:lnTo>
                      <a:pt x="34" y="34"/>
                    </a:lnTo>
                    <a:lnTo>
                      <a:pt x="38" y="36"/>
                    </a:lnTo>
                    <a:lnTo>
                      <a:pt x="41" y="39"/>
                    </a:lnTo>
                    <a:lnTo>
                      <a:pt x="44" y="42"/>
                    </a:lnTo>
                    <a:lnTo>
                      <a:pt x="47" y="44"/>
                    </a:lnTo>
                    <a:lnTo>
                      <a:pt x="50" y="48"/>
                    </a:lnTo>
                    <a:lnTo>
                      <a:pt x="53" y="50"/>
                    </a:lnTo>
                    <a:lnTo>
                      <a:pt x="57" y="53"/>
                    </a:lnTo>
                    <a:lnTo>
                      <a:pt x="60" y="55"/>
                    </a:lnTo>
                    <a:lnTo>
                      <a:pt x="62" y="58"/>
                    </a:lnTo>
                    <a:lnTo>
                      <a:pt x="65" y="60"/>
                    </a:lnTo>
                    <a:lnTo>
                      <a:pt x="67" y="62"/>
                    </a:lnTo>
                    <a:lnTo>
                      <a:pt x="70" y="64"/>
                    </a:lnTo>
                    <a:lnTo>
                      <a:pt x="72" y="67"/>
                    </a:lnTo>
                    <a:lnTo>
                      <a:pt x="73" y="68"/>
                    </a:lnTo>
                    <a:lnTo>
                      <a:pt x="75" y="70"/>
                    </a:lnTo>
                    <a:lnTo>
                      <a:pt x="75" y="70"/>
                    </a:lnTo>
                    <a:lnTo>
                      <a:pt x="76" y="69"/>
                    </a:lnTo>
                    <a:lnTo>
                      <a:pt x="79" y="68"/>
                    </a:lnTo>
                    <a:lnTo>
                      <a:pt x="82" y="67"/>
                    </a:lnTo>
                    <a:lnTo>
                      <a:pt x="83" y="67"/>
                    </a:lnTo>
                    <a:lnTo>
                      <a:pt x="85" y="66"/>
                    </a:lnTo>
                    <a:lnTo>
                      <a:pt x="88" y="65"/>
                    </a:lnTo>
                    <a:lnTo>
                      <a:pt x="90" y="65"/>
                    </a:lnTo>
                    <a:lnTo>
                      <a:pt x="93" y="64"/>
                    </a:lnTo>
                    <a:lnTo>
                      <a:pt x="96" y="63"/>
                    </a:lnTo>
                    <a:lnTo>
                      <a:pt x="99" y="63"/>
                    </a:lnTo>
                    <a:lnTo>
                      <a:pt x="102" y="62"/>
                    </a:lnTo>
                    <a:lnTo>
                      <a:pt x="105" y="61"/>
                    </a:lnTo>
                    <a:lnTo>
                      <a:pt x="108" y="60"/>
                    </a:lnTo>
                    <a:lnTo>
                      <a:pt x="112" y="58"/>
                    </a:lnTo>
                    <a:lnTo>
                      <a:pt x="116" y="58"/>
                    </a:lnTo>
                    <a:lnTo>
                      <a:pt x="118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0" y="54"/>
                    </a:lnTo>
                    <a:lnTo>
                      <a:pt x="134" y="53"/>
                    </a:lnTo>
                    <a:lnTo>
                      <a:pt x="139" y="51"/>
                    </a:lnTo>
                    <a:lnTo>
                      <a:pt x="143" y="50"/>
                    </a:lnTo>
                    <a:lnTo>
                      <a:pt x="148" y="49"/>
                    </a:lnTo>
                    <a:lnTo>
                      <a:pt x="152" y="48"/>
                    </a:lnTo>
                    <a:lnTo>
                      <a:pt x="157" y="47"/>
                    </a:lnTo>
                    <a:lnTo>
                      <a:pt x="161" y="46"/>
                    </a:lnTo>
                    <a:lnTo>
                      <a:pt x="166" y="44"/>
                    </a:lnTo>
                    <a:lnTo>
                      <a:pt x="170" y="43"/>
                    </a:lnTo>
                    <a:lnTo>
                      <a:pt x="175" y="42"/>
                    </a:lnTo>
                    <a:lnTo>
                      <a:pt x="179" y="41"/>
                    </a:lnTo>
                    <a:lnTo>
                      <a:pt x="184" y="39"/>
                    </a:lnTo>
                    <a:lnTo>
                      <a:pt x="189" y="38"/>
                    </a:lnTo>
                    <a:lnTo>
                      <a:pt x="193" y="37"/>
                    </a:lnTo>
                    <a:lnTo>
                      <a:pt x="198" y="36"/>
                    </a:lnTo>
                    <a:lnTo>
                      <a:pt x="203" y="34"/>
                    </a:lnTo>
                    <a:lnTo>
                      <a:pt x="207" y="33"/>
                    </a:lnTo>
                    <a:lnTo>
                      <a:pt x="212" y="32"/>
                    </a:lnTo>
                    <a:lnTo>
                      <a:pt x="216" y="30"/>
                    </a:lnTo>
                    <a:lnTo>
                      <a:pt x="222" y="29"/>
                    </a:lnTo>
                    <a:lnTo>
                      <a:pt x="226" y="28"/>
                    </a:lnTo>
                    <a:lnTo>
                      <a:pt x="231" y="27"/>
                    </a:lnTo>
                    <a:lnTo>
                      <a:pt x="235" y="25"/>
                    </a:lnTo>
                    <a:lnTo>
                      <a:pt x="240" y="25"/>
                    </a:lnTo>
                    <a:lnTo>
                      <a:pt x="244" y="24"/>
                    </a:lnTo>
                    <a:lnTo>
                      <a:pt x="249" y="22"/>
                    </a:lnTo>
                    <a:lnTo>
                      <a:pt x="252" y="21"/>
                    </a:lnTo>
                    <a:lnTo>
                      <a:pt x="256" y="20"/>
                    </a:lnTo>
                    <a:lnTo>
                      <a:pt x="260" y="19"/>
                    </a:lnTo>
                    <a:lnTo>
                      <a:pt x="265" y="18"/>
                    </a:lnTo>
                    <a:lnTo>
                      <a:pt x="268" y="17"/>
                    </a:lnTo>
                    <a:lnTo>
                      <a:pt x="273" y="17"/>
                    </a:lnTo>
                    <a:lnTo>
                      <a:pt x="276" y="15"/>
                    </a:lnTo>
                    <a:lnTo>
                      <a:pt x="280" y="15"/>
                    </a:lnTo>
                    <a:lnTo>
                      <a:pt x="283" y="14"/>
                    </a:lnTo>
                    <a:lnTo>
                      <a:pt x="287" y="13"/>
                    </a:lnTo>
                    <a:lnTo>
                      <a:pt x="290" y="12"/>
                    </a:lnTo>
                    <a:lnTo>
                      <a:pt x="293" y="12"/>
                    </a:lnTo>
                    <a:lnTo>
                      <a:pt x="295" y="11"/>
                    </a:lnTo>
                    <a:lnTo>
                      <a:pt x="298" y="11"/>
                    </a:lnTo>
                    <a:lnTo>
                      <a:pt x="257" y="6"/>
                    </a:lnTo>
                    <a:lnTo>
                      <a:pt x="256" y="6"/>
                    </a:lnTo>
                    <a:lnTo>
                      <a:pt x="252" y="7"/>
                    </a:lnTo>
                    <a:lnTo>
                      <a:pt x="250" y="8"/>
                    </a:lnTo>
                    <a:lnTo>
                      <a:pt x="248" y="8"/>
                    </a:lnTo>
                    <a:lnTo>
                      <a:pt x="245" y="9"/>
                    </a:lnTo>
                    <a:lnTo>
                      <a:pt x="241" y="10"/>
                    </a:lnTo>
                    <a:lnTo>
                      <a:pt x="237" y="11"/>
                    </a:lnTo>
                    <a:lnTo>
                      <a:pt x="232" y="12"/>
                    </a:lnTo>
                    <a:lnTo>
                      <a:pt x="230" y="13"/>
                    </a:lnTo>
                    <a:lnTo>
                      <a:pt x="227" y="13"/>
                    </a:lnTo>
                    <a:lnTo>
                      <a:pt x="225" y="14"/>
                    </a:lnTo>
                    <a:lnTo>
                      <a:pt x="222" y="15"/>
                    </a:lnTo>
                    <a:lnTo>
                      <a:pt x="219" y="15"/>
                    </a:lnTo>
                    <a:lnTo>
                      <a:pt x="216" y="16"/>
                    </a:lnTo>
                    <a:lnTo>
                      <a:pt x="213" y="17"/>
                    </a:lnTo>
                    <a:lnTo>
                      <a:pt x="211" y="17"/>
                    </a:lnTo>
                    <a:lnTo>
                      <a:pt x="208" y="18"/>
                    </a:lnTo>
                    <a:lnTo>
                      <a:pt x="206" y="19"/>
                    </a:lnTo>
                    <a:lnTo>
                      <a:pt x="202" y="20"/>
                    </a:lnTo>
                    <a:lnTo>
                      <a:pt x="200" y="21"/>
                    </a:lnTo>
                    <a:lnTo>
                      <a:pt x="196" y="22"/>
                    </a:lnTo>
                    <a:lnTo>
                      <a:pt x="192" y="22"/>
                    </a:lnTo>
                    <a:lnTo>
                      <a:pt x="189" y="24"/>
                    </a:lnTo>
                    <a:lnTo>
                      <a:pt x="186" y="24"/>
                    </a:lnTo>
                    <a:lnTo>
                      <a:pt x="182" y="25"/>
                    </a:lnTo>
                    <a:lnTo>
                      <a:pt x="179" y="26"/>
                    </a:lnTo>
                    <a:lnTo>
                      <a:pt x="175" y="27"/>
                    </a:lnTo>
                    <a:lnTo>
                      <a:pt x="172" y="28"/>
                    </a:lnTo>
                    <a:lnTo>
                      <a:pt x="168" y="29"/>
                    </a:lnTo>
                    <a:lnTo>
                      <a:pt x="164" y="29"/>
                    </a:lnTo>
                    <a:lnTo>
                      <a:pt x="161" y="30"/>
                    </a:lnTo>
                    <a:lnTo>
                      <a:pt x="158" y="32"/>
                    </a:lnTo>
                    <a:lnTo>
                      <a:pt x="154" y="32"/>
                    </a:lnTo>
                    <a:lnTo>
                      <a:pt x="150" y="34"/>
                    </a:lnTo>
                    <a:lnTo>
                      <a:pt x="146" y="35"/>
                    </a:lnTo>
                    <a:lnTo>
                      <a:pt x="143" y="36"/>
                    </a:lnTo>
                    <a:lnTo>
                      <a:pt x="139" y="37"/>
                    </a:lnTo>
                    <a:lnTo>
                      <a:pt x="135" y="38"/>
                    </a:lnTo>
                    <a:lnTo>
                      <a:pt x="131" y="39"/>
                    </a:lnTo>
                    <a:lnTo>
                      <a:pt x="127" y="40"/>
                    </a:lnTo>
                    <a:lnTo>
                      <a:pt x="123" y="41"/>
                    </a:lnTo>
                    <a:lnTo>
                      <a:pt x="119" y="42"/>
                    </a:lnTo>
                    <a:lnTo>
                      <a:pt x="116" y="43"/>
                    </a:lnTo>
                    <a:lnTo>
                      <a:pt x="113" y="44"/>
                    </a:lnTo>
                    <a:lnTo>
                      <a:pt x="109" y="45"/>
                    </a:lnTo>
                    <a:lnTo>
                      <a:pt x="105" y="47"/>
                    </a:lnTo>
                    <a:lnTo>
                      <a:pt x="101" y="48"/>
                    </a:lnTo>
                    <a:lnTo>
                      <a:pt x="97" y="49"/>
                    </a:lnTo>
                    <a:lnTo>
                      <a:pt x="93" y="50"/>
                    </a:lnTo>
                    <a:lnTo>
                      <a:pt x="90" y="51"/>
                    </a:lnTo>
                    <a:lnTo>
                      <a:pt x="86" y="53"/>
                    </a:lnTo>
                    <a:lnTo>
                      <a:pt x="83" y="54"/>
                    </a:lnTo>
                    <a:lnTo>
                      <a:pt x="82" y="53"/>
                    </a:lnTo>
                    <a:lnTo>
                      <a:pt x="81" y="52"/>
                    </a:lnTo>
                    <a:lnTo>
                      <a:pt x="79" y="50"/>
                    </a:lnTo>
                    <a:lnTo>
                      <a:pt x="76" y="48"/>
                    </a:lnTo>
                    <a:lnTo>
                      <a:pt x="75" y="46"/>
                    </a:lnTo>
                    <a:lnTo>
                      <a:pt x="73" y="44"/>
                    </a:lnTo>
                    <a:lnTo>
                      <a:pt x="72" y="43"/>
                    </a:lnTo>
                    <a:lnTo>
                      <a:pt x="70" y="41"/>
                    </a:lnTo>
                    <a:lnTo>
                      <a:pt x="68" y="39"/>
                    </a:lnTo>
                    <a:lnTo>
                      <a:pt x="66" y="37"/>
                    </a:lnTo>
                    <a:lnTo>
                      <a:pt x="64" y="36"/>
                    </a:lnTo>
                    <a:lnTo>
                      <a:pt x="62" y="34"/>
                    </a:lnTo>
                    <a:lnTo>
                      <a:pt x="59" y="32"/>
                    </a:lnTo>
                    <a:lnTo>
                      <a:pt x="56" y="29"/>
                    </a:lnTo>
                    <a:lnTo>
                      <a:pt x="53" y="27"/>
                    </a:lnTo>
                    <a:lnTo>
                      <a:pt x="51" y="25"/>
                    </a:lnTo>
                    <a:lnTo>
                      <a:pt x="48" y="22"/>
                    </a:lnTo>
                    <a:lnTo>
                      <a:pt x="45" y="20"/>
                    </a:lnTo>
                    <a:lnTo>
                      <a:pt x="42" y="18"/>
                    </a:lnTo>
                    <a:lnTo>
                      <a:pt x="40" y="16"/>
                    </a:lnTo>
                    <a:lnTo>
                      <a:pt x="36" y="13"/>
                    </a:lnTo>
                    <a:lnTo>
                      <a:pt x="33" y="12"/>
                    </a:lnTo>
                    <a:lnTo>
                      <a:pt x="30" y="9"/>
                    </a:lnTo>
                    <a:lnTo>
                      <a:pt x="28" y="7"/>
                    </a:lnTo>
                    <a:lnTo>
                      <a:pt x="24" y="5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1" name="Freeform 350"/>
              <p:cNvSpPr>
                <a:spLocks/>
              </p:cNvSpPr>
              <p:nvPr/>
            </p:nvSpPr>
            <p:spPr bwMode="auto">
              <a:xfrm>
                <a:off x="5041901" y="5133975"/>
                <a:ext cx="465138" cy="179387"/>
              </a:xfrm>
              <a:custGeom>
                <a:avLst/>
                <a:gdLst>
                  <a:gd name="T0" fmla="*/ 3 w 293"/>
                  <a:gd name="T1" fmla="*/ 26 h 113"/>
                  <a:gd name="T2" fmla="*/ 9 w 293"/>
                  <a:gd name="T3" fmla="*/ 25 h 113"/>
                  <a:gd name="T4" fmla="*/ 18 w 293"/>
                  <a:gd name="T5" fmla="*/ 22 h 113"/>
                  <a:gd name="T6" fmla="*/ 29 w 293"/>
                  <a:gd name="T7" fmla="*/ 19 h 113"/>
                  <a:gd name="T8" fmla="*/ 38 w 293"/>
                  <a:gd name="T9" fmla="*/ 17 h 113"/>
                  <a:gd name="T10" fmla="*/ 46 w 293"/>
                  <a:gd name="T11" fmla="*/ 16 h 113"/>
                  <a:gd name="T12" fmla="*/ 53 w 293"/>
                  <a:gd name="T13" fmla="*/ 14 h 113"/>
                  <a:gd name="T14" fmla="*/ 61 w 293"/>
                  <a:gd name="T15" fmla="*/ 12 h 113"/>
                  <a:gd name="T16" fmla="*/ 69 w 293"/>
                  <a:gd name="T17" fmla="*/ 11 h 113"/>
                  <a:gd name="T18" fmla="*/ 77 w 293"/>
                  <a:gd name="T19" fmla="*/ 9 h 113"/>
                  <a:gd name="T20" fmla="*/ 87 w 293"/>
                  <a:gd name="T21" fmla="*/ 8 h 113"/>
                  <a:gd name="T22" fmla="*/ 96 w 293"/>
                  <a:gd name="T23" fmla="*/ 6 h 113"/>
                  <a:gd name="T24" fmla="*/ 106 w 293"/>
                  <a:gd name="T25" fmla="*/ 5 h 113"/>
                  <a:gd name="T26" fmla="*/ 114 w 293"/>
                  <a:gd name="T27" fmla="*/ 3 h 113"/>
                  <a:gd name="T28" fmla="*/ 124 w 293"/>
                  <a:gd name="T29" fmla="*/ 2 h 113"/>
                  <a:gd name="T30" fmla="*/ 133 w 293"/>
                  <a:gd name="T31" fmla="*/ 0 h 113"/>
                  <a:gd name="T32" fmla="*/ 141 w 293"/>
                  <a:gd name="T33" fmla="*/ 2 h 113"/>
                  <a:gd name="T34" fmla="*/ 149 w 293"/>
                  <a:gd name="T35" fmla="*/ 5 h 113"/>
                  <a:gd name="T36" fmla="*/ 160 w 293"/>
                  <a:gd name="T37" fmla="*/ 10 h 113"/>
                  <a:gd name="T38" fmla="*/ 168 w 293"/>
                  <a:gd name="T39" fmla="*/ 14 h 113"/>
                  <a:gd name="T40" fmla="*/ 175 w 293"/>
                  <a:gd name="T41" fmla="*/ 17 h 113"/>
                  <a:gd name="T42" fmla="*/ 183 w 293"/>
                  <a:gd name="T43" fmla="*/ 22 h 113"/>
                  <a:gd name="T44" fmla="*/ 193 w 293"/>
                  <a:gd name="T45" fmla="*/ 26 h 113"/>
                  <a:gd name="T46" fmla="*/ 201 w 293"/>
                  <a:gd name="T47" fmla="*/ 31 h 113"/>
                  <a:gd name="T48" fmla="*/ 211 w 293"/>
                  <a:gd name="T49" fmla="*/ 36 h 113"/>
                  <a:gd name="T50" fmla="*/ 220 w 293"/>
                  <a:gd name="T51" fmla="*/ 41 h 113"/>
                  <a:gd name="T52" fmla="*/ 230 w 293"/>
                  <a:gd name="T53" fmla="*/ 48 h 113"/>
                  <a:gd name="T54" fmla="*/ 240 w 293"/>
                  <a:gd name="T55" fmla="*/ 54 h 113"/>
                  <a:gd name="T56" fmla="*/ 250 w 293"/>
                  <a:gd name="T57" fmla="*/ 60 h 113"/>
                  <a:gd name="T58" fmla="*/ 259 w 293"/>
                  <a:gd name="T59" fmla="*/ 67 h 113"/>
                  <a:gd name="T60" fmla="*/ 269 w 293"/>
                  <a:gd name="T61" fmla="*/ 75 h 113"/>
                  <a:gd name="T62" fmla="*/ 278 w 293"/>
                  <a:gd name="T63" fmla="*/ 83 h 113"/>
                  <a:gd name="T64" fmla="*/ 287 w 293"/>
                  <a:gd name="T65" fmla="*/ 90 h 113"/>
                  <a:gd name="T66" fmla="*/ 227 w 293"/>
                  <a:gd name="T67" fmla="*/ 113 h 113"/>
                  <a:gd name="T68" fmla="*/ 261 w 293"/>
                  <a:gd name="T69" fmla="*/ 89 h 113"/>
                  <a:gd name="T70" fmla="*/ 255 w 293"/>
                  <a:gd name="T71" fmla="*/ 84 h 113"/>
                  <a:gd name="T72" fmla="*/ 247 w 293"/>
                  <a:gd name="T73" fmla="*/ 77 h 113"/>
                  <a:gd name="T74" fmla="*/ 237 w 293"/>
                  <a:gd name="T75" fmla="*/ 69 h 113"/>
                  <a:gd name="T76" fmla="*/ 230 w 293"/>
                  <a:gd name="T77" fmla="*/ 64 h 113"/>
                  <a:gd name="T78" fmla="*/ 223 w 293"/>
                  <a:gd name="T79" fmla="*/ 59 h 113"/>
                  <a:gd name="T80" fmla="*/ 216 w 293"/>
                  <a:gd name="T81" fmla="*/ 54 h 113"/>
                  <a:gd name="T82" fmla="*/ 208 w 293"/>
                  <a:gd name="T83" fmla="*/ 49 h 113"/>
                  <a:gd name="T84" fmla="*/ 200 w 293"/>
                  <a:gd name="T85" fmla="*/ 44 h 113"/>
                  <a:gd name="T86" fmla="*/ 193 w 293"/>
                  <a:gd name="T87" fmla="*/ 39 h 113"/>
                  <a:gd name="T88" fmla="*/ 184 w 293"/>
                  <a:gd name="T89" fmla="*/ 34 h 113"/>
                  <a:gd name="T90" fmla="*/ 176 w 293"/>
                  <a:gd name="T91" fmla="*/ 29 h 113"/>
                  <a:gd name="T92" fmla="*/ 166 w 293"/>
                  <a:gd name="T93" fmla="*/ 25 h 113"/>
                  <a:gd name="T94" fmla="*/ 158 w 293"/>
                  <a:gd name="T95" fmla="*/ 21 h 113"/>
                  <a:gd name="T96" fmla="*/ 150 w 293"/>
                  <a:gd name="T97" fmla="*/ 17 h 113"/>
                  <a:gd name="T98" fmla="*/ 141 w 293"/>
                  <a:gd name="T99" fmla="*/ 14 h 113"/>
                  <a:gd name="T100" fmla="*/ 132 w 293"/>
                  <a:gd name="T101" fmla="*/ 11 h 113"/>
                  <a:gd name="T102" fmla="*/ 128 w 293"/>
                  <a:gd name="T103" fmla="*/ 11 h 113"/>
                  <a:gd name="T104" fmla="*/ 119 w 293"/>
                  <a:gd name="T105" fmla="*/ 12 h 113"/>
                  <a:gd name="T106" fmla="*/ 111 w 293"/>
                  <a:gd name="T107" fmla="*/ 13 h 113"/>
                  <a:gd name="T108" fmla="*/ 103 w 293"/>
                  <a:gd name="T109" fmla="*/ 15 h 113"/>
                  <a:gd name="T110" fmla="*/ 92 w 293"/>
                  <a:gd name="T111" fmla="*/ 17 h 113"/>
                  <a:gd name="T112" fmla="*/ 80 w 293"/>
                  <a:gd name="T113" fmla="*/ 19 h 113"/>
                  <a:gd name="T114" fmla="*/ 70 w 293"/>
                  <a:gd name="T115" fmla="*/ 22 h 113"/>
                  <a:gd name="T116" fmla="*/ 63 w 293"/>
                  <a:gd name="T117" fmla="*/ 24 h 113"/>
                  <a:gd name="T118" fmla="*/ 56 w 293"/>
                  <a:gd name="T119" fmla="*/ 26 h 113"/>
                  <a:gd name="T120" fmla="*/ 46 w 293"/>
                  <a:gd name="T121" fmla="*/ 28 h 113"/>
                  <a:gd name="T122" fmla="*/ 38 w 293"/>
                  <a:gd name="T123" fmla="*/ 31 h 113"/>
                  <a:gd name="T124" fmla="*/ 0 w 293"/>
                  <a:gd name="T125" fmla="*/ 2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3" h="113">
                    <a:moveTo>
                      <a:pt x="0" y="27"/>
                    </a:moveTo>
                    <a:lnTo>
                      <a:pt x="0" y="27"/>
                    </a:lnTo>
                    <a:lnTo>
                      <a:pt x="3" y="26"/>
                    </a:lnTo>
                    <a:lnTo>
                      <a:pt x="4" y="26"/>
                    </a:lnTo>
                    <a:lnTo>
                      <a:pt x="7" y="26"/>
                    </a:lnTo>
                    <a:lnTo>
                      <a:pt x="9" y="25"/>
                    </a:lnTo>
                    <a:lnTo>
                      <a:pt x="12" y="24"/>
                    </a:lnTo>
                    <a:lnTo>
                      <a:pt x="15" y="23"/>
                    </a:lnTo>
                    <a:lnTo>
                      <a:pt x="18" y="22"/>
                    </a:lnTo>
                    <a:lnTo>
                      <a:pt x="21" y="22"/>
                    </a:lnTo>
                    <a:lnTo>
                      <a:pt x="25" y="21"/>
                    </a:lnTo>
                    <a:lnTo>
                      <a:pt x="29" y="19"/>
                    </a:lnTo>
                    <a:lnTo>
                      <a:pt x="33" y="19"/>
                    </a:lnTo>
                    <a:lnTo>
                      <a:pt x="36" y="18"/>
                    </a:lnTo>
                    <a:lnTo>
                      <a:pt x="38" y="17"/>
                    </a:lnTo>
                    <a:lnTo>
                      <a:pt x="41" y="17"/>
                    </a:lnTo>
                    <a:lnTo>
                      <a:pt x="43" y="17"/>
                    </a:lnTo>
                    <a:lnTo>
                      <a:pt x="46" y="16"/>
                    </a:lnTo>
                    <a:lnTo>
                      <a:pt x="48" y="15"/>
                    </a:lnTo>
                    <a:lnTo>
                      <a:pt x="51" y="15"/>
                    </a:lnTo>
                    <a:lnTo>
                      <a:pt x="53" y="14"/>
                    </a:lnTo>
                    <a:lnTo>
                      <a:pt x="56" y="14"/>
                    </a:lnTo>
                    <a:lnTo>
                      <a:pt x="59" y="13"/>
                    </a:lnTo>
                    <a:lnTo>
                      <a:pt x="61" y="12"/>
                    </a:lnTo>
                    <a:lnTo>
                      <a:pt x="63" y="12"/>
                    </a:lnTo>
                    <a:lnTo>
                      <a:pt x="66" y="11"/>
                    </a:lnTo>
                    <a:lnTo>
                      <a:pt x="69" y="11"/>
                    </a:lnTo>
                    <a:lnTo>
                      <a:pt x="72" y="10"/>
                    </a:lnTo>
                    <a:lnTo>
                      <a:pt x="75" y="10"/>
                    </a:lnTo>
                    <a:lnTo>
                      <a:pt x="77" y="9"/>
                    </a:lnTo>
                    <a:lnTo>
                      <a:pt x="80" y="8"/>
                    </a:lnTo>
                    <a:lnTo>
                      <a:pt x="83" y="8"/>
                    </a:lnTo>
                    <a:lnTo>
                      <a:pt x="87" y="8"/>
                    </a:lnTo>
                    <a:lnTo>
                      <a:pt x="89" y="7"/>
                    </a:lnTo>
                    <a:lnTo>
                      <a:pt x="93" y="7"/>
                    </a:lnTo>
                    <a:lnTo>
                      <a:pt x="96" y="6"/>
                    </a:lnTo>
                    <a:lnTo>
                      <a:pt x="99" y="5"/>
                    </a:lnTo>
                    <a:lnTo>
                      <a:pt x="102" y="5"/>
                    </a:lnTo>
                    <a:lnTo>
                      <a:pt x="106" y="5"/>
                    </a:lnTo>
                    <a:lnTo>
                      <a:pt x="108" y="4"/>
                    </a:lnTo>
                    <a:lnTo>
                      <a:pt x="111" y="3"/>
                    </a:lnTo>
                    <a:lnTo>
                      <a:pt x="114" y="3"/>
                    </a:lnTo>
                    <a:lnTo>
                      <a:pt x="117" y="3"/>
                    </a:lnTo>
                    <a:lnTo>
                      <a:pt x="120" y="2"/>
                    </a:lnTo>
                    <a:lnTo>
                      <a:pt x="124" y="2"/>
                    </a:lnTo>
                    <a:lnTo>
                      <a:pt x="127" y="2"/>
                    </a:lnTo>
                    <a:lnTo>
                      <a:pt x="130" y="1"/>
                    </a:lnTo>
                    <a:lnTo>
                      <a:pt x="133" y="0"/>
                    </a:lnTo>
                    <a:lnTo>
                      <a:pt x="137" y="0"/>
                    </a:lnTo>
                    <a:lnTo>
                      <a:pt x="138" y="1"/>
                    </a:lnTo>
                    <a:lnTo>
                      <a:pt x="141" y="2"/>
                    </a:lnTo>
                    <a:lnTo>
                      <a:pt x="143" y="3"/>
                    </a:lnTo>
                    <a:lnTo>
                      <a:pt x="146" y="4"/>
                    </a:lnTo>
                    <a:lnTo>
                      <a:pt x="149" y="5"/>
                    </a:lnTo>
                    <a:lnTo>
                      <a:pt x="152" y="7"/>
                    </a:lnTo>
                    <a:lnTo>
                      <a:pt x="156" y="8"/>
                    </a:lnTo>
                    <a:lnTo>
                      <a:pt x="160" y="10"/>
                    </a:lnTo>
                    <a:lnTo>
                      <a:pt x="162" y="11"/>
                    </a:lnTo>
                    <a:lnTo>
                      <a:pt x="165" y="12"/>
                    </a:lnTo>
                    <a:lnTo>
                      <a:pt x="168" y="14"/>
                    </a:lnTo>
                    <a:lnTo>
                      <a:pt x="170" y="15"/>
                    </a:lnTo>
                    <a:lnTo>
                      <a:pt x="173" y="16"/>
                    </a:lnTo>
                    <a:lnTo>
                      <a:pt x="175" y="17"/>
                    </a:lnTo>
                    <a:lnTo>
                      <a:pt x="178" y="19"/>
                    </a:lnTo>
                    <a:lnTo>
                      <a:pt x="181" y="20"/>
                    </a:lnTo>
                    <a:lnTo>
                      <a:pt x="183" y="22"/>
                    </a:lnTo>
                    <a:lnTo>
                      <a:pt x="186" y="23"/>
                    </a:lnTo>
                    <a:lnTo>
                      <a:pt x="189" y="24"/>
                    </a:lnTo>
                    <a:lnTo>
                      <a:pt x="193" y="26"/>
                    </a:lnTo>
                    <a:lnTo>
                      <a:pt x="195" y="27"/>
                    </a:lnTo>
                    <a:lnTo>
                      <a:pt x="198" y="29"/>
                    </a:lnTo>
                    <a:lnTo>
                      <a:pt x="201" y="31"/>
                    </a:lnTo>
                    <a:lnTo>
                      <a:pt x="204" y="33"/>
                    </a:lnTo>
                    <a:lnTo>
                      <a:pt x="207" y="34"/>
                    </a:lnTo>
                    <a:lnTo>
                      <a:pt x="211" y="36"/>
                    </a:lnTo>
                    <a:lnTo>
                      <a:pt x="214" y="38"/>
                    </a:lnTo>
                    <a:lnTo>
                      <a:pt x="217" y="40"/>
                    </a:lnTo>
                    <a:lnTo>
                      <a:pt x="220" y="41"/>
                    </a:lnTo>
                    <a:lnTo>
                      <a:pt x="224" y="43"/>
                    </a:lnTo>
                    <a:lnTo>
                      <a:pt x="227" y="45"/>
                    </a:lnTo>
                    <a:lnTo>
                      <a:pt x="230" y="48"/>
                    </a:lnTo>
                    <a:lnTo>
                      <a:pt x="233" y="50"/>
                    </a:lnTo>
                    <a:lnTo>
                      <a:pt x="237" y="52"/>
                    </a:lnTo>
                    <a:lnTo>
                      <a:pt x="240" y="54"/>
                    </a:lnTo>
                    <a:lnTo>
                      <a:pt x="243" y="57"/>
                    </a:lnTo>
                    <a:lnTo>
                      <a:pt x="246" y="58"/>
                    </a:lnTo>
                    <a:lnTo>
                      <a:pt x="250" y="60"/>
                    </a:lnTo>
                    <a:lnTo>
                      <a:pt x="253" y="63"/>
                    </a:lnTo>
                    <a:lnTo>
                      <a:pt x="256" y="65"/>
                    </a:lnTo>
                    <a:lnTo>
                      <a:pt x="259" y="67"/>
                    </a:lnTo>
                    <a:lnTo>
                      <a:pt x="263" y="70"/>
                    </a:lnTo>
                    <a:lnTo>
                      <a:pt x="266" y="72"/>
                    </a:lnTo>
                    <a:lnTo>
                      <a:pt x="269" y="75"/>
                    </a:lnTo>
                    <a:lnTo>
                      <a:pt x="272" y="77"/>
                    </a:lnTo>
                    <a:lnTo>
                      <a:pt x="275" y="80"/>
                    </a:lnTo>
                    <a:lnTo>
                      <a:pt x="278" y="83"/>
                    </a:lnTo>
                    <a:lnTo>
                      <a:pt x="282" y="85"/>
                    </a:lnTo>
                    <a:lnTo>
                      <a:pt x="284" y="88"/>
                    </a:lnTo>
                    <a:lnTo>
                      <a:pt x="287" y="90"/>
                    </a:lnTo>
                    <a:lnTo>
                      <a:pt x="289" y="93"/>
                    </a:lnTo>
                    <a:lnTo>
                      <a:pt x="293" y="96"/>
                    </a:lnTo>
                    <a:lnTo>
                      <a:pt x="227" y="113"/>
                    </a:lnTo>
                    <a:lnTo>
                      <a:pt x="218" y="100"/>
                    </a:lnTo>
                    <a:lnTo>
                      <a:pt x="263" y="90"/>
                    </a:lnTo>
                    <a:lnTo>
                      <a:pt x="261" y="89"/>
                    </a:lnTo>
                    <a:lnTo>
                      <a:pt x="259" y="87"/>
                    </a:lnTo>
                    <a:lnTo>
                      <a:pt x="257" y="85"/>
                    </a:lnTo>
                    <a:lnTo>
                      <a:pt x="255" y="84"/>
                    </a:lnTo>
                    <a:lnTo>
                      <a:pt x="253" y="81"/>
                    </a:lnTo>
                    <a:lnTo>
                      <a:pt x="250" y="79"/>
                    </a:lnTo>
                    <a:lnTo>
                      <a:pt x="247" y="77"/>
                    </a:lnTo>
                    <a:lnTo>
                      <a:pt x="243" y="74"/>
                    </a:lnTo>
                    <a:lnTo>
                      <a:pt x="240" y="71"/>
                    </a:lnTo>
                    <a:lnTo>
                      <a:pt x="237" y="69"/>
                    </a:lnTo>
                    <a:lnTo>
                      <a:pt x="234" y="67"/>
                    </a:lnTo>
                    <a:lnTo>
                      <a:pt x="232" y="65"/>
                    </a:lnTo>
                    <a:lnTo>
                      <a:pt x="230" y="64"/>
                    </a:lnTo>
                    <a:lnTo>
                      <a:pt x="228" y="62"/>
                    </a:lnTo>
                    <a:lnTo>
                      <a:pt x="225" y="60"/>
                    </a:lnTo>
                    <a:lnTo>
                      <a:pt x="223" y="59"/>
                    </a:lnTo>
                    <a:lnTo>
                      <a:pt x="221" y="57"/>
                    </a:lnTo>
                    <a:lnTo>
                      <a:pt x="219" y="56"/>
                    </a:lnTo>
                    <a:lnTo>
                      <a:pt x="216" y="54"/>
                    </a:lnTo>
                    <a:lnTo>
                      <a:pt x="214" y="52"/>
                    </a:lnTo>
                    <a:lnTo>
                      <a:pt x="211" y="51"/>
                    </a:lnTo>
                    <a:lnTo>
                      <a:pt x="208" y="49"/>
                    </a:lnTo>
                    <a:lnTo>
                      <a:pt x="205" y="48"/>
                    </a:lnTo>
                    <a:lnTo>
                      <a:pt x="203" y="46"/>
                    </a:lnTo>
                    <a:lnTo>
                      <a:pt x="200" y="44"/>
                    </a:lnTo>
                    <a:lnTo>
                      <a:pt x="198" y="43"/>
                    </a:lnTo>
                    <a:lnTo>
                      <a:pt x="195" y="41"/>
                    </a:lnTo>
                    <a:lnTo>
                      <a:pt x="193" y="39"/>
                    </a:lnTo>
                    <a:lnTo>
                      <a:pt x="190" y="38"/>
                    </a:lnTo>
                    <a:lnTo>
                      <a:pt x="187" y="36"/>
                    </a:lnTo>
                    <a:lnTo>
                      <a:pt x="184" y="34"/>
                    </a:lnTo>
                    <a:lnTo>
                      <a:pt x="182" y="33"/>
                    </a:lnTo>
                    <a:lnTo>
                      <a:pt x="178" y="31"/>
                    </a:lnTo>
                    <a:lnTo>
                      <a:pt x="176" y="29"/>
                    </a:lnTo>
                    <a:lnTo>
                      <a:pt x="172" y="28"/>
                    </a:lnTo>
                    <a:lnTo>
                      <a:pt x="170" y="26"/>
                    </a:lnTo>
                    <a:lnTo>
                      <a:pt x="166" y="25"/>
                    </a:lnTo>
                    <a:lnTo>
                      <a:pt x="164" y="24"/>
                    </a:lnTo>
                    <a:lnTo>
                      <a:pt x="161" y="22"/>
                    </a:lnTo>
                    <a:lnTo>
                      <a:pt x="158" y="21"/>
                    </a:lnTo>
                    <a:lnTo>
                      <a:pt x="155" y="19"/>
                    </a:lnTo>
                    <a:lnTo>
                      <a:pt x="152" y="19"/>
                    </a:lnTo>
                    <a:lnTo>
                      <a:pt x="150" y="17"/>
                    </a:lnTo>
                    <a:lnTo>
                      <a:pt x="147" y="16"/>
                    </a:lnTo>
                    <a:lnTo>
                      <a:pt x="144" y="15"/>
                    </a:lnTo>
                    <a:lnTo>
                      <a:pt x="141" y="14"/>
                    </a:lnTo>
                    <a:lnTo>
                      <a:pt x="138" y="13"/>
                    </a:lnTo>
                    <a:lnTo>
                      <a:pt x="135" y="12"/>
                    </a:lnTo>
                    <a:lnTo>
                      <a:pt x="132" y="11"/>
                    </a:lnTo>
                    <a:lnTo>
                      <a:pt x="129" y="11"/>
                    </a:lnTo>
                    <a:lnTo>
                      <a:pt x="129" y="11"/>
                    </a:lnTo>
                    <a:lnTo>
                      <a:pt x="128" y="11"/>
                    </a:lnTo>
                    <a:lnTo>
                      <a:pt x="125" y="11"/>
                    </a:lnTo>
                    <a:lnTo>
                      <a:pt x="123" y="11"/>
                    </a:lnTo>
                    <a:lnTo>
                      <a:pt x="119" y="12"/>
                    </a:lnTo>
                    <a:lnTo>
                      <a:pt x="115" y="12"/>
                    </a:lnTo>
                    <a:lnTo>
                      <a:pt x="113" y="12"/>
                    </a:lnTo>
                    <a:lnTo>
                      <a:pt x="111" y="13"/>
                    </a:lnTo>
                    <a:lnTo>
                      <a:pt x="108" y="14"/>
                    </a:lnTo>
                    <a:lnTo>
                      <a:pt x="106" y="14"/>
                    </a:lnTo>
                    <a:lnTo>
                      <a:pt x="103" y="15"/>
                    </a:lnTo>
                    <a:lnTo>
                      <a:pt x="100" y="15"/>
                    </a:lnTo>
                    <a:lnTo>
                      <a:pt x="96" y="16"/>
                    </a:lnTo>
                    <a:lnTo>
                      <a:pt x="92" y="17"/>
                    </a:lnTo>
                    <a:lnTo>
                      <a:pt x="88" y="17"/>
                    </a:lnTo>
                    <a:lnTo>
                      <a:pt x="84" y="19"/>
                    </a:lnTo>
                    <a:lnTo>
                      <a:pt x="80" y="19"/>
                    </a:lnTo>
                    <a:lnTo>
                      <a:pt x="76" y="21"/>
                    </a:lnTo>
                    <a:lnTo>
                      <a:pt x="73" y="21"/>
                    </a:lnTo>
                    <a:lnTo>
                      <a:pt x="70" y="22"/>
                    </a:lnTo>
                    <a:lnTo>
                      <a:pt x="68" y="22"/>
                    </a:lnTo>
                    <a:lnTo>
                      <a:pt x="65" y="23"/>
                    </a:lnTo>
                    <a:lnTo>
                      <a:pt x="63" y="24"/>
                    </a:lnTo>
                    <a:lnTo>
                      <a:pt x="61" y="24"/>
                    </a:lnTo>
                    <a:lnTo>
                      <a:pt x="58" y="25"/>
                    </a:lnTo>
                    <a:lnTo>
                      <a:pt x="56" y="26"/>
                    </a:lnTo>
                    <a:lnTo>
                      <a:pt x="53" y="26"/>
                    </a:lnTo>
                    <a:lnTo>
                      <a:pt x="49" y="27"/>
                    </a:lnTo>
                    <a:lnTo>
                      <a:pt x="46" y="28"/>
                    </a:lnTo>
                    <a:lnTo>
                      <a:pt x="44" y="29"/>
                    </a:lnTo>
                    <a:lnTo>
                      <a:pt x="41" y="30"/>
                    </a:lnTo>
                    <a:lnTo>
                      <a:pt x="38" y="31"/>
                    </a:lnTo>
                    <a:lnTo>
                      <a:pt x="35" y="31"/>
                    </a:lnTo>
                    <a:lnTo>
                      <a:pt x="32" y="33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2" name="Freeform 351"/>
              <p:cNvSpPr>
                <a:spLocks/>
              </p:cNvSpPr>
              <p:nvPr/>
            </p:nvSpPr>
            <p:spPr bwMode="auto">
              <a:xfrm>
                <a:off x="4770438" y="5146675"/>
                <a:ext cx="652463" cy="222250"/>
              </a:xfrm>
              <a:custGeom>
                <a:avLst/>
                <a:gdLst>
                  <a:gd name="T0" fmla="*/ 7 w 411"/>
                  <a:gd name="T1" fmla="*/ 0 h 140"/>
                  <a:gd name="T2" fmla="*/ 22 w 411"/>
                  <a:gd name="T3" fmla="*/ 0 h 140"/>
                  <a:gd name="T4" fmla="*/ 42 w 411"/>
                  <a:gd name="T5" fmla="*/ 1 h 140"/>
                  <a:gd name="T6" fmla="*/ 67 w 411"/>
                  <a:gd name="T7" fmla="*/ 2 h 140"/>
                  <a:gd name="T8" fmla="*/ 97 w 411"/>
                  <a:gd name="T9" fmla="*/ 4 h 140"/>
                  <a:gd name="T10" fmla="*/ 131 w 411"/>
                  <a:gd name="T11" fmla="*/ 7 h 140"/>
                  <a:gd name="T12" fmla="*/ 166 w 411"/>
                  <a:gd name="T13" fmla="*/ 11 h 140"/>
                  <a:gd name="T14" fmla="*/ 203 w 411"/>
                  <a:gd name="T15" fmla="*/ 14 h 140"/>
                  <a:gd name="T16" fmla="*/ 242 w 411"/>
                  <a:gd name="T17" fmla="*/ 20 h 140"/>
                  <a:gd name="T18" fmla="*/ 281 w 411"/>
                  <a:gd name="T19" fmla="*/ 26 h 140"/>
                  <a:gd name="T20" fmla="*/ 320 w 411"/>
                  <a:gd name="T21" fmla="*/ 34 h 140"/>
                  <a:gd name="T22" fmla="*/ 357 w 411"/>
                  <a:gd name="T23" fmla="*/ 43 h 140"/>
                  <a:gd name="T24" fmla="*/ 374 w 411"/>
                  <a:gd name="T25" fmla="*/ 50 h 140"/>
                  <a:gd name="T26" fmla="*/ 382 w 411"/>
                  <a:gd name="T27" fmla="*/ 60 h 140"/>
                  <a:gd name="T28" fmla="*/ 389 w 411"/>
                  <a:gd name="T29" fmla="*/ 69 h 140"/>
                  <a:gd name="T30" fmla="*/ 394 w 411"/>
                  <a:gd name="T31" fmla="*/ 76 h 140"/>
                  <a:gd name="T32" fmla="*/ 398 w 411"/>
                  <a:gd name="T33" fmla="*/ 85 h 140"/>
                  <a:gd name="T34" fmla="*/ 403 w 411"/>
                  <a:gd name="T35" fmla="*/ 95 h 140"/>
                  <a:gd name="T36" fmla="*/ 406 w 411"/>
                  <a:gd name="T37" fmla="*/ 106 h 140"/>
                  <a:gd name="T38" fmla="*/ 409 w 411"/>
                  <a:gd name="T39" fmla="*/ 118 h 140"/>
                  <a:gd name="T40" fmla="*/ 411 w 411"/>
                  <a:gd name="T41" fmla="*/ 131 h 140"/>
                  <a:gd name="T42" fmla="*/ 396 w 411"/>
                  <a:gd name="T43" fmla="*/ 137 h 140"/>
                  <a:gd name="T44" fmla="*/ 395 w 411"/>
                  <a:gd name="T45" fmla="*/ 130 h 140"/>
                  <a:gd name="T46" fmla="*/ 392 w 411"/>
                  <a:gd name="T47" fmla="*/ 119 h 140"/>
                  <a:gd name="T48" fmla="*/ 389 w 411"/>
                  <a:gd name="T49" fmla="*/ 107 h 140"/>
                  <a:gd name="T50" fmla="*/ 386 w 411"/>
                  <a:gd name="T51" fmla="*/ 99 h 140"/>
                  <a:gd name="T52" fmla="*/ 382 w 411"/>
                  <a:gd name="T53" fmla="*/ 91 h 140"/>
                  <a:gd name="T54" fmla="*/ 378 w 411"/>
                  <a:gd name="T55" fmla="*/ 83 h 140"/>
                  <a:gd name="T56" fmla="*/ 373 w 411"/>
                  <a:gd name="T57" fmla="*/ 74 h 140"/>
                  <a:gd name="T58" fmla="*/ 367 w 411"/>
                  <a:gd name="T59" fmla="*/ 65 h 140"/>
                  <a:gd name="T60" fmla="*/ 361 w 411"/>
                  <a:gd name="T61" fmla="*/ 57 h 140"/>
                  <a:gd name="T62" fmla="*/ 350 w 411"/>
                  <a:gd name="T63" fmla="*/ 54 h 140"/>
                  <a:gd name="T64" fmla="*/ 336 w 411"/>
                  <a:gd name="T65" fmla="*/ 50 h 140"/>
                  <a:gd name="T66" fmla="*/ 318 w 411"/>
                  <a:gd name="T67" fmla="*/ 46 h 140"/>
                  <a:gd name="T68" fmla="*/ 296 w 411"/>
                  <a:gd name="T69" fmla="*/ 42 h 140"/>
                  <a:gd name="T70" fmla="*/ 272 w 411"/>
                  <a:gd name="T71" fmla="*/ 38 h 140"/>
                  <a:gd name="T72" fmla="*/ 243 w 411"/>
                  <a:gd name="T73" fmla="*/ 33 h 140"/>
                  <a:gd name="T74" fmla="*/ 210 w 411"/>
                  <a:gd name="T75" fmla="*/ 28 h 140"/>
                  <a:gd name="T76" fmla="*/ 175 w 411"/>
                  <a:gd name="T77" fmla="*/ 24 h 140"/>
                  <a:gd name="T78" fmla="*/ 137 w 411"/>
                  <a:gd name="T79" fmla="*/ 20 h 140"/>
                  <a:gd name="T80" fmla="*/ 96 w 411"/>
                  <a:gd name="T81" fmla="*/ 17 h 140"/>
                  <a:gd name="T82" fmla="*/ 52 w 411"/>
                  <a:gd name="T83" fmla="*/ 14 h 140"/>
                  <a:gd name="T84" fmla="*/ 24 w 411"/>
                  <a:gd name="T85" fmla="*/ 16 h 140"/>
                  <a:gd name="T86" fmla="*/ 22 w 411"/>
                  <a:gd name="T87" fmla="*/ 23 h 140"/>
                  <a:gd name="T88" fmla="*/ 20 w 411"/>
                  <a:gd name="T89" fmla="*/ 33 h 140"/>
                  <a:gd name="T90" fmla="*/ 18 w 411"/>
                  <a:gd name="T91" fmla="*/ 47 h 140"/>
                  <a:gd name="T92" fmla="*/ 18 w 411"/>
                  <a:gd name="T93" fmla="*/ 61 h 140"/>
                  <a:gd name="T94" fmla="*/ 17 w 411"/>
                  <a:gd name="T95" fmla="*/ 75 h 140"/>
                  <a:gd name="T96" fmla="*/ 18 w 411"/>
                  <a:gd name="T97" fmla="*/ 87 h 140"/>
                  <a:gd name="T98" fmla="*/ 18 w 411"/>
                  <a:gd name="T99" fmla="*/ 96 h 140"/>
                  <a:gd name="T100" fmla="*/ 20 w 411"/>
                  <a:gd name="T101" fmla="*/ 10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1" h="140">
                    <a:moveTo>
                      <a:pt x="0" y="84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4" y="1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7" y="1"/>
                    </a:lnTo>
                    <a:lnTo>
                      <a:pt x="52" y="2"/>
                    </a:lnTo>
                    <a:lnTo>
                      <a:pt x="57" y="2"/>
                    </a:lnTo>
                    <a:lnTo>
                      <a:pt x="62" y="2"/>
                    </a:lnTo>
                    <a:lnTo>
                      <a:pt x="67" y="2"/>
                    </a:lnTo>
                    <a:lnTo>
                      <a:pt x="73" y="3"/>
                    </a:lnTo>
                    <a:lnTo>
                      <a:pt x="79" y="3"/>
                    </a:lnTo>
                    <a:lnTo>
                      <a:pt x="85" y="3"/>
                    </a:lnTo>
                    <a:lnTo>
                      <a:pt x="91" y="4"/>
                    </a:lnTo>
                    <a:lnTo>
                      <a:pt x="97" y="4"/>
                    </a:lnTo>
                    <a:lnTo>
                      <a:pt x="103" y="5"/>
                    </a:lnTo>
                    <a:lnTo>
                      <a:pt x="109" y="5"/>
                    </a:lnTo>
                    <a:lnTo>
                      <a:pt x="116" y="6"/>
                    </a:lnTo>
                    <a:lnTo>
                      <a:pt x="123" y="6"/>
                    </a:lnTo>
                    <a:lnTo>
                      <a:pt x="131" y="7"/>
                    </a:lnTo>
                    <a:lnTo>
                      <a:pt x="137" y="7"/>
                    </a:lnTo>
                    <a:lnTo>
                      <a:pt x="144" y="8"/>
                    </a:lnTo>
                    <a:lnTo>
                      <a:pt x="151" y="9"/>
                    </a:lnTo>
                    <a:lnTo>
                      <a:pt x="158" y="9"/>
                    </a:lnTo>
                    <a:lnTo>
                      <a:pt x="166" y="11"/>
                    </a:lnTo>
                    <a:lnTo>
                      <a:pt x="173" y="11"/>
                    </a:lnTo>
                    <a:lnTo>
                      <a:pt x="181" y="12"/>
                    </a:lnTo>
                    <a:lnTo>
                      <a:pt x="189" y="13"/>
                    </a:lnTo>
                    <a:lnTo>
                      <a:pt x="195" y="14"/>
                    </a:lnTo>
                    <a:lnTo>
                      <a:pt x="203" y="14"/>
                    </a:lnTo>
                    <a:lnTo>
                      <a:pt x="211" y="16"/>
                    </a:lnTo>
                    <a:lnTo>
                      <a:pt x="219" y="16"/>
                    </a:lnTo>
                    <a:lnTo>
                      <a:pt x="227" y="18"/>
                    </a:lnTo>
                    <a:lnTo>
                      <a:pt x="234" y="19"/>
                    </a:lnTo>
                    <a:lnTo>
                      <a:pt x="242" y="20"/>
                    </a:lnTo>
                    <a:lnTo>
                      <a:pt x="250" y="21"/>
                    </a:lnTo>
                    <a:lnTo>
                      <a:pt x="258" y="23"/>
                    </a:lnTo>
                    <a:lnTo>
                      <a:pt x="266" y="24"/>
                    </a:lnTo>
                    <a:lnTo>
                      <a:pt x="273" y="25"/>
                    </a:lnTo>
                    <a:lnTo>
                      <a:pt x="281" y="26"/>
                    </a:lnTo>
                    <a:lnTo>
                      <a:pt x="289" y="28"/>
                    </a:lnTo>
                    <a:lnTo>
                      <a:pt x="296" y="29"/>
                    </a:lnTo>
                    <a:lnTo>
                      <a:pt x="304" y="31"/>
                    </a:lnTo>
                    <a:lnTo>
                      <a:pt x="312" y="32"/>
                    </a:lnTo>
                    <a:lnTo>
                      <a:pt x="320" y="34"/>
                    </a:lnTo>
                    <a:lnTo>
                      <a:pt x="326" y="35"/>
                    </a:lnTo>
                    <a:lnTo>
                      <a:pt x="334" y="37"/>
                    </a:lnTo>
                    <a:lnTo>
                      <a:pt x="342" y="39"/>
                    </a:lnTo>
                    <a:lnTo>
                      <a:pt x="349" y="41"/>
                    </a:lnTo>
                    <a:lnTo>
                      <a:pt x="357" y="43"/>
                    </a:lnTo>
                    <a:lnTo>
                      <a:pt x="364" y="45"/>
                    </a:lnTo>
                    <a:lnTo>
                      <a:pt x="371" y="47"/>
                    </a:lnTo>
                    <a:lnTo>
                      <a:pt x="371" y="47"/>
                    </a:lnTo>
                    <a:lnTo>
                      <a:pt x="372" y="49"/>
                    </a:lnTo>
                    <a:lnTo>
                      <a:pt x="374" y="50"/>
                    </a:lnTo>
                    <a:lnTo>
                      <a:pt x="376" y="52"/>
                    </a:lnTo>
                    <a:lnTo>
                      <a:pt x="378" y="54"/>
                    </a:lnTo>
                    <a:lnTo>
                      <a:pt x="379" y="56"/>
                    </a:lnTo>
                    <a:lnTo>
                      <a:pt x="381" y="57"/>
                    </a:lnTo>
                    <a:lnTo>
                      <a:pt x="382" y="60"/>
                    </a:lnTo>
                    <a:lnTo>
                      <a:pt x="384" y="62"/>
                    </a:lnTo>
                    <a:lnTo>
                      <a:pt x="386" y="64"/>
                    </a:lnTo>
                    <a:lnTo>
                      <a:pt x="387" y="66"/>
                    </a:lnTo>
                    <a:lnTo>
                      <a:pt x="388" y="67"/>
                    </a:lnTo>
                    <a:lnTo>
                      <a:pt x="389" y="69"/>
                    </a:lnTo>
                    <a:lnTo>
                      <a:pt x="390" y="70"/>
                    </a:lnTo>
                    <a:lnTo>
                      <a:pt x="391" y="72"/>
                    </a:lnTo>
                    <a:lnTo>
                      <a:pt x="392" y="73"/>
                    </a:lnTo>
                    <a:lnTo>
                      <a:pt x="392" y="75"/>
                    </a:lnTo>
                    <a:lnTo>
                      <a:pt x="394" y="76"/>
                    </a:lnTo>
                    <a:lnTo>
                      <a:pt x="394" y="78"/>
                    </a:lnTo>
                    <a:lnTo>
                      <a:pt x="395" y="80"/>
                    </a:lnTo>
                    <a:lnTo>
                      <a:pt x="396" y="81"/>
                    </a:lnTo>
                    <a:lnTo>
                      <a:pt x="397" y="83"/>
                    </a:lnTo>
                    <a:lnTo>
                      <a:pt x="398" y="85"/>
                    </a:lnTo>
                    <a:lnTo>
                      <a:pt x="399" y="87"/>
                    </a:lnTo>
                    <a:lnTo>
                      <a:pt x="400" y="88"/>
                    </a:lnTo>
                    <a:lnTo>
                      <a:pt x="401" y="91"/>
                    </a:lnTo>
                    <a:lnTo>
                      <a:pt x="401" y="93"/>
                    </a:lnTo>
                    <a:lnTo>
                      <a:pt x="403" y="95"/>
                    </a:lnTo>
                    <a:lnTo>
                      <a:pt x="403" y="97"/>
                    </a:lnTo>
                    <a:lnTo>
                      <a:pt x="404" y="99"/>
                    </a:lnTo>
                    <a:lnTo>
                      <a:pt x="405" y="101"/>
                    </a:lnTo>
                    <a:lnTo>
                      <a:pt x="405" y="104"/>
                    </a:lnTo>
                    <a:lnTo>
                      <a:pt x="406" y="106"/>
                    </a:lnTo>
                    <a:lnTo>
                      <a:pt x="406" y="109"/>
                    </a:lnTo>
                    <a:lnTo>
                      <a:pt x="407" y="111"/>
                    </a:lnTo>
                    <a:lnTo>
                      <a:pt x="408" y="113"/>
                    </a:lnTo>
                    <a:lnTo>
                      <a:pt x="408" y="116"/>
                    </a:lnTo>
                    <a:lnTo>
                      <a:pt x="409" y="118"/>
                    </a:lnTo>
                    <a:lnTo>
                      <a:pt x="409" y="121"/>
                    </a:lnTo>
                    <a:lnTo>
                      <a:pt x="410" y="123"/>
                    </a:lnTo>
                    <a:lnTo>
                      <a:pt x="410" y="126"/>
                    </a:lnTo>
                    <a:lnTo>
                      <a:pt x="411" y="129"/>
                    </a:lnTo>
                    <a:lnTo>
                      <a:pt x="411" y="131"/>
                    </a:lnTo>
                    <a:lnTo>
                      <a:pt x="411" y="135"/>
                    </a:lnTo>
                    <a:lnTo>
                      <a:pt x="411" y="137"/>
                    </a:lnTo>
                    <a:lnTo>
                      <a:pt x="411" y="140"/>
                    </a:lnTo>
                    <a:lnTo>
                      <a:pt x="396" y="137"/>
                    </a:lnTo>
                    <a:lnTo>
                      <a:pt x="396" y="137"/>
                    </a:lnTo>
                    <a:lnTo>
                      <a:pt x="396" y="135"/>
                    </a:lnTo>
                    <a:lnTo>
                      <a:pt x="395" y="134"/>
                    </a:lnTo>
                    <a:lnTo>
                      <a:pt x="395" y="133"/>
                    </a:lnTo>
                    <a:lnTo>
                      <a:pt x="395" y="131"/>
                    </a:lnTo>
                    <a:lnTo>
                      <a:pt x="395" y="130"/>
                    </a:lnTo>
                    <a:lnTo>
                      <a:pt x="394" y="128"/>
                    </a:lnTo>
                    <a:lnTo>
                      <a:pt x="394" y="126"/>
                    </a:lnTo>
                    <a:lnTo>
                      <a:pt x="393" y="123"/>
                    </a:lnTo>
                    <a:lnTo>
                      <a:pt x="393" y="121"/>
                    </a:lnTo>
                    <a:lnTo>
                      <a:pt x="392" y="119"/>
                    </a:lnTo>
                    <a:lnTo>
                      <a:pt x="392" y="116"/>
                    </a:lnTo>
                    <a:lnTo>
                      <a:pt x="391" y="113"/>
                    </a:lnTo>
                    <a:lnTo>
                      <a:pt x="390" y="111"/>
                    </a:lnTo>
                    <a:lnTo>
                      <a:pt x="389" y="109"/>
                    </a:lnTo>
                    <a:lnTo>
                      <a:pt x="389" y="107"/>
                    </a:lnTo>
                    <a:lnTo>
                      <a:pt x="388" y="106"/>
                    </a:lnTo>
                    <a:lnTo>
                      <a:pt x="388" y="104"/>
                    </a:lnTo>
                    <a:lnTo>
                      <a:pt x="387" y="102"/>
                    </a:lnTo>
                    <a:lnTo>
                      <a:pt x="386" y="101"/>
                    </a:lnTo>
                    <a:lnTo>
                      <a:pt x="386" y="99"/>
                    </a:lnTo>
                    <a:lnTo>
                      <a:pt x="386" y="98"/>
                    </a:lnTo>
                    <a:lnTo>
                      <a:pt x="385" y="96"/>
                    </a:lnTo>
                    <a:lnTo>
                      <a:pt x="384" y="94"/>
                    </a:lnTo>
                    <a:lnTo>
                      <a:pt x="383" y="93"/>
                    </a:lnTo>
                    <a:lnTo>
                      <a:pt x="382" y="91"/>
                    </a:lnTo>
                    <a:lnTo>
                      <a:pt x="382" y="90"/>
                    </a:lnTo>
                    <a:lnTo>
                      <a:pt x="381" y="88"/>
                    </a:lnTo>
                    <a:lnTo>
                      <a:pt x="380" y="86"/>
                    </a:lnTo>
                    <a:lnTo>
                      <a:pt x="379" y="85"/>
                    </a:lnTo>
                    <a:lnTo>
                      <a:pt x="378" y="83"/>
                    </a:lnTo>
                    <a:lnTo>
                      <a:pt x="377" y="81"/>
                    </a:lnTo>
                    <a:lnTo>
                      <a:pt x="376" y="79"/>
                    </a:lnTo>
                    <a:lnTo>
                      <a:pt x="375" y="77"/>
                    </a:lnTo>
                    <a:lnTo>
                      <a:pt x="374" y="75"/>
                    </a:lnTo>
                    <a:lnTo>
                      <a:pt x="373" y="74"/>
                    </a:lnTo>
                    <a:lnTo>
                      <a:pt x="372" y="72"/>
                    </a:lnTo>
                    <a:lnTo>
                      <a:pt x="371" y="70"/>
                    </a:lnTo>
                    <a:lnTo>
                      <a:pt x="369" y="68"/>
                    </a:lnTo>
                    <a:lnTo>
                      <a:pt x="368" y="67"/>
                    </a:lnTo>
                    <a:lnTo>
                      <a:pt x="367" y="65"/>
                    </a:lnTo>
                    <a:lnTo>
                      <a:pt x="366" y="63"/>
                    </a:lnTo>
                    <a:lnTo>
                      <a:pt x="365" y="62"/>
                    </a:lnTo>
                    <a:lnTo>
                      <a:pt x="363" y="60"/>
                    </a:lnTo>
                    <a:lnTo>
                      <a:pt x="362" y="59"/>
                    </a:lnTo>
                    <a:lnTo>
                      <a:pt x="361" y="57"/>
                    </a:lnTo>
                    <a:lnTo>
                      <a:pt x="360" y="57"/>
                    </a:lnTo>
                    <a:lnTo>
                      <a:pt x="359" y="56"/>
                    </a:lnTo>
                    <a:lnTo>
                      <a:pt x="357" y="56"/>
                    </a:lnTo>
                    <a:lnTo>
                      <a:pt x="354" y="55"/>
                    </a:lnTo>
                    <a:lnTo>
                      <a:pt x="350" y="54"/>
                    </a:lnTo>
                    <a:lnTo>
                      <a:pt x="346" y="53"/>
                    </a:lnTo>
                    <a:lnTo>
                      <a:pt x="343" y="52"/>
                    </a:lnTo>
                    <a:lnTo>
                      <a:pt x="341" y="52"/>
                    </a:lnTo>
                    <a:lnTo>
                      <a:pt x="338" y="51"/>
                    </a:lnTo>
                    <a:lnTo>
                      <a:pt x="336" y="50"/>
                    </a:lnTo>
                    <a:lnTo>
                      <a:pt x="332" y="50"/>
                    </a:lnTo>
                    <a:lnTo>
                      <a:pt x="329" y="49"/>
                    </a:lnTo>
                    <a:lnTo>
                      <a:pt x="325" y="48"/>
                    </a:lnTo>
                    <a:lnTo>
                      <a:pt x="322" y="47"/>
                    </a:lnTo>
                    <a:lnTo>
                      <a:pt x="318" y="46"/>
                    </a:lnTo>
                    <a:lnTo>
                      <a:pt x="314" y="45"/>
                    </a:lnTo>
                    <a:lnTo>
                      <a:pt x="310" y="45"/>
                    </a:lnTo>
                    <a:lnTo>
                      <a:pt x="306" y="44"/>
                    </a:lnTo>
                    <a:lnTo>
                      <a:pt x="301" y="43"/>
                    </a:lnTo>
                    <a:lnTo>
                      <a:pt x="296" y="42"/>
                    </a:lnTo>
                    <a:lnTo>
                      <a:pt x="292" y="42"/>
                    </a:lnTo>
                    <a:lnTo>
                      <a:pt x="287" y="40"/>
                    </a:lnTo>
                    <a:lnTo>
                      <a:pt x="282" y="40"/>
                    </a:lnTo>
                    <a:lnTo>
                      <a:pt x="277" y="38"/>
                    </a:lnTo>
                    <a:lnTo>
                      <a:pt x="272" y="38"/>
                    </a:lnTo>
                    <a:lnTo>
                      <a:pt x="267" y="37"/>
                    </a:lnTo>
                    <a:lnTo>
                      <a:pt x="261" y="36"/>
                    </a:lnTo>
                    <a:lnTo>
                      <a:pt x="255" y="35"/>
                    </a:lnTo>
                    <a:lnTo>
                      <a:pt x="249" y="34"/>
                    </a:lnTo>
                    <a:lnTo>
                      <a:pt x="243" y="33"/>
                    </a:lnTo>
                    <a:lnTo>
                      <a:pt x="236" y="32"/>
                    </a:lnTo>
                    <a:lnTo>
                      <a:pt x="230" y="31"/>
                    </a:lnTo>
                    <a:lnTo>
                      <a:pt x="224" y="30"/>
                    </a:lnTo>
                    <a:lnTo>
                      <a:pt x="217" y="29"/>
                    </a:lnTo>
                    <a:lnTo>
                      <a:pt x="210" y="28"/>
                    </a:lnTo>
                    <a:lnTo>
                      <a:pt x="204" y="27"/>
                    </a:lnTo>
                    <a:lnTo>
                      <a:pt x="196" y="26"/>
                    </a:lnTo>
                    <a:lnTo>
                      <a:pt x="189" y="26"/>
                    </a:lnTo>
                    <a:lnTo>
                      <a:pt x="183" y="25"/>
                    </a:lnTo>
                    <a:lnTo>
                      <a:pt x="175" y="24"/>
                    </a:lnTo>
                    <a:lnTo>
                      <a:pt x="167" y="23"/>
                    </a:lnTo>
                    <a:lnTo>
                      <a:pt x="160" y="23"/>
                    </a:lnTo>
                    <a:lnTo>
                      <a:pt x="152" y="22"/>
                    </a:lnTo>
                    <a:lnTo>
                      <a:pt x="145" y="21"/>
                    </a:lnTo>
                    <a:lnTo>
                      <a:pt x="137" y="20"/>
                    </a:lnTo>
                    <a:lnTo>
                      <a:pt x="129" y="19"/>
                    </a:lnTo>
                    <a:lnTo>
                      <a:pt x="120" y="18"/>
                    </a:lnTo>
                    <a:lnTo>
                      <a:pt x="112" y="18"/>
                    </a:lnTo>
                    <a:lnTo>
                      <a:pt x="103" y="18"/>
                    </a:lnTo>
                    <a:lnTo>
                      <a:pt x="96" y="17"/>
                    </a:lnTo>
                    <a:lnTo>
                      <a:pt x="87" y="16"/>
                    </a:lnTo>
                    <a:lnTo>
                      <a:pt x="78" y="16"/>
                    </a:lnTo>
                    <a:lnTo>
                      <a:pt x="69" y="16"/>
                    </a:lnTo>
                    <a:lnTo>
                      <a:pt x="60" y="15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4" y="14"/>
                    </a:lnTo>
                    <a:lnTo>
                      <a:pt x="25" y="14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3" y="17"/>
                    </a:lnTo>
                    <a:lnTo>
                      <a:pt x="23" y="18"/>
                    </a:lnTo>
                    <a:lnTo>
                      <a:pt x="23" y="19"/>
                    </a:lnTo>
                    <a:lnTo>
                      <a:pt x="23" y="21"/>
                    </a:lnTo>
                    <a:lnTo>
                      <a:pt x="22" y="23"/>
                    </a:lnTo>
                    <a:lnTo>
                      <a:pt x="22" y="25"/>
                    </a:lnTo>
                    <a:lnTo>
                      <a:pt x="21" y="26"/>
                    </a:lnTo>
                    <a:lnTo>
                      <a:pt x="21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19" y="42"/>
                    </a:lnTo>
                    <a:lnTo>
                      <a:pt x="19" y="44"/>
                    </a:lnTo>
                    <a:lnTo>
                      <a:pt x="18" y="47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18" y="56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7" y="64"/>
                    </a:lnTo>
                    <a:lnTo>
                      <a:pt x="17" y="67"/>
                    </a:lnTo>
                    <a:lnTo>
                      <a:pt x="17" y="69"/>
                    </a:lnTo>
                    <a:lnTo>
                      <a:pt x="17" y="72"/>
                    </a:lnTo>
                    <a:lnTo>
                      <a:pt x="17" y="75"/>
                    </a:lnTo>
                    <a:lnTo>
                      <a:pt x="17" y="78"/>
                    </a:lnTo>
                    <a:lnTo>
                      <a:pt x="18" y="80"/>
                    </a:lnTo>
                    <a:lnTo>
                      <a:pt x="18" y="83"/>
                    </a:lnTo>
                    <a:lnTo>
                      <a:pt x="18" y="85"/>
                    </a:lnTo>
                    <a:lnTo>
                      <a:pt x="18" y="87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8" y="93"/>
                    </a:lnTo>
                    <a:lnTo>
                      <a:pt x="18" y="94"/>
                    </a:lnTo>
                    <a:lnTo>
                      <a:pt x="18" y="96"/>
                    </a:lnTo>
                    <a:lnTo>
                      <a:pt x="19" y="98"/>
                    </a:lnTo>
                    <a:lnTo>
                      <a:pt x="19" y="100"/>
                    </a:lnTo>
                    <a:lnTo>
                      <a:pt x="19" y="102"/>
                    </a:lnTo>
                    <a:lnTo>
                      <a:pt x="19" y="104"/>
                    </a:lnTo>
                    <a:lnTo>
                      <a:pt x="20" y="106"/>
                    </a:lnTo>
                    <a:lnTo>
                      <a:pt x="20" y="109"/>
                    </a:lnTo>
                    <a:lnTo>
                      <a:pt x="20" y="111"/>
                    </a:lnTo>
                    <a:lnTo>
                      <a:pt x="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3" name="Freeform 352"/>
              <p:cNvSpPr>
                <a:spLocks/>
              </p:cNvSpPr>
              <p:nvPr/>
            </p:nvSpPr>
            <p:spPr bwMode="auto">
              <a:xfrm>
                <a:off x="4767263" y="5275263"/>
                <a:ext cx="655638" cy="93662"/>
              </a:xfrm>
              <a:custGeom>
                <a:avLst/>
                <a:gdLst>
                  <a:gd name="T0" fmla="*/ 0 w 413"/>
                  <a:gd name="T1" fmla="*/ 40 h 59"/>
                  <a:gd name="T2" fmla="*/ 5 w 413"/>
                  <a:gd name="T3" fmla="*/ 39 h 59"/>
                  <a:gd name="T4" fmla="*/ 12 w 413"/>
                  <a:gd name="T5" fmla="*/ 39 h 59"/>
                  <a:gd name="T6" fmla="*/ 22 w 413"/>
                  <a:gd name="T7" fmla="*/ 38 h 59"/>
                  <a:gd name="T8" fmla="*/ 33 w 413"/>
                  <a:gd name="T9" fmla="*/ 38 h 59"/>
                  <a:gd name="T10" fmla="*/ 41 w 413"/>
                  <a:gd name="T11" fmla="*/ 38 h 59"/>
                  <a:gd name="T12" fmla="*/ 49 w 413"/>
                  <a:gd name="T13" fmla="*/ 38 h 59"/>
                  <a:gd name="T14" fmla="*/ 58 w 413"/>
                  <a:gd name="T15" fmla="*/ 38 h 59"/>
                  <a:gd name="T16" fmla="*/ 67 w 413"/>
                  <a:gd name="T17" fmla="*/ 38 h 59"/>
                  <a:gd name="T18" fmla="*/ 79 w 413"/>
                  <a:gd name="T19" fmla="*/ 38 h 59"/>
                  <a:gd name="T20" fmla="*/ 91 w 413"/>
                  <a:gd name="T21" fmla="*/ 38 h 59"/>
                  <a:gd name="T22" fmla="*/ 103 w 413"/>
                  <a:gd name="T23" fmla="*/ 38 h 59"/>
                  <a:gd name="T24" fmla="*/ 116 w 413"/>
                  <a:gd name="T25" fmla="*/ 38 h 59"/>
                  <a:gd name="T26" fmla="*/ 131 w 413"/>
                  <a:gd name="T27" fmla="*/ 39 h 59"/>
                  <a:gd name="T28" fmla="*/ 146 w 413"/>
                  <a:gd name="T29" fmla="*/ 40 h 59"/>
                  <a:gd name="T30" fmla="*/ 162 w 413"/>
                  <a:gd name="T31" fmla="*/ 40 h 59"/>
                  <a:gd name="T32" fmla="*/ 179 w 413"/>
                  <a:gd name="T33" fmla="*/ 41 h 59"/>
                  <a:gd name="T34" fmla="*/ 196 w 413"/>
                  <a:gd name="T35" fmla="*/ 41 h 59"/>
                  <a:gd name="T36" fmla="*/ 212 w 413"/>
                  <a:gd name="T37" fmla="*/ 42 h 59"/>
                  <a:gd name="T38" fmla="*/ 230 w 413"/>
                  <a:gd name="T39" fmla="*/ 43 h 59"/>
                  <a:gd name="T40" fmla="*/ 245 w 413"/>
                  <a:gd name="T41" fmla="*/ 44 h 59"/>
                  <a:gd name="T42" fmla="*/ 262 w 413"/>
                  <a:gd name="T43" fmla="*/ 45 h 59"/>
                  <a:gd name="T44" fmla="*/ 278 w 413"/>
                  <a:gd name="T45" fmla="*/ 45 h 59"/>
                  <a:gd name="T46" fmla="*/ 292 w 413"/>
                  <a:gd name="T47" fmla="*/ 47 h 59"/>
                  <a:gd name="T48" fmla="*/ 308 w 413"/>
                  <a:gd name="T49" fmla="*/ 48 h 59"/>
                  <a:gd name="T50" fmla="*/ 322 w 413"/>
                  <a:gd name="T51" fmla="*/ 49 h 59"/>
                  <a:gd name="T52" fmla="*/ 335 w 413"/>
                  <a:gd name="T53" fmla="*/ 50 h 59"/>
                  <a:gd name="T54" fmla="*/ 347 w 413"/>
                  <a:gd name="T55" fmla="*/ 52 h 59"/>
                  <a:gd name="T56" fmla="*/ 359 w 413"/>
                  <a:gd name="T57" fmla="*/ 52 h 59"/>
                  <a:gd name="T58" fmla="*/ 369 w 413"/>
                  <a:gd name="T59" fmla="*/ 54 h 59"/>
                  <a:gd name="T60" fmla="*/ 378 w 413"/>
                  <a:gd name="T61" fmla="*/ 55 h 59"/>
                  <a:gd name="T62" fmla="*/ 388 w 413"/>
                  <a:gd name="T63" fmla="*/ 56 h 59"/>
                  <a:gd name="T64" fmla="*/ 398 w 413"/>
                  <a:gd name="T65" fmla="*/ 57 h 59"/>
                  <a:gd name="T66" fmla="*/ 408 w 413"/>
                  <a:gd name="T67" fmla="*/ 58 h 59"/>
                  <a:gd name="T68" fmla="*/ 413 w 413"/>
                  <a:gd name="T69" fmla="*/ 59 h 59"/>
                  <a:gd name="T70" fmla="*/ 405 w 413"/>
                  <a:gd name="T71" fmla="*/ 48 h 59"/>
                  <a:gd name="T72" fmla="*/ 398 w 413"/>
                  <a:gd name="T73" fmla="*/ 47 h 59"/>
                  <a:gd name="T74" fmla="*/ 391 w 413"/>
                  <a:gd name="T75" fmla="*/ 45 h 59"/>
                  <a:gd name="T76" fmla="*/ 384 w 413"/>
                  <a:gd name="T77" fmla="*/ 45 h 59"/>
                  <a:gd name="T78" fmla="*/ 374 w 413"/>
                  <a:gd name="T79" fmla="*/ 43 h 59"/>
                  <a:gd name="T80" fmla="*/ 364 w 413"/>
                  <a:gd name="T81" fmla="*/ 42 h 59"/>
                  <a:gd name="T82" fmla="*/ 350 w 413"/>
                  <a:gd name="T83" fmla="*/ 40 h 59"/>
                  <a:gd name="T84" fmla="*/ 335 w 413"/>
                  <a:gd name="T85" fmla="*/ 38 h 59"/>
                  <a:gd name="T86" fmla="*/ 320 w 413"/>
                  <a:gd name="T87" fmla="*/ 37 h 59"/>
                  <a:gd name="T88" fmla="*/ 302 w 413"/>
                  <a:gd name="T89" fmla="*/ 36 h 59"/>
                  <a:gd name="T90" fmla="*/ 282 w 413"/>
                  <a:gd name="T91" fmla="*/ 34 h 59"/>
                  <a:gd name="T92" fmla="*/ 262 w 413"/>
                  <a:gd name="T93" fmla="*/ 33 h 59"/>
                  <a:gd name="T94" fmla="*/ 239 w 413"/>
                  <a:gd name="T95" fmla="*/ 31 h 59"/>
                  <a:gd name="T96" fmla="*/ 216 w 413"/>
                  <a:gd name="T97" fmla="*/ 30 h 59"/>
                  <a:gd name="T98" fmla="*/ 191 w 413"/>
                  <a:gd name="T99" fmla="*/ 29 h 59"/>
                  <a:gd name="T100" fmla="*/ 163 w 413"/>
                  <a:gd name="T101" fmla="*/ 28 h 59"/>
                  <a:gd name="T102" fmla="*/ 136 w 413"/>
                  <a:gd name="T103" fmla="*/ 28 h 59"/>
                  <a:gd name="T104" fmla="*/ 106 w 413"/>
                  <a:gd name="T105" fmla="*/ 28 h 59"/>
                  <a:gd name="T106" fmla="*/ 76 w 413"/>
                  <a:gd name="T107" fmla="*/ 28 h 59"/>
                  <a:gd name="T108" fmla="*/ 44 w 413"/>
                  <a:gd name="T109" fmla="*/ 29 h 59"/>
                  <a:gd name="T110" fmla="*/ 16 w 413"/>
                  <a:gd name="T111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3" h="59">
                    <a:moveTo>
                      <a:pt x="2" y="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3" y="39"/>
                    </a:lnTo>
                    <a:lnTo>
                      <a:pt x="5" y="39"/>
                    </a:lnTo>
                    <a:lnTo>
                      <a:pt x="7" y="39"/>
                    </a:lnTo>
                    <a:lnTo>
                      <a:pt x="10" y="39"/>
                    </a:lnTo>
                    <a:lnTo>
                      <a:pt x="12" y="39"/>
                    </a:lnTo>
                    <a:lnTo>
                      <a:pt x="14" y="39"/>
                    </a:lnTo>
                    <a:lnTo>
                      <a:pt x="18" y="38"/>
                    </a:lnTo>
                    <a:lnTo>
                      <a:pt x="22" y="38"/>
                    </a:lnTo>
                    <a:lnTo>
                      <a:pt x="26" y="38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5" y="38"/>
                    </a:lnTo>
                    <a:lnTo>
                      <a:pt x="38" y="38"/>
                    </a:lnTo>
                    <a:lnTo>
                      <a:pt x="41" y="38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49" y="38"/>
                    </a:lnTo>
                    <a:lnTo>
                      <a:pt x="52" y="38"/>
                    </a:lnTo>
                    <a:lnTo>
                      <a:pt x="55" y="38"/>
                    </a:lnTo>
                    <a:lnTo>
                      <a:pt x="58" y="38"/>
                    </a:lnTo>
                    <a:lnTo>
                      <a:pt x="60" y="38"/>
                    </a:lnTo>
                    <a:lnTo>
                      <a:pt x="64" y="38"/>
                    </a:lnTo>
                    <a:lnTo>
                      <a:pt x="67" y="38"/>
                    </a:lnTo>
                    <a:lnTo>
                      <a:pt x="71" y="38"/>
                    </a:lnTo>
                    <a:lnTo>
                      <a:pt x="75" y="38"/>
                    </a:lnTo>
                    <a:lnTo>
                      <a:pt x="79" y="38"/>
                    </a:lnTo>
                    <a:lnTo>
                      <a:pt x="83" y="38"/>
                    </a:lnTo>
                    <a:lnTo>
                      <a:pt x="87" y="38"/>
                    </a:lnTo>
                    <a:lnTo>
                      <a:pt x="91" y="38"/>
                    </a:lnTo>
                    <a:lnTo>
                      <a:pt x="95" y="38"/>
                    </a:lnTo>
                    <a:lnTo>
                      <a:pt x="99" y="38"/>
                    </a:lnTo>
                    <a:lnTo>
                      <a:pt x="103" y="38"/>
                    </a:lnTo>
                    <a:lnTo>
                      <a:pt x="107" y="38"/>
                    </a:lnTo>
                    <a:lnTo>
                      <a:pt x="112" y="38"/>
                    </a:lnTo>
                    <a:lnTo>
                      <a:pt x="116" y="38"/>
                    </a:lnTo>
                    <a:lnTo>
                      <a:pt x="121" y="39"/>
                    </a:lnTo>
                    <a:lnTo>
                      <a:pt x="126" y="39"/>
                    </a:lnTo>
                    <a:lnTo>
                      <a:pt x="131" y="39"/>
                    </a:lnTo>
                    <a:lnTo>
                      <a:pt x="136" y="39"/>
                    </a:lnTo>
                    <a:lnTo>
                      <a:pt x="141" y="39"/>
                    </a:lnTo>
                    <a:lnTo>
                      <a:pt x="146" y="40"/>
                    </a:lnTo>
                    <a:lnTo>
                      <a:pt x="151" y="40"/>
                    </a:lnTo>
                    <a:lnTo>
                      <a:pt x="156" y="40"/>
                    </a:lnTo>
                    <a:lnTo>
                      <a:pt x="162" y="40"/>
                    </a:lnTo>
                    <a:lnTo>
                      <a:pt x="168" y="40"/>
                    </a:lnTo>
                    <a:lnTo>
                      <a:pt x="174" y="41"/>
                    </a:lnTo>
                    <a:lnTo>
                      <a:pt x="179" y="41"/>
                    </a:lnTo>
                    <a:lnTo>
                      <a:pt x="185" y="41"/>
                    </a:lnTo>
                    <a:lnTo>
                      <a:pt x="190" y="41"/>
                    </a:lnTo>
                    <a:lnTo>
                      <a:pt x="196" y="41"/>
                    </a:lnTo>
                    <a:lnTo>
                      <a:pt x="201" y="41"/>
                    </a:lnTo>
                    <a:lnTo>
                      <a:pt x="207" y="42"/>
                    </a:lnTo>
                    <a:lnTo>
                      <a:pt x="212" y="42"/>
                    </a:lnTo>
                    <a:lnTo>
                      <a:pt x="219" y="42"/>
                    </a:lnTo>
                    <a:lnTo>
                      <a:pt x="224" y="42"/>
                    </a:lnTo>
                    <a:lnTo>
                      <a:pt x="230" y="43"/>
                    </a:lnTo>
                    <a:lnTo>
                      <a:pt x="235" y="43"/>
                    </a:lnTo>
                    <a:lnTo>
                      <a:pt x="240" y="43"/>
                    </a:lnTo>
                    <a:lnTo>
                      <a:pt x="245" y="44"/>
                    </a:lnTo>
                    <a:lnTo>
                      <a:pt x="251" y="44"/>
                    </a:lnTo>
                    <a:lnTo>
                      <a:pt x="257" y="44"/>
                    </a:lnTo>
                    <a:lnTo>
                      <a:pt x="262" y="45"/>
                    </a:lnTo>
                    <a:lnTo>
                      <a:pt x="268" y="45"/>
                    </a:lnTo>
                    <a:lnTo>
                      <a:pt x="273" y="45"/>
                    </a:lnTo>
                    <a:lnTo>
                      <a:pt x="278" y="45"/>
                    </a:lnTo>
                    <a:lnTo>
                      <a:pt x="282" y="46"/>
                    </a:lnTo>
                    <a:lnTo>
                      <a:pt x="287" y="47"/>
                    </a:lnTo>
                    <a:lnTo>
                      <a:pt x="292" y="47"/>
                    </a:lnTo>
                    <a:lnTo>
                      <a:pt x="298" y="47"/>
                    </a:lnTo>
                    <a:lnTo>
                      <a:pt x="303" y="48"/>
                    </a:lnTo>
                    <a:lnTo>
                      <a:pt x="308" y="48"/>
                    </a:lnTo>
                    <a:lnTo>
                      <a:pt x="312" y="49"/>
                    </a:lnTo>
                    <a:lnTo>
                      <a:pt x="317" y="49"/>
                    </a:lnTo>
                    <a:lnTo>
                      <a:pt x="322" y="49"/>
                    </a:lnTo>
                    <a:lnTo>
                      <a:pt x="325" y="50"/>
                    </a:lnTo>
                    <a:lnTo>
                      <a:pt x="330" y="50"/>
                    </a:lnTo>
                    <a:lnTo>
                      <a:pt x="335" y="50"/>
                    </a:lnTo>
                    <a:lnTo>
                      <a:pt x="339" y="51"/>
                    </a:lnTo>
                    <a:lnTo>
                      <a:pt x="343" y="51"/>
                    </a:lnTo>
                    <a:lnTo>
                      <a:pt x="347" y="52"/>
                    </a:lnTo>
                    <a:lnTo>
                      <a:pt x="351" y="52"/>
                    </a:lnTo>
                    <a:lnTo>
                      <a:pt x="355" y="52"/>
                    </a:lnTo>
                    <a:lnTo>
                      <a:pt x="359" y="52"/>
                    </a:lnTo>
                    <a:lnTo>
                      <a:pt x="363" y="53"/>
                    </a:lnTo>
                    <a:lnTo>
                      <a:pt x="366" y="54"/>
                    </a:lnTo>
                    <a:lnTo>
                      <a:pt x="369" y="54"/>
                    </a:lnTo>
                    <a:lnTo>
                      <a:pt x="372" y="54"/>
                    </a:lnTo>
                    <a:lnTo>
                      <a:pt x="375" y="54"/>
                    </a:lnTo>
                    <a:lnTo>
                      <a:pt x="378" y="55"/>
                    </a:lnTo>
                    <a:lnTo>
                      <a:pt x="382" y="56"/>
                    </a:lnTo>
                    <a:lnTo>
                      <a:pt x="384" y="56"/>
                    </a:lnTo>
                    <a:lnTo>
                      <a:pt x="388" y="56"/>
                    </a:lnTo>
                    <a:lnTo>
                      <a:pt x="390" y="56"/>
                    </a:lnTo>
                    <a:lnTo>
                      <a:pt x="393" y="57"/>
                    </a:lnTo>
                    <a:lnTo>
                      <a:pt x="398" y="57"/>
                    </a:lnTo>
                    <a:lnTo>
                      <a:pt x="402" y="57"/>
                    </a:lnTo>
                    <a:lnTo>
                      <a:pt x="405" y="58"/>
                    </a:lnTo>
                    <a:lnTo>
                      <a:pt x="408" y="58"/>
                    </a:lnTo>
                    <a:lnTo>
                      <a:pt x="411" y="59"/>
                    </a:lnTo>
                    <a:lnTo>
                      <a:pt x="412" y="59"/>
                    </a:lnTo>
                    <a:lnTo>
                      <a:pt x="413" y="59"/>
                    </a:lnTo>
                    <a:lnTo>
                      <a:pt x="413" y="59"/>
                    </a:lnTo>
                    <a:lnTo>
                      <a:pt x="405" y="48"/>
                    </a:lnTo>
                    <a:lnTo>
                      <a:pt x="405" y="48"/>
                    </a:lnTo>
                    <a:lnTo>
                      <a:pt x="403" y="47"/>
                    </a:lnTo>
                    <a:lnTo>
                      <a:pt x="401" y="47"/>
                    </a:lnTo>
                    <a:lnTo>
                      <a:pt x="398" y="47"/>
                    </a:lnTo>
                    <a:lnTo>
                      <a:pt x="396" y="46"/>
                    </a:lnTo>
                    <a:lnTo>
                      <a:pt x="394" y="46"/>
                    </a:lnTo>
                    <a:lnTo>
                      <a:pt x="391" y="45"/>
                    </a:lnTo>
                    <a:lnTo>
                      <a:pt x="389" y="45"/>
                    </a:lnTo>
                    <a:lnTo>
                      <a:pt x="387" y="45"/>
                    </a:lnTo>
                    <a:lnTo>
                      <a:pt x="384" y="45"/>
                    </a:lnTo>
                    <a:lnTo>
                      <a:pt x="381" y="44"/>
                    </a:lnTo>
                    <a:lnTo>
                      <a:pt x="378" y="44"/>
                    </a:lnTo>
                    <a:lnTo>
                      <a:pt x="374" y="43"/>
                    </a:lnTo>
                    <a:lnTo>
                      <a:pt x="371" y="43"/>
                    </a:lnTo>
                    <a:lnTo>
                      <a:pt x="368" y="42"/>
                    </a:lnTo>
                    <a:lnTo>
                      <a:pt x="364" y="42"/>
                    </a:lnTo>
                    <a:lnTo>
                      <a:pt x="359" y="41"/>
                    </a:lnTo>
                    <a:lnTo>
                      <a:pt x="355" y="41"/>
                    </a:lnTo>
                    <a:lnTo>
                      <a:pt x="350" y="40"/>
                    </a:lnTo>
                    <a:lnTo>
                      <a:pt x="346" y="40"/>
                    </a:lnTo>
                    <a:lnTo>
                      <a:pt x="341" y="39"/>
                    </a:lnTo>
                    <a:lnTo>
                      <a:pt x="335" y="38"/>
                    </a:lnTo>
                    <a:lnTo>
                      <a:pt x="330" y="38"/>
                    </a:lnTo>
                    <a:lnTo>
                      <a:pt x="325" y="38"/>
                    </a:lnTo>
                    <a:lnTo>
                      <a:pt x="320" y="37"/>
                    </a:lnTo>
                    <a:lnTo>
                      <a:pt x="314" y="37"/>
                    </a:lnTo>
                    <a:lnTo>
                      <a:pt x="308" y="36"/>
                    </a:lnTo>
                    <a:lnTo>
                      <a:pt x="302" y="36"/>
                    </a:lnTo>
                    <a:lnTo>
                      <a:pt x="295" y="35"/>
                    </a:lnTo>
                    <a:lnTo>
                      <a:pt x="289" y="35"/>
                    </a:lnTo>
                    <a:lnTo>
                      <a:pt x="282" y="34"/>
                    </a:lnTo>
                    <a:lnTo>
                      <a:pt x="276" y="33"/>
                    </a:lnTo>
                    <a:lnTo>
                      <a:pt x="269" y="33"/>
                    </a:lnTo>
                    <a:lnTo>
                      <a:pt x="262" y="33"/>
                    </a:lnTo>
                    <a:lnTo>
                      <a:pt x="254" y="32"/>
                    </a:lnTo>
                    <a:lnTo>
                      <a:pt x="247" y="32"/>
                    </a:lnTo>
                    <a:lnTo>
                      <a:pt x="239" y="31"/>
                    </a:lnTo>
                    <a:lnTo>
                      <a:pt x="232" y="31"/>
                    </a:lnTo>
                    <a:lnTo>
                      <a:pt x="223" y="30"/>
                    </a:lnTo>
                    <a:lnTo>
                      <a:pt x="216" y="30"/>
                    </a:lnTo>
                    <a:lnTo>
                      <a:pt x="207" y="30"/>
                    </a:lnTo>
                    <a:lnTo>
                      <a:pt x="199" y="30"/>
                    </a:lnTo>
                    <a:lnTo>
                      <a:pt x="191" y="29"/>
                    </a:lnTo>
                    <a:lnTo>
                      <a:pt x="182" y="29"/>
                    </a:lnTo>
                    <a:lnTo>
                      <a:pt x="173" y="28"/>
                    </a:lnTo>
                    <a:lnTo>
                      <a:pt x="163" y="28"/>
                    </a:lnTo>
                    <a:lnTo>
                      <a:pt x="154" y="28"/>
                    </a:lnTo>
                    <a:lnTo>
                      <a:pt x="146" y="28"/>
                    </a:lnTo>
                    <a:lnTo>
                      <a:pt x="136" y="28"/>
                    </a:lnTo>
                    <a:lnTo>
                      <a:pt x="126" y="28"/>
                    </a:lnTo>
                    <a:lnTo>
                      <a:pt x="116" y="28"/>
                    </a:lnTo>
                    <a:lnTo>
                      <a:pt x="106" y="28"/>
                    </a:lnTo>
                    <a:lnTo>
                      <a:pt x="97" y="28"/>
                    </a:lnTo>
                    <a:lnTo>
                      <a:pt x="86" y="28"/>
                    </a:lnTo>
                    <a:lnTo>
                      <a:pt x="76" y="28"/>
                    </a:lnTo>
                    <a:lnTo>
                      <a:pt x="65" y="28"/>
                    </a:lnTo>
                    <a:lnTo>
                      <a:pt x="55" y="28"/>
                    </a:lnTo>
                    <a:lnTo>
                      <a:pt x="44" y="29"/>
                    </a:lnTo>
                    <a:lnTo>
                      <a:pt x="33" y="30"/>
                    </a:lnTo>
                    <a:lnTo>
                      <a:pt x="22" y="30"/>
                    </a:lnTo>
                    <a:lnTo>
                      <a:pt x="16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4" name="Freeform 353"/>
              <p:cNvSpPr>
                <a:spLocks/>
              </p:cNvSpPr>
              <p:nvPr/>
            </p:nvSpPr>
            <p:spPr bwMode="auto">
              <a:xfrm>
                <a:off x="4887913" y="5207000"/>
                <a:ext cx="33338" cy="77787"/>
              </a:xfrm>
              <a:custGeom>
                <a:avLst/>
                <a:gdLst>
                  <a:gd name="T0" fmla="*/ 0 w 21"/>
                  <a:gd name="T1" fmla="*/ 1 h 49"/>
                  <a:gd name="T2" fmla="*/ 2 w 21"/>
                  <a:gd name="T3" fmla="*/ 49 h 49"/>
                  <a:gd name="T4" fmla="*/ 21 w 21"/>
                  <a:gd name="T5" fmla="*/ 49 h 49"/>
                  <a:gd name="T6" fmla="*/ 18 w 21"/>
                  <a:gd name="T7" fmla="*/ 0 h 49"/>
                  <a:gd name="T8" fmla="*/ 0 w 21"/>
                  <a:gd name="T9" fmla="*/ 1 h 49"/>
                  <a:gd name="T10" fmla="*/ 0 w 21"/>
                  <a:gd name="T11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49">
                    <a:moveTo>
                      <a:pt x="0" y="1"/>
                    </a:moveTo>
                    <a:lnTo>
                      <a:pt x="2" y="49"/>
                    </a:lnTo>
                    <a:lnTo>
                      <a:pt x="21" y="49"/>
                    </a:lnTo>
                    <a:lnTo>
                      <a:pt x="18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5" name="Freeform 354"/>
              <p:cNvSpPr>
                <a:spLocks/>
              </p:cNvSpPr>
              <p:nvPr/>
            </p:nvSpPr>
            <p:spPr bwMode="auto">
              <a:xfrm>
                <a:off x="4962526" y="5216525"/>
                <a:ext cx="31750" cy="68262"/>
              </a:xfrm>
              <a:custGeom>
                <a:avLst/>
                <a:gdLst>
                  <a:gd name="T0" fmla="*/ 2 w 20"/>
                  <a:gd name="T1" fmla="*/ 0 h 43"/>
                  <a:gd name="T2" fmla="*/ 0 w 20"/>
                  <a:gd name="T3" fmla="*/ 43 h 43"/>
                  <a:gd name="T4" fmla="*/ 20 w 20"/>
                  <a:gd name="T5" fmla="*/ 43 h 43"/>
                  <a:gd name="T6" fmla="*/ 17 w 20"/>
                  <a:gd name="T7" fmla="*/ 0 h 43"/>
                  <a:gd name="T8" fmla="*/ 2 w 20"/>
                  <a:gd name="T9" fmla="*/ 0 h 43"/>
                  <a:gd name="T10" fmla="*/ 2 w 20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43">
                    <a:moveTo>
                      <a:pt x="2" y="0"/>
                    </a:moveTo>
                    <a:lnTo>
                      <a:pt x="0" y="43"/>
                    </a:lnTo>
                    <a:lnTo>
                      <a:pt x="20" y="43"/>
                    </a:lnTo>
                    <a:lnTo>
                      <a:pt x="17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6" name="Freeform 355"/>
              <p:cNvSpPr>
                <a:spLocks/>
              </p:cNvSpPr>
              <p:nvPr/>
            </p:nvSpPr>
            <p:spPr bwMode="auto">
              <a:xfrm>
                <a:off x="5046663" y="5226050"/>
                <a:ext cx="31750" cy="63500"/>
              </a:xfrm>
              <a:custGeom>
                <a:avLst/>
                <a:gdLst>
                  <a:gd name="T0" fmla="*/ 0 w 20"/>
                  <a:gd name="T1" fmla="*/ 0 h 40"/>
                  <a:gd name="T2" fmla="*/ 3 w 20"/>
                  <a:gd name="T3" fmla="*/ 40 h 40"/>
                  <a:gd name="T4" fmla="*/ 20 w 20"/>
                  <a:gd name="T5" fmla="*/ 40 h 40"/>
                  <a:gd name="T6" fmla="*/ 13 w 20"/>
                  <a:gd name="T7" fmla="*/ 0 h 40"/>
                  <a:gd name="T8" fmla="*/ 0 w 20"/>
                  <a:gd name="T9" fmla="*/ 0 h 40"/>
                  <a:gd name="T10" fmla="*/ 0 w 2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40">
                    <a:moveTo>
                      <a:pt x="0" y="0"/>
                    </a:moveTo>
                    <a:lnTo>
                      <a:pt x="3" y="40"/>
                    </a:lnTo>
                    <a:lnTo>
                      <a:pt x="20" y="40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7" name="Freeform 356"/>
              <p:cNvSpPr>
                <a:spLocks/>
              </p:cNvSpPr>
              <p:nvPr/>
            </p:nvSpPr>
            <p:spPr bwMode="auto">
              <a:xfrm>
                <a:off x="5126038" y="5237163"/>
                <a:ext cx="39688" cy="58737"/>
              </a:xfrm>
              <a:custGeom>
                <a:avLst/>
                <a:gdLst>
                  <a:gd name="T0" fmla="*/ 0 w 25"/>
                  <a:gd name="T1" fmla="*/ 1 h 37"/>
                  <a:gd name="T2" fmla="*/ 4 w 25"/>
                  <a:gd name="T3" fmla="*/ 37 h 37"/>
                  <a:gd name="T4" fmla="*/ 25 w 25"/>
                  <a:gd name="T5" fmla="*/ 37 h 37"/>
                  <a:gd name="T6" fmla="*/ 17 w 25"/>
                  <a:gd name="T7" fmla="*/ 0 h 37"/>
                  <a:gd name="T8" fmla="*/ 0 w 25"/>
                  <a:gd name="T9" fmla="*/ 1 h 37"/>
                  <a:gd name="T10" fmla="*/ 0 w 25"/>
                  <a:gd name="T11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7">
                    <a:moveTo>
                      <a:pt x="0" y="1"/>
                    </a:moveTo>
                    <a:lnTo>
                      <a:pt x="4" y="37"/>
                    </a:lnTo>
                    <a:lnTo>
                      <a:pt x="25" y="37"/>
                    </a:lnTo>
                    <a:lnTo>
                      <a:pt x="17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8" name="Freeform 357"/>
              <p:cNvSpPr>
                <a:spLocks/>
              </p:cNvSpPr>
              <p:nvPr/>
            </p:nvSpPr>
            <p:spPr bwMode="auto">
              <a:xfrm>
                <a:off x="5272088" y="5267325"/>
                <a:ext cx="25400" cy="34925"/>
              </a:xfrm>
              <a:custGeom>
                <a:avLst/>
                <a:gdLst>
                  <a:gd name="T0" fmla="*/ 1 w 16"/>
                  <a:gd name="T1" fmla="*/ 0 h 22"/>
                  <a:gd name="T2" fmla="*/ 0 w 16"/>
                  <a:gd name="T3" fmla="*/ 22 h 22"/>
                  <a:gd name="T4" fmla="*/ 16 w 16"/>
                  <a:gd name="T5" fmla="*/ 22 h 22"/>
                  <a:gd name="T6" fmla="*/ 16 w 16"/>
                  <a:gd name="T7" fmla="*/ 0 h 22"/>
                  <a:gd name="T8" fmla="*/ 1 w 16"/>
                  <a:gd name="T9" fmla="*/ 0 h 22"/>
                  <a:gd name="T10" fmla="*/ 1 w 1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2">
                    <a:moveTo>
                      <a:pt x="1" y="0"/>
                    </a:moveTo>
                    <a:lnTo>
                      <a:pt x="0" y="22"/>
                    </a:lnTo>
                    <a:lnTo>
                      <a:pt x="16" y="22"/>
                    </a:lnTo>
                    <a:lnTo>
                      <a:pt x="16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9" name="Freeform 358"/>
              <p:cNvSpPr>
                <a:spLocks/>
              </p:cNvSpPr>
              <p:nvPr/>
            </p:nvSpPr>
            <p:spPr bwMode="auto">
              <a:xfrm>
                <a:off x="4933951" y="5329238"/>
                <a:ext cx="74613" cy="42862"/>
              </a:xfrm>
              <a:custGeom>
                <a:avLst/>
                <a:gdLst>
                  <a:gd name="T0" fmla="*/ 0 w 47"/>
                  <a:gd name="T1" fmla="*/ 3 h 27"/>
                  <a:gd name="T2" fmla="*/ 33 w 47"/>
                  <a:gd name="T3" fmla="*/ 27 h 27"/>
                  <a:gd name="T4" fmla="*/ 47 w 47"/>
                  <a:gd name="T5" fmla="*/ 22 h 27"/>
                  <a:gd name="T6" fmla="*/ 20 w 47"/>
                  <a:gd name="T7" fmla="*/ 0 h 27"/>
                  <a:gd name="T8" fmla="*/ 0 w 47"/>
                  <a:gd name="T9" fmla="*/ 3 h 27"/>
                  <a:gd name="T10" fmla="*/ 0 w 47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27">
                    <a:moveTo>
                      <a:pt x="0" y="3"/>
                    </a:moveTo>
                    <a:lnTo>
                      <a:pt x="33" y="27"/>
                    </a:lnTo>
                    <a:lnTo>
                      <a:pt x="47" y="22"/>
                    </a:lnTo>
                    <a:lnTo>
                      <a:pt x="2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0" name="Freeform 359"/>
              <p:cNvSpPr>
                <a:spLocks/>
              </p:cNvSpPr>
              <p:nvPr/>
            </p:nvSpPr>
            <p:spPr bwMode="auto">
              <a:xfrm>
                <a:off x="5003801" y="5334000"/>
                <a:ext cx="55563" cy="25400"/>
              </a:xfrm>
              <a:custGeom>
                <a:avLst/>
                <a:gdLst>
                  <a:gd name="T0" fmla="*/ 0 w 35"/>
                  <a:gd name="T1" fmla="*/ 0 h 16"/>
                  <a:gd name="T2" fmla="*/ 19 w 35"/>
                  <a:gd name="T3" fmla="*/ 16 h 16"/>
                  <a:gd name="T4" fmla="*/ 35 w 35"/>
                  <a:gd name="T5" fmla="*/ 12 h 16"/>
                  <a:gd name="T6" fmla="*/ 24 w 35"/>
                  <a:gd name="T7" fmla="*/ 0 h 16"/>
                  <a:gd name="T8" fmla="*/ 0 w 35"/>
                  <a:gd name="T9" fmla="*/ 0 h 16"/>
                  <a:gd name="T10" fmla="*/ 0 w 35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6">
                    <a:moveTo>
                      <a:pt x="0" y="0"/>
                    </a:moveTo>
                    <a:lnTo>
                      <a:pt x="19" y="16"/>
                    </a:lnTo>
                    <a:lnTo>
                      <a:pt x="35" y="12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1" name="Freeform 360"/>
              <p:cNvSpPr>
                <a:spLocks/>
              </p:cNvSpPr>
              <p:nvPr/>
            </p:nvSpPr>
            <p:spPr bwMode="auto">
              <a:xfrm>
                <a:off x="4816476" y="5183188"/>
                <a:ext cx="557213" cy="152400"/>
              </a:xfrm>
              <a:custGeom>
                <a:avLst/>
                <a:gdLst>
                  <a:gd name="T0" fmla="*/ 5 w 351"/>
                  <a:gd name="T1" fmla="*/ 0 h 96"/>
                  <a:gd name="T2" fmla="*/ 2 w 351"/>
                  <a:gd name="T3" fmla="*/ 20 h 96"/>
                  <a:gd name="T4" fmla="*/ 0 w 351"/>
                  <a:gd name="T5" fmla="*/ 51 h 96"/>
                  <a:gd name="T6" fmla="*/ 2 w 351"/>
                  <a:gd name="T7" fmla="*/ 81 h 96"/>
                  <a:gd name="T8" fmla="*/ 87 w 351"/>
                  <a:gd name="T9" fmla="*/ 80 h 96"/>
                  <a:gd name="T10" fmla="*/ 161 w 351"/>
                  <a:gd name="T11" fmla="*/ 81 h 96"/>
                  <a:gd name="T12" fmla="*/ 245 w 351"/>
                  <a:gd name="T13" fmla="*/ 85 h 96"/>
                  <a:gd name="T14" fmla="*/ 305 w 351"/>
                  <a:gd name="T15" fmla="*/ 91 h 96"/>
                  <a:gd name="T16" fmla="*/ 351 w 351"/>
                  <a:gd name="T17" fmla="*/ 96 h 96"/>
                  <a:gd name="T18" fmla="*/ 346 w 351"/>
                  <a:gd name="T19" fmla="*/ 81 h 96"/>
                  <a:gd name="T20" fmla="*/ 339 w 351"/>
                  <a:gd name="T21" fmla="*/ 67 h 96"/>
                  <a:gd name="T22" fmla="*/ 330 w 351"/>
                  <a:gd name="T23" fmla="*/ 50 h 96"/>
                  <a:gd name="T24" fmla="*/ 322 w 351"/>
                  <a:gd name="T25" fmla="*/ 39 h 96"/>
                  <a:gd name="T26" fmla="*/ 314 w 351"/>
                  <a:gd name="T27" fmla="*/ 38 h 96"/>
                  <a:gd name="T28" fmla="*/ 311 w 351"/>
                  <a:gd name="T29" fmla="*/ 82 h 96"/>
                  <a:gd name="T30" fmla="*/ 278 w 351"/>
                  <a:gd name="T31" fmla="*/ 81 h 96"/>
                  <a:gd name="T32" fmla="*/ 278 w 351"/>
                  <a:gd name="T33" fmla="*/ 47 h 96"/>
                  <a:gd name="T34" fmla="*/ 221 w 351"/>
                  <a:gd name="T35" fmla="*/ 27 h 96"/>
                  <a:gd name="T36" fmla="*/ 229 w 351"/>
                  <a:gd name="T37" fmla="*/ 76 h 96"/>
                  <a:gd name="T38" fmla="*/ 191 w 351"/>
                  <a:gd name="T39" fmla="*/ 77 h 96"/>
                  <a:gd name="T40" fmla="*/ 182 w 351"/>
                  <a:gd name="T41" fmla="*/ 20 h 96"/>
                  <a:gd name="T42" fmla="*/ 165 w 351"/>
                  <a:gd name="T43" fmla="*/ 19 h 96"/>
                  <a:gd name="T44" fmla="*/ 175 w 351"/>
                  <a:gd name="T45" fmla="*/ 75 h 96"/>
                  <a:gd name="T46" fmla="*/ 141 w 351"/>
                  <a:gd name="T47" fmla="*/ 74 h 96"/>
                  <a:gd name="T48" fmla="*/ 134 w 351"/>
                  <a:gd name="T49" fmla="*/ 19 h 96"/>
                  <a:gd name="T50" fmla="*/ 118 w 351"/>
                  <a:gd name="T51" fmla="*/ 14 h 96"/>
                  <a:gd name="T52" fmla="*/ 122 w 351"/>
                  <a:gd name="T53" fmla="*/ 71 h 96"/>
                  <a:gd name="T54" fmla="*/ 81 w 351"/>
                  <a:gd name="T55" fmla="*/ 70 h 96"/>
                  <a:gd name="T56" fmla="*/ 85 w 351"/>
                  <a:gd name="T57" fmla="*/ 8 h 96"/>
                  <a:gd name="T58" fmla="*/ 70 w 351"/>
                  <a:gd name="T59" fmla="*/ 6 h 96"/>
                  <a:gd name="T60" fmla="*/ 75 w 351"/>
                  <a:gd name="T61" fmla="*/ 71 h 96"/>
                  <a:gd name="T62" fmla="*/ 39 w 351"/>
                  <a:gd name="T63" fmla="*/ 71 h 96"/>
                  <a:gd name="T64" fmla="*/ 33 w 351"/>
                  <a:gd name="T65" fmla="*/ 7 h 96"/>
                  <a:gd name="T66" fmla="*/ 5 w 351"/>
                  <a:gd name="T67" fmla="*/ 0 h 96"/>
                  <a:gd name="T68" fmla="*/ 5 w 351"/>
                  <a:gd name="T6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1" h="96">
                    <a:moveTo>
                      <a:pt x="5" y="0"/>
                    </a:moveTo>
                    <a:lnTo>
                      <a:pt x="2" y="20"/>
                    </a:lnTo>
                    <a:lnTo>
                      <a:pt x="0" y="51"/>
                    </a:lnTo>
                    <a:lnTo>
                      <a:pt x="2" y="81"/>
                    </a:lnTo>
                    <a:lnTo>
                      <a:pt x="87" y="80"/>
                    </a:lnTo>
                    <a:lnTo>
                      <a:pt x="161" y="81"/>
                    </a:lnTo>
                    <a:lnTo>
                      <a:pt x="245" y="85"/>
                    </a:lnTo>
                    <a:lnTo>
                      <a:pt x="305" y="91"/>
                    </a:lnTo>
                    <a:lnTo>
                      <a:pt x="351" y="96"/>
                    </a:lnTo>
                    <a:lnTo>
                      <a:pt x="346" y="81"/>
                    </a:lnTo>
                    <a:lnTo>
                      <a:pt x="339" y="67"/>
                    </a:lnTo>
                    <a:lnTo>
                      <a:pt x="330" y="50"/>
                    </a:lnTo>
                    <a:lnTo>
                      <a:pt x="322" y="39"/>
                    </a:lnTo>
                    <a:lnTo>
                      <a:pt x="314" y="38"/>
                    </a:lnTo>
                    <a:lnTo>
                      <a:pt x="311" y="82"/>
                    </a:lnTo>
                    <a:lnTo>
                      <a:pt x="278" y="81"/>
                    </a:lnTo>
                    <a:lnTo>
                      <a:pt x="278" y="47"/>
                    </a:lnTo>
                    <a:lnTo>
                      <a:pt x="221" y="27"/>
                    </a:lnTo>
                    <a:lnTo>
                      <a:pt x="229" y="76"/>
                    </a:lnTo>
                    <a:lnTo>
                      <a:pt x="191" y="77"/>
                    </a:lnTo>
                    <a:lnTo>
                      <a:pt x="182" y="20"/>
                    </a:lnTo>
                    <a:lnTo>
                      <a:pt x="165" y="19"/>
                    </a:lnTo>
                    <a:lnTo>
                      <a:pt x="175" y="75"/>
                    </a:lnTo>
                    <a:lnTo>
                      <a:pt x="141" y="74"/>
                    </a:lnTo>
                    <a:lnTo>
                      <a:pt x="134" y="19"/>
                    </a:lnTo>
                    <a:lnTo>
                      <a:pt x="118" y="14"/>
                    </a:lnTo>
                    <a:lnTo>
                      <a:pt x="122" y="71"/>
                    </a:lnTo>
                    <a:lnTo>
                      <a:pt x="81" y="70"/>
                    </a:lnTo>
                    <a:lnTo>
                      <a:pt x="85" y="8"/>
                    </a:lnTo>
                    <a:lnTo>
                      <a:pt x="70" y="6"/>
                    </a:lnTo>
                    <a:lnTo>
                      <a:pt x="75" y="71"/>
                    </a:lnTo>
                    <a:lnTo>
                      <a:pt x="39" y="71"/>
                    </a:lnTo>
                    <a:lnTo>
                      <a:pt x="33" y="7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2" name="Freeform 361"/>
              <p:cNvSpPr>
                <a:spLocks/>
              </p:cNvSpPr>
              <p:nvPr/>
            </p:nvSpPr>
            <p:spPr bwMode="auto">
              <a:xfrm>
                <a:off x="4824413" y="5183188"/>
                <a:ext cx="514350" cy="79375"/>
              </a:xfrm>
              <a:custGeom>
                <a:avLst/>
                <a:gdLst>
                  <a:gd name="T0" fmla="*/ 0 w 324"/>
                  <a:gd name="T1" fmla="*/ 0 h 50"/>
                  <a:gd name="T2" fmla="*/ 38 w 324"/>
                  <a:gd name="T3" fmla="*/ 0 h 50"/>
                  <a:gd name="T4" fmla="*/ 93 w 324"/>
                  <a:gd name="T5" fmla="*/ 3 h 50"/>
                  <a:gd name="T6" fmla="*/ 153 w 324"/>
                  <a:gd name="T7" fmla="*/ 10 h 50"/>
                  <a:gd name="T8" fmla="*/ 206 w 324"/>
                  <a:gd name="T9" fmla="*/ 17 h 50"/>
                  <a:gd name="T10" fmla="*/ 262 w 324"/>
                  <a:gd name="T11" fmla="*/ 27 h 50"/>
                  <a:gd name="T12" fmla="*/ 309 w 324"/>
                  <a:gd name="T13" fmla="*/ 36 h 50"/>
                  <a:gd name="T14" fmla="*/ 317 w 324"/>
                  <a:gd name="T15" fmla="*/ 39 h 50"/>
                  <a:gd name="T16" fmla="*/ 324 w 324"/>
                  <a:gd name="T17" fmla="*/ 50 h 50"/>
                  <a:gd name="T18" fmla="*/ 309 w 324"/>
                  <a:gd name="T19" fmla="*/ 49 h 50"/>
                  <a:gd name="T20" fmla="*/ 258 w 324"/>
                  <a:gd name="T21" fmla="*/ 48 h 50"/>
                  <a:gd name="T22" fmla="*/ 218 w 324"/>
                  <a:gd name="T23" fmla="*/ 29 h 50"/>
                  <a:gd name="T24" fmla="*/ 175 w 324"/>
                  <a:gd name="T25" fmla="*/ 29 h 50"/>
                  <a:gd name="T26" fmla="*/ 161 w 324"/>
                  <a:gd name="T27" fmla="*/ 22 h 50"/>
                  <a:gd name="T28" fmla="*/ 120 w 324"/>
                  <a:gd name="T29" fmla="*/ 22 h 50"/>
                  <a:gd name="T30" fmla="*/ 113 w 324"/>
                  <a:gd name="T31" fmla="*/ 17 h 50"/>
                  <a:gd name="T32" fmla="*/ 70 w 324"/>
                  <a:gd name="T33" fmla="*/ 15 h 50"/>
                  <a:gd name="T34" fmla="*/ 65 w 324"/>
                  <a:gd name="T35" fmla="*/ 10 h 50"/>
                  <a:gd name="T36" fmla="*/ 19 w 324"/>
                  <a:gd name="T37" fmla="*/ 10 h 50"/>
                  <a:gd name="T38" fmla="*/ 0 w 324"/>
                  <a:gd name="T39" fmla="*/ 0 h 50"/>
                  <a:gd name="T40" fmla="*/ 0 w 324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4" h="50">
                    <a:moveTo>
                      <a:pt x="0" y="0"/>
                    </a:moveTo>
                    <a:lnTo>
                      <a:pt x="38" y="0"/>
                    </a:lnTo>
                    <a:lnTo>
                      <a:pt x="93" y="3"/>
                    </a:lnTo>
                    <a:lnTo>
                      <a:pt x="153" y="10"/>
                    </a:lnTo>
                    <a:lnTo>
                      <a:pt x="206" y="17"/>
                    </a:lnTo>
                    <a:lnTo>
                      <a:pt x="262" y="27"/>
                    </a:lnTo>
                    <a:lnTo>
                      <a:pt x="309" y="36"/>
                    </a:lnTo>
                    <a:lnTo>
                      <a:pt x="317" y="39"/>
                    </a:lnTo>
                    <a:lnTo>
                      <a:pt x="324" y="50"/>
                    </a:lnTo>
                    <a:lnTo>
                      <a:pt x="309" y="49"/>
                    </a:lnTo>
                    <a:lnTo>
                      <a:pt x="258" y="48"/>
                    </a:lnTo>
                    <a:lnTo>
                      <a:pt x="218" y="29"/>
                    </a:lnTo>
                    <a:lnTo>
                      <a:pt x="175" y="29"/>
                    </a:lnTo>
                    <a:lnTo>
                      <a:pt x="161" y="22"/>
                    </a:lnTo>
                    <a:lnTo>
                      <a:pt x="120" y="22"/>
                    </a:lnTo>
                    <a:lnTo>
                      <a:pt x="113" y="17"/>
                    </a:lnTo>
                    <a:lnTo>
                      <a:pt x="70" y="15"/>
                    </a:lnTo>
                    <a:lnTo>
                      <a:pt x="65" y="10"/>
                    </a:lnTo>
                    <a:lnTo>
                      <a:pt x="19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3" name="Freeform 362"/>
              <p:cNvSpPr>
                <a:spLocks/>
              </p:cNvSpPr>
              <p:nvPr/>
            </p:nvSpPr>
            <p:spPr bwMode="auto">
              <a:xfrm>
                <a:off x="5175251" y="5160963"/>
                <a:ext cx="165100" cy="42862"/>
              </a:xfrm>
              <a:custGeom>
                <a:avLst/>
                <a:gdLst>
                  <a:gd name="T0" fmla="*/ 0 w 104"/>
                  <a:gd name="T1" fmla="*/ 8 h 27"/>
                  <a:gd name="T2" fmla="*/ 41 w 104"/>
                  <a:gd name="T3" fmla="*/ 14 h 27"/>
                  <a:gd name="T4" fmla="*/ 80 w 104"/>
                  <a:gd name="T5" fmla="*/ 22 h 27"/>
                  <a:gd name="T6" fmla="*/ 104 w 104"/>
                  <a:gd name="T7" fmla="*/ 27 h 27"/>
                  <a:gd name="T8" fmla="*/ 83 w 104"/>
                  <a:gd name="T9" fmla="*/ 16 h 27"/>
                  <a:gd name="T10" fmla="*/ 60 w 104"/>
                  <a:gd name="T11" fmla="*/ 7 h 27"/>
                  <a:gd name="T12" fmla="*/ 43 w 104"/>
                  <a:gd name="T13" fmla="*/ 0 h 27"/>
                  <a:gd name="T14" fmla="*/ 19 w 104"/>
                  <a:gd name="T15" fmla="*/ 5 h 27"/>
                  <a:gd name="T16" fmla="*/ 0 w 104"/>
                  <a:gd name="T17" fmla="*/ 8 h 27"/>
                  <a:gd name="T18" fmla="*/ 0 w 104"/>
                  <a:gd name="T19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27">
                    <a:moveTo>
                      <a:pt x="0" y="8"/>
                    </a:moveTo>
                    <a:lnTo>
                      <a:pt x="41" y="14"/>
                    </a:lnTo>
                    <a:lnTo>
                      <a:pt x="80" y="22"/>
                    </a:lnTo>
                    <a:lnTo>
                      <a:pt x="104" y="27"/>
                    </a:lnTo>
                    <a:lnTo>
                      <a:pt x="83" y="16"/>
                    </a:lnTo>
                    <a:lnTo>
                      <a:pt x="60" y="7"/>
                    </a:lnTo>
                    <a:lnTo>
                      <a:pt x="43" y="0"/>
                    </a:lnTo>
                    <a:lnTo>
                      <a:pt x="19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4" name="Freeform 363"/>
              <p:cNvSpPr>
                <a:spLocks/>
              </p:cNvSpPr>
              <p:nvPr/>
            </p:nvSpPr>
            <p:spPr bwMode="auto">
              <a:xfrm>
                <a:off x="5395913" y="5243513"/>
                <a:ext cx="30163" cy="30162"/>
              </a:xfrm>
              <a:custGeom>
                <a:avLst/>
                <a:gdLst>
                  <a:gd name="T0" fmla="*/ 0 w 19"/>
                  <a:gd name="T1" fmla="*/ 0 h 19"/>
                  <a:gd name="T2" fmla="*/ 7 w 19"/>
                  <a:gd name="T3" fmla="*/ 10 h 19"/>
                  <a:gd name="T4" fmla="*/ 12 w 19"/>
                  <a:gd name="T5" fmla="*/ 19 h 19"/>
                  <a:gd name="T6" fmla="*/ 19 w 19"/>
                  <a:gd name="T7" fmla="*/ 17 h 19"/>
                  <a:gd name="T8" fmla="*/ 9 w 19"/>
                  <a:gd name="T9" fmla="*/ 6 h 19"/>
                  <a:gd name="T10" fmla="*/ 0 w 19"/>
                  <a:gd name="T11" fmla="*/ 0 h 19"/>
                  <a:gd name="T12" fmla="*/ 0 w 1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lnTo>
                      <a:pt x="7" y="10"/>
                    </a:lnTo>
                    <a:lnTo>
                      <a:pt x="12" y="19"/>
                    </a:lnTo>
                    <a:lnTo>
                      <a:pt x="19" y="17"/>
                    </a:lnTo>
                    <a:lnTo>
                      <a:pt x="9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5" name="Freeform 364"/>
              <p:cNvSpPr>
                <a:spLocks/>
              </p:cNvSpPr>
              <p:nvPr/>
            </p:nvSpPr>
            <p:spPr bwMode="auto">
              <a:xfrm>
                <a:off x="4887913" y="5345113"/>
                <a:ext cx="249238" cy="53975"/>
              </a:xfrm>
              <a:custGeom>
                <a:avLst/>
                <a:gdLst>
                  <a:gd name="T0" fmla="*/ 0 w 157"/>
                  <a:gd name="T1" fmla="*/ 0 h 34"/>
                  <a:gd name="T2" fmla="*/ 18 w 157"/>
                  <a:gd name="T3" fmla="*/ 14 h 34"/>
                  <a:gd name="T4" fmla="*/ 41 w 157"/>
                  <a:gd name="T5" fmla="*/ 34 h 34"/>
                  <a:gd name="T6" fmla="*/ 101 w 157"/>
                  <a:gd name="T7" fmla="*/ 18 h 34"/>
                  <a:gd name="T8" fmla="*/ 157 w 157"/>
                  <a:gd name="T9" fmla="*/ 4 h 34"/>
                  <a:gd name="T10" fmla="*/ 116 w 157"/>
                  <a:gd name="T11" fmla="*/ 1 h 34"/>
                  <a:gd name="T12" fmla="*/ 121 w 157"/>
                  <a:gd name="T13" fmla="*/ 7 h 34"/>
                  <a:gd name="T14" fmla="*/ 93 w 157"/>
                  <a:gd name="T15" fmla="*/ 15 h 34"/>
                  <a:gd name="T16" fmla="*/ 72 w 157"/>
                  <a:gd name="T17" fmla="*/ 0 h 34"/>
                  <a:gd name="T18" fmla="*/ 86 w 157"/>
                  <a:gd name="T19" fmla="*/ 15 h 34"/>
                  <a:gd name="T20" fmla="*/ 60 w 157"/>
                  <a:gd name="T21" fmla="*/ 25 h 34"/>
                  <a:gd name="T22" fmla="*/ 25 w 157"/>
                  <a:gd name="T23" fmla="*/ 0 h 34"/>
                  <a:gd name="T24" fmla="*/ 0 w 157"/>
                  <a:gd name="T25" fmla="*/ 0 h 34"/>
                  <a:gd name="T26" fmla="*/ 0 w 157"/>
                  <a:gd name="T2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7" h="34">
                    <a:moveTo>
                      <a:pt x="0" y="0"/>
                    </a:moveTo>
                    <a:lnTo>
                      <a:pt x="18" y="14"/>
                    </a:lnTo>
                    <a:lnTo>
                      <a:pt x="41" y="34"/>
                    </a:lnTo>
                    <a:lnTo>
                      <a:pt x="101" y="18"/>
                    </a:lnTo>
                    <a:lnTo>
                      <a:pt x="157" y="4"/>
                    </a:lnTo>
                    <a:lnTo>
                      <a:pt x="116" y="1"/>
                    </a:lnTo>
                    <a:lnTo>
                      <a:pt x="121" y="7"/>
                    </a:lnTo>
                    <a:lnTo>
                      <a:pt x="93" y="15"/>
                    </a:lnTo>
                    <a:lnTo>
                      <a:pt x="72" y="0"/>
                    </a:lnTo>
                    <a:lnTo>
                      <a:pt x="86" y="15"/>
                    </a:lnTo>
                    <a:lnTo>
                      <a:pt x="60" y="2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6" name="Freeform 365"/>
              <p:cNvSpPr>
                <a:spLocks/>
              </p:cNvSpPr>
              <p:nvPr/>
            </p:nvSpPr>
            <p:spPr bwMode="auto">
              <a:xfrm>
                <a:off x="4829176" y="5402263"/>
                <a:ext cx="79375" cy="30162"/>
              </a:xfrm>
              <a:custGeom>
                <a:avLst/>
                <a:gdLst>
                  <a:gd name="T0" fmla="*/ 29 w 50"/>
                  <a:gd name="T1" fmla="*/ 0 h 19"/>
                  <a:gd name="T2" fmla="*/ 9 w 50"/>
                  <a:gd name="T3" fmla="*/ 11 h 19"/>
                  <a:gd name="T4" fmla="*/ 0 w 50"/>
                  <a:gd name="T5" fmla="*/ 18 h 19"/>
                  <a:gd name="T6" fmla="*/ 32 w 50"/>
                  <a:gd name="T7" fmla="*/ 19 h 19"/>
                  <a:gd name="T8" fmla="*/ 50 w 50"/>
                  <a:gd name="T9" fmla="*/ 19 h 19"/>
                  <a:gd name="T10" fmla="*/ 29 w 50"/>
                  <a:gd name="T11" fmla="*/ 0 h 19"/>
                  <a:gd name="T12" fmla="*/ 29 w 5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9">
                    <a:moveTo>
                      <a:pt x="29" y="0"/>
                    </a:moveTo>
                    <a:lnTo>
                      <a:pt x="9" y="11"/>
                    </a:lnTo>
                    <a:lnTo>
                      <a:pt x="0" y="18"/>
                    </a:lnTo>
                    <a:lnTo>
                      <a:pt x="32" y="19"/>
                    </a:lnTo>
                    <a:lnTo>
                      <a:pt x="50" y="19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7" name="Freeform 366"/>
              <p:cNvSpPr>
                <a:spLocks/>
              </p:cNvSpPr>
              <p:nvPr/>
            </p:nvSpPr>
            <p:spPr bwMode="auto">
              <a:xfrm>
                <a:off x="4959351" y="5311775"/>
                <a:ext cx="560388" cy="153987"/>
              </a:xfrm>
              <a:custGeom>
                <a:avLst/>
                <a:gdLst>
                  <a:gd name="T0" fmla="*/ 6 w 353"/>
                  <a:gd name="T1" fmla="*/ 78 h 97"/>
                  <a:gd name="T2" fmla="*/ 38 w 353"/>
                  <a:gd name="T3" fmla="*/ 69 h 97"/>
                  <a:gd name="T4" fmla="*/ 71 w 353"/>
                  <a:gd name="T5" fmla="*/ 60 h 97"/>
                  <a:gd name="T6" fmla="*/ 56 w 353"/>
                  <a:gd name="T7" fmla="*/ 73 h 97"/>
                  <a:gd name="T8" fmla="*/ 94 w 353"/>
                  <a:gd name="T9" fmla="*/ 77 h 97"/>
                  <a:gd name="T10" fmla="*/ 138 w 353"/>
                  <a:gd name="T11" fmla="*/ 42 h 97"/>
                  <a:gd name="T12" fmla="*/ 154 w 353"/>
                  <a:gd name="T13" fmla="*/ 39 h 97"/>
                  <a:gd name="T14" fmla="*/ 112 w 353"/>
                  <a:gd name="T15" fmla="*/ 78 h 97"/>
                  <a:gd name="T16" fmla="*/ 150 w 353"/>
                  <a:gd name="T17" fmla="*/ 81 h 97"/>
                  <a:gd name="T18" fmla="*/ 204 w 353"/>
                  <a:gd name="T19" fmla="*/ 34 h 97"/>
                  <a:gd name="T20" fmla="*/ 213 w 353"/>
                  <a:gd name="T21" fmla="*/ 34 h 97"/>
                  <a:gd name="T22" fmla="*/ 159 w 353"/>
                  <a:gd name="T23" fmla="*/ 81 h 97"/>
                  <a:gd name="T24" fmla="*/ 197 w 353"/>
                  <a:gd name="T25" fmla="*/ 85 h 97"/>
                  <a:gd name="T26" fmla="*/ 253 w 353"/>
                  <a:gd name="T27" fmla="*/ 37 h 97"/>
                  <a:gd name="T28" fmla="*/ 301 w 353"/>
                  <a:gd name="T29" fmla="*/ 43 h 97"/>
                  <a:gd name="T30" fmla="*/ 300 w 353"/>
                  <a:gd name="T31" fmla="*/ 24 h 97"/>
                  <a:gd name="T32" fmla="*/ 296 w 353"/>
                  <a:gd name="T33" fmla="*/ 3 h 97"/>
                  <a:gd name="T34" fmla="*/ 305 w 353"/>
                  <a:gd name="T35" fmla="*/ 0 h 97"/>
                  <a:gd name="T36" fmla="*/ 333 w 353"/>
                  <a:gd name="T37" fmla="*/ 8 h 97"/>
                  <a:gd name="T38" fmla="*/ 353 w 353"/>
                  <a:gd name="T39" fmla="*/ 15 h 97"/>
                  <a:gd name="T40" fmla="*/ 315 w 353"/>
                  <a:gd name="T41" fmla="*/ 39 h 97"/>
                  <a:gd name="T42" fmla="*/ 266 w 353"/>
                  <a:gd name="T43" fmla="*/ 76 h 97"/>
                  <a:gd name="T44" fmla="*/ 240 w 353"/>
                  <a:gd name="T45" fmla="*/ 97 h 97"/>
                  <a:gd name="T46" fmla="*/ 191 w 353"/>
                  <a:gd name="T47" fmla="*/ 92 h 97"/>
                  <a:gd name="T48" fmla="*/ 110 w 353"/>
                  <a:gd name="T49" fmla="*/ 84 h 97"/>
                  <a:gd name="T50" fmla="*/ 33 w 353"/>
                  <a:gd name="T51" fmla="*/ 79 h 97"/>
                  <a:gd name="T52" fmla="*/ 0 w 353"/>
                  <a:gd name="T53" fmla="*/ 80 h 97"/>
                  <a:gd name="T54" fmla="*/ 6 w 353"/>
                  <a:gd name="T55" fmla="*/ 78 h 97"/>
                  <a:gd name="T56" fmla="*/ 6 w 353"/>
                  <a:gd name="T57" fmla="*/ 7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3" h="97">
                    <a:moveTo>
                      <a:pt x="6" y="78"/>
                    </a:moveTo>
                    <a:lnTo>
                      <a:pt x="38" y="69"/>
                    </a:lnTo>
                    <a:lnTo>
                      <a:pt x="71" y="60"/>
                    </a:lnTo>
                    <a:lnTo>
                      <a:pt x="56" y="73"/>
                    </a:lnTo>
                    <a:lnTo>
                      <a:pt x="94" y="77"/>
                    </a:lnTo>
                    <a:lnTo>
                      <a:pt x="138" y="42"/>
                    </a:lnTo>
                    <a:lnTo>
                      <a:pt x="154" y="39"/>
                    </a:lnTo>
                    <a:lnTo>
                      <a:pt x="112" y="78"/>
                    </a:lnTo>
                    <a:lnTo>
                      <a:pt x="150" y="81"/>
                    </a:lnTo>
                    <a:lnTo>
                      <a:pt x="204" y="34"/>
                    </a:lnTo>
                    <a:lnTo>
                      <a:pt x="213" y="34"/>
                    </a:lnTo>
                    <a:lnTo>
                      <a:pt x="159" y="81"/>
                    </a:lnTo>
                    <a:lnTo>
                      <a:pt x="197" y="85"/>
                    </a:lnTo>
                    <a:lnTo>
                      <a:pt x="253" y="37"/>
                    </a:lnTo>
                    <a:lnTo>
                      <a:pt x="301" y="43"/>
                    </a:lnTo>
                    <a:lnTo>
                      <a:pt x="300" y="24"/>
                    </a:lnTo>
                    <a:lnTo>
                      <a:pt x="296" y="3"/>
                    </a:lnTo>
                    <a:lnTo>
                      <a:pt x="305" y="0"/>
                    </a:lnTo>
                    <a:lnTo>
                      <a:pt x="333" y="8"/>
                    </a:lnTo>
                    <a:lnTo>
                      <a:pt x="353" y="15"/>
                    </a:lnTo>
                    <a:lnTo>
                      <a:pt x="315" y="39"/>
                    </a:lnTo>
                    <a:lnTo>
                      <a:pt x="266" y="76"/>
                    </a:lnTo>
                    <a:lnTo>
                      <a:pt x="240" y="97"/>
                    </a:lnTo>
                    <a:lnTo>
                      <a:pt x="191" y="92"/>
                    </a:lnTo>
                    <a:lnTo>
                      <a:pt x="110" y="84"/>
                    </a:lnTo>
                    <a:lnTo>
                      <a:pt x="33" y="79"/>
                    </a:lnTo>
                    <a:lnTo>
                      <a:pt x="0" y="80"/>
                    </a:lnTo>
                    <a:lnTo>
                      <a:pt x="6" y="78"/>
                    </a:ln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8" name="Freeform 367"/>
              <p:cNvSpPr>
                <a:spLocks/>
              </p:cNvSpPr>
              <p:nvPr/>
            </p:nvSpPr>
            <p:spPr bwMode="auto">
              <a:xfrm>
                <a:off x="4906963" y="5468938"/>
                <a:ext cx="174625" cy="49212"/>
              </a:xfrm>
              <a:custGeom>
                <a:avLst/>
                <a:gdLst>
                  <a:gd name="T0" fmla="*/ 5 w 110"/>
                  <a:gd name="T1" fmla="*/ 0 h 31"/>
                  <a:gd name="T2" fmla="*/ 2 w 110"/>
                  <a:gd name="T3" fmla="*/ 19 h 31"/>
                  <a:gd name="T4" fmla="*/ 0 w 110"/>
                  <a:gd name="T5" fmla="*/ 31 h 31"/>
                  <a:gd name="T6" fmla="*/ 25 w 110"/>
                  <a:gd name="T7" fmla="*/ 30 h 31"/>
                  <a:gd name="T8" fmla="*/ 58 w 110"/>
                  <a:gd name="T9" fmla="*/ 29 h 31"/>
                  <a:gd name="T10" fmla="*/ 95 w 110"/>
                  <a:gd name="T11" fmla="*/ 29 h 31"/>
                  <a:gd name="T12" fmla="*/ 110 w 110"/>
                  <a:gd name="T13" fmla="*/ 29 h 31"/>
                  <a:gd name="T14" fmla="*/ 110 w 110"/>
                  <a:gd name="T15" fmla="*/ 3 h 31"/>
                  <a:gd name="T16" fmla="*/ 94 w 110"/>
                  <a:gd name="T17" fmla="*/ 3 h 31"/>
                  <a:gd name="T18" fmla="*/ 93 w 110"/>
                  <a:gd name="T19" fmla="*/ 27 h 31"/>
                  <a:gd name="T20" fmla="*/ 64 w 110"/>
                  <a:gd name="T21" fmla="*/ 27 h 31"/>
                  <a:gd name="T22" fmla="*/ 61 w 110"/>
                  <a:gd name="T23" fmla="*/ 1 h 31"/>
                  <a:gd name="T24" fmla="*/ 54 w 110"/>
                  <a:gd name="T25" fmla="*/ 1 h 31"/>
                  <a:gd name="T26" fmla="*/ 50 w 110"/>
                  <a:gd name="T27" fmla="*/ 28 h 31"/>
                  <a:gd name="T28" fmla="*/ 19 w 110"/>
                  <a:gd name="T29" fmla="*/ 27 h 31"/>
                  <a:gd name="T30" fmla="*/ 18 w 110"/>
                  <a:gd name="T31" fmla="*/ 1 h 31"/>
                  <a:gd name="T32" fmla="*/ 5 w 110"/>
                  <a:gd name="T33" fmla="*/ 0 h 31"/>
                  <a:gd name="T34" fmla="*/ 5 w 110"/>
                  <a:gd name="T3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31">
                    <a:moveTo>
                      <a:pt x="5" y="0"/>
                    </a:moveTo>
                    <a:lnTo>
                      <a:pt x="2" y="19"/>
                    </a:lnTo>
                    <a:lnTo>
                      <a:pt x="0" y="31"/>
                    </a:lnTo>
                    <a:lnTo>
                      <a:pt x="25" y="30"/>
                    </a:lnTo>
                    <a:lnTo>
                      <a:pt x="58" y="29"/>
                    </a:lnTo>
                    <a:lnTo>
                      <a:pt x="95" y="29"/>
                    </a:lnTo>
                    <a:lnTo>
                      <a:pt x="110" y="29"/>
                    </a:lnTo>
                    <a:lnTo>
                      <a:pt x="110" y="3"/>
                    </a:lnTo>
                    <a:lnTo>
                      <a:pt x="94" y="3"/>
                    </a:lnTo>
                    <a:lnTo>
                      <a:pt x="93" y="27"/>
                    </a:lnTo>
                    <a:lnTo>
                      <a:pt x="64" y="27"/>
                    </a:lnTo>
                    <a:lnTo>
                      <a:pt x="61" y="1"/>
                    </a:lnTo>
                    <a:lnTo>
                      <a:pt x="54" y="1"/>
                    </a:lnTo>
                    <a:lnTo>
                      <a:pt x="50" y="28"/>
                    </a:lnTo>
                    <a:lnTo>
                      <a:pt x="19" y="27"/>
                    </a:lnTo>
                    <a:lnTo>
                      <a:pt x="18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9" name="Freeform 368"/>
              <p:cNvSpPr>
                <a:spLocks/>
              </p:cNvSpPr>
              <p:nvPr/>
            </p:nvSpPr>
            <p:spPr bwMode="auto">
              <a:xfrm>
                <a:off x="5133976" y="5481638"/>
                <a:ext cx="219075" cy="33337"/>
              </a:xfrm>
              <a:custGeom>
                <a:avLst/>
                <a:gdLst>
                  <a:gd name="T0" fmla="*/ 2 w 138"/>
                  <a:gd name="T1" fmla="*/ 0 h 21"/>
                  <a:gd name="T2" fmla="*/ 0 w 138"/>
                  <a:gd name="T3" fmla="*/ 19 h 21"/>
                  <a:gd name="T4" fmla="*/ 60 w 138"/>
                  <a:gd name="T5" fmla="*/ 20 h 21"/>
                  <a:gd name="T6" fmla="*/ 138 w 138"/>
                  <a:gd name="T7" fmla="*/ 21 h 21"/>
                  <a:gd name="T8" fmla="*/ 107 w 138"/>
                  <a:gd name="T9" fmla="*/ 13 h 21"/>
                  <a:gd name="T10" fmla="*/ 55 w 138"/>
                  <a:gd name="T11" fmla="*/ 5 h 21"/>
                  <a:gd name="T12" fmla="*/ 9 w 138"/>
                  <a:gd name="T13" fmla="*/ 0 h 21"/>
                  <a:gd name="T14" fmla="*/ 2 w 138"/>
                  <a:gd name="T15" fmla="*/ 0 h 21"/>
                  <a:gd name="T16" fmla="*/ 2 w 138"/>
                  <a:gd name="T1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21">
                    <a:moveTo>
                      <a:pt x="2" y="0"/>
                    </a:moveTo>
                    <a:lnTo>
                      <a:pt x="0" y="19"/>
                    </a:lnTo>
                    <a:lnTo>
                      <a:pt x="60" y="20"/>
                    </a:lnTo>
                    <a:lnTo>
                      <a:pt x="138" y="21"/>
                    </a:lnTo>
                    <a:lnTo>
                      <a:pt x="107" y="13"/>
                    </a:lnTo>
                    <a:lnTo>
                      <a:pt x="55" y="5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20" name="Freeform 369"/>
              <p:cNvSpPr>
                <a:spLocks/>
              </p:cNvSpPr>
              <p:nvPr/>
            </p:nvSpPr>
            <p:spPr bwMode="auto">
              <a:xfrm>
                <a:off x="5370513" y="5445125"/>
                <a:ext cx="119063" cy="71437"/>
              </a:xfrm>
              <a:custGeom>
                <a:avLst/>
                <a:gdLst>
                  <a:gd name="T0" fmla="*/ 0 w 75"/>
                  <a:gd name="T1" fmla="*/ 43 h 45"/>
                  <a:gd name="T2" fmla="*/ 22 w 75"/>
                  <a:gd name="T3" fmla="*/ 24 h 45"/>
                  <a:gd name="T4" fmla="*/ 50 w 75"/>
                  <a:gd name="T5" fmla="*/ 0 h 45"/>
                  <a:gd name="T6" fmla="*/ 68 w 75"/>
                  <a:gd name="T7" fmla="*/ 28 h 45"/>
                  <a:gd name="T8" fmla="*/ 75 w 75"/>
                  <a:gd name="T9" fmla="*/ 45 h 45"/>
                  <a:gd name="T10" fmla="*/ 0 w 75"/>
                  <a:gd name="T11" fmla="*/ 43 h 45"/>
                  <a:gd name="T12" fmla="*/ 0 w 75"/>
                  <a:gd name="T13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45">
                    <a:moveTo>
                      <a:pt x="0" y="43"/>
                    </a:moveTo>
                    <a:lnTo>
                      <a:pt x="22" y="24"/>
                    </a:lnTo>
                    <a:lnTo>
                      <a:pt x="50" y="0"/>
                    </a:lnTo>
                    <a:lnTo>
                      <a:pt x="68" y="28"/>
                    </a:lnTo>
                    <a:lnTo>
                      <a:pt x="75" y="45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39" name="Freeform 388"/>
              <p:cNvSpPr>
                <a:spLocks/>
              </p:cNvSpPr>
              <p:nvPr/>
            </p:nvSpPr>
            <p:spPr bwMode="auto">
              <a:xfrm>
                <a:off x="4735513" y="5291138"/>
                <a:ext cx="855663" cy="214312"/>
              </a:xfrm>
              <a:custGeom>
                <a:avLst/>
                <a:gdLst>
                  <a:gd name="T0" fmla="*/ 95 w 539"/>
                  <a:gd name="T1" fmla="*/ 52 h 135"/>
                  <a:gd name="T2" fmla="*/ 92 w 539"/>
                  <a:gd name="T3" fmla="*/ 61 h 135"/>
                  <a:gd name="T4" fmla="*/ 77 w 539"/>
                  <a:gd name="T5" fmla="*/ 68 h 135"/>
                  <a:gd name="T6" fmla="*/ 58 w 539"/>
                  <a:gd name="T7" fmla="*/ 78 h 135"/>
                  <a:gd name="T8" fmla="*/ 39 w 539"/>
                  <a:gd name="T9" fmla="*/ 90 h 135"/>
                  <a:gd name="T10" fmla="*/ 58 w 539"/>
                  <a:gd name="T11" fmla="*/ 95 h 135"/>
                  <a:gd name="T12" fmla="*/ 119 w 539"/>
                  <a:gd name="T13" fmla="*/ 96 h 135"/>
                  <a:gd name="T14" fmla="*/ 174 w 539"/>
                  <a:gd name="T15" fmla="*/ 98 h 135"/>
                  <a:gd name="T16" fmla="*/ 226 w 539"/>
                  <a:gd name="T17" fmla="*/ 101 h 135"/>
                  <a:gd name="T18" fmla="*/ 273 w 539"/>
                  <a:gd name="T19" fmla="*/ 105 h 135"/>
                  <a:gd name="T20" fmla="*/ 312 w 539"/>
                  <a:gd name="T21" fmla="*/ 109 h 135"/>
                  <a:gd name="T22" fmla="*/ 344 w 539"/>
                  <a:gd name="T23" fmla="*/ 112 h 135"/>
                  <a:gd name="T24" fmla="*/ 368 w 539"/>
                  <a:gd name="T25" fmla="*/ 115 h 135"/>
                  <a:gd name="T26" fmla="*/ 384 w 539"/>
                  <a:gd name="T27" fmla="*/ 118 h 135"/>
                  <a:gd name="T28" fmla="*/ 408 w 539"/>
                  <a:gd name="T29" fmla="*/ 99 h 135"/>
                  <a:gd name="T30" fmla="*/ 433 w 539"/>
                  <a:gd name="T31" fmla="*/ 80 h 135"/>
                  <a:gd name="T32" fmla="*/ 454 w 539"/>
                  <a:gd name="T33" fmla="*/ 65 h 135"/>
                  <a:gd name="T34" fmla="*/ 471 w 539"/>
                  <a:gd name="T35" fmla="*/ 52 h 135"/>
                  <a:gd name="T36" fmla="*/ 488 w 539"/>
                  <a:gd name="T37" fmla="*/ 40 h 135"/>
                  <a:gd name="T38" fmla="*/ 506 w 539"/>
                  <a:gd name="T39" fmla="*/ 28 h 135"/>
                  <a:gd name="T40" fmla="*/ 494 w 539"/>
                  <a:gd name="T41" fmla="*/ 20 h 135"/>
                  <a:gd name="T42" fmla="*/ 476 w 539"/>
                  <a:gd name="T43" fmla="*/ 15 h 135"/>
                  <a:gd name="T44" fmla="*/ 457 w 539"/>
                  <a:gd name="T45" fmla="*/ 9 h 135"/>
                  <a:gd name="T46" fmla="*/ 441 w 539"/>
                  <a:gd name="T47" fmla="*/ 4 h 135"/>
                  <a:gd name="T48" fmla="*/ 462 w 539"/>
                  <a:gd name="T49" fmla="*/ 0 h 135"/>
                  <a:gd name="T50" fmla="*/ 478 w 539"/>
                  <a:gd name="T51" fmla="*/ 4 h 135"/>
                  <a:gd name="T52" fmla="*/ 504 w 539"/>
                  <a:gd name="T53" fmla="*/ 11 h 135"/>
                  <a:gd name="T54" fmla="*/ 524 w 539"/>
                  <a:gd name="T55" fmla="*/ 19 h 135"/>
                  <a:gd name="T56" fmla="*/ 532 w 539"/>
                  <a:gd name="T57" fmla="*/ 28 h 135"/>
                  <a:gd name="T58" fmla="*/ 508 w 539"/>
                  <a:gd name="T59" fmla="*/ 42 h 135"/>
                  <a:gd name="T60" fmla="*/ 484 w 539"/>
                  <a:gd name="T61" fmla="*/ 58 h 135"/>
                  <a:gd name="T62" fmla="*/ 463 w 539"/>
                  <a:gd name="T63" fmla="*/ 74 h 135"/>
                  <a:gd name="T64" fmla="*/ 443 w 539"/>
                  <a:gd name="T65" fmla="*/ 89 h 135"/>
                  <a:gd name="T66" fmla="*/ 426 w 539"/>
                  <a:gd name="T67" fmla="*/ 104 h 135"/>
                  <a:gd name="T68" fmla="*/ 412 w 539"/>
                  <a:gd name="T69" fmla="*/ 117 h 135"/>
                  <a:gd name="T70" fmla="*/ 398 w 539"/>
                  <a:gd name="T71" fmla="*/ 130 h 135"/>
                  <a:gd name="T72" fmla="*/ 386 w 539"/>
                  <a:gd name="T73" fmla="*/ 133 h 135"/>
                  <a:gd name="T74" fmla="*/ 365 w 539"/>
                  <a:gd name="T75" fmla="*/ 128 h 135"/>
                  <a:gd name="T76" fmla="*/ 344 w 539"/>
                  <a:gd name="T77" fmla="*/ 125 h 135"/>
                  <a:gd name="T78" fmla="*/ 319 w 539"/>
                  <a:gd name="T79" fmla="*/ 121 h 135"/>
                  <a:gd name="T80" fmla="*/ 291 w 539"/>
                  <a:gd name="T81" fmla="*/ 117 h 135"/>
                  <a:gd name="T82" fmla="*/ 256 w 539"/>
                  <a:gd name="T83" fmla="*/ 113 h 135"/>
                  <a:gd name="T84" fmla="*/ 217 w 539"/>
                  <a:gd name="T85" fmla="*/ 110 h 135"/>
                  <a:gd name="T86" fmla="*/ 175 w 539"/>
                  <a:gd name="T87" fmla="*/ 108 h 135"/>
                  <a:gd name="T88" fmla="*/ 135 w 539"/>
                  <a:gd name="T89" fmla="*/ 106 h 135"/>
                  <a:gd name="T90" fmla="*/ 100 w 539"/>
                  <a:gd name="T91" fmla="*/ 106 h 135"/>
                  <a:gd name="T92" fmla="*/ 72 w 539"/>
                  <a:gd name="T93" fmla="*/ 105 h 135"/>
                  <a:gd name="T94" fmla="*/ 48 w 539"/>
                  <a:gd name="T95" fmla="*/ 105 h 135"/>
                  <a:gd name="T96" fmla="*/ 31 w 539"/>
                  <a:gd name="T97" fmla="*/ 105 h 135"/>
                  <a:gd name="T98" fmla="*/ 12 w 539"/>
                  <a:gd name="T99" fmla="*/ 105 h 135"/>
                  <a:gd name="T100" fmla="*/ 6 w 539"/>
                  <a:gd name="T101" fmla="*/ 100 h 135"/>
                  <a:gd name="T102" fmla="*/ 30 w 539"/>
                  <a:gd name="T103" fmla="*/ 82 h 135"/>
                  <a:gd name="T104" fmla="*/ 53 w 539"/>
                  <a:gd name="T105" fmla="*/ 66 h 135"/>
                  <a:gd name="T106" fmla="*/ 72 w 539"/>
                  <a:gd name="T107" fmla="*/ 5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9" h="135">
                    <a:moveTo>
                      <a:pt x="82" y="50"/>
                    </a:moveTo>
                    <a:lnTo>
                      <a:pt x="83" y="50"/>
                    </a:lnTo>
                    <a:lnTo>
                      <a:pt x="87" y="50"/>
                    </a:lnTo>
                    <a:lnTo>
                      <a:pt x="88" y="50"/>
                    </a:lnTo>
                    <a:lnTo>
                      <a:pt x="90" y="51"/>
                    </a:lnTo>
                    <a:lnTo>
                      <a:pt x="93" y="51"/>
                    </a:lnTo>
                    <a:lnTo>
                      <a:pt x="95" y="52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99" y="56"/>
                    </a:lnTo>
                    <a:lnTo>
                      <a:pt x="98" y="57"/>
                    </a:lnTo>
                    <a:lnTo>
                      <a:pt x="97" y="58"/>
                    </a:lnTo>
                    <a:lnTo>
                      <a:pt x="94" y="60"/>
                    </a:lnTo>
                    <a:lnTo>
                      <a:pt x="92" y="61"/>
                    </a:lnTo>
                    <a:lnTo>
                      <a:pt x="90" y="61"/>
                    </a:lnTo>
                    <a:lnTo>
                      <a:pt x="87" y="63"/>
                    </a:lnTo>
                    <a:lnTo>
                      <a:pt x="85" y="63"/>
                    </a:lnTo>
                    <a:lnTo>
                      <a:pt x="83" y="65"/>
                    </a:lnTo>
                    <a:lnTo>
                      <a:pt x="80" y="66"/>
                    </a:lnTo>
                    <a:lnTo>
                      <a:pt x="79" y="67"/>
                    </a:lnTo>
                    <a:lnTo>
                      <a:pt x="77" y="68"/>
                    </a:lnTo>
                    <a:lnTo>
                      <a:pt x="74" y="70"/>
                    </a:lnTo>
                    <a:lnTo>
                      <a:pt x="71" y="71"/>
                    </a:lnTo>
                    <a:lnTo>
                      <a:pt x="69" y="72"/>
                    </a:lnTo>
                    <a:lnTo>
                      <a:pt x="66" y="74"/>
                    </a:lnTo>
                    <a:lnTo>
                      <a:pt x="64" y="75"/>
                    </a:lnTo>
                    <a:lnTo>
                      <a:pt x="61" y="77"/>
                    </a:lnTo>
                    <a:lnTo>
                      <a:pt x="58" y="78"/>
                    </a:lnTo>
                    <a:lnTo>
                      <a:pt x="56" y="80"/>
                    </a:lnTo>
                    <a:lnTo>
                      <a:pt x="54" y="82"/>
                    </a:lnTo>
                    <a:lnTo>
                      <a:pt x="51" y="83"/>
                    </a:lnTo>
                    <a:lnTo>
                      <a:pt x="48" y="84"/>
                    </a:lnTo>
                    <a:lnTo>
                      <a:pt x="46" y="86"/>
                    </a:lnTo>
                    <a:lnTo>
                      <a:pt x="42" y="88"/>
                    </a:lnTo>
                    <a:lnTo>
                      <a:pt x="39" y="90"/>
                    </a:lnTo>
                    <a:lnTo>
                      <a:pt x="36" y="92"/>
                    </a:lnTo>
                    <a:lnTo>
                      <a:pt x="34" y="94"/>
                    </a:lnTo>
                    <a:lnTo>
                      <a:pt x="33" y="94"/>
                    </a:lnTo>
                    <a:lnTo>
                      <a:pt x="33" y="95"/>
                    </a:lnTo>
                    <a:lnTo>
                      <a:pt x="40" y="95"/>
                    </a:lnTo>
                    <a:lnTo>
                      <a:pt x="50" y="95"/>
                    </a:lnTo>
                    <a:lnTo>
                      <a:pt x="58" y="95"/>
                    </a:lnTo>
                    <a:lnTo>
                      <a:pt x="67" y="95"/>
                    </a:lnTo>
                    <a:lnTo>
                      <a:pt x="76" y="95"/>
                    </a:lnTo>
                    <a:lnTo>
                      <a:pt x="84" y="95"/>
                    </a:lnTo>
                    <a:lnTo>
                      <a:pt x="93" y="95"/>
                    </a:lnTo>
                    <a:lnTo>
                      <a:pt x="102" y="96"/>
                    </a:lnTo>
                    <a:lnTo>
                      <a:pt x="110" y="96"/>
                    </a:lnTo>
                    <a:lnTo>
                      <a:pt x="119" y="96"/>
                    </a:lnTo>
                    <a:lnTo>
                      <a:pt x="126" y="96"/>
                    </a:lnTo>
                    <a:lnTo>
                      <a:pt x="135" y="96"/>
                    </a:lnTo>
                    <a:lnTo>
                      <a:pt x="143" y="96"/>
                    </a:lnTo>
                    <a:lnTo>
                      <a:pt x="151" y="97"/>
                    </a:lnTo>
                    <a:lnTo>
                      <a:pt x="159" y="97"/>
                    </a:lnTo>
                    <a:lnTo>
                      <a:pt x="167" y="98"/>
                    </a:lnTo>
                    <a:lnTo>
                      <a:pt x="174" y="98"/>
                    </a:lnTo>
                    <a:lnTo>
                      <a:pt x="182" y="99"/>
                    </a:lnTo>
                    <a:lnTo>
                      <a:pt x="190" y="99"/>
                    </a:lnTo>
                    <a:lnTo>
                      <a:pt x="198" y="99"/>
                    </a:lnTo>
                    <a:lnTo>
                      <a:pt x="205" y="100"/>
                    </a:lnTo>
                    <a:lnTo>
                      <a:pt x="212" y="100"/>
                    </a:lnTo>
                    <a:lnTo>
                      <a:pt x="219" y="101"/>
                    </a:lnTo>
                    <a:lnTo>
                      <a:pt x="226" y="101"/>
                    </a:lnTo>
                    <a:lnTo>
                      <a:pt x="233" y="102"/>
                    </a:lnTo>
                    <a:lnTo>
                      <a:pt x="240" y="102"/>
                    </a:lnTo>
                    <a:lnTo>
                      <a:pt x="247" y="102"/>
                    </a:lnTo>
                    <a:lnTo>
                      <a:pt x="254" y="103"/>
                    </a:lnTo>
                    <a:lnTo>
                      <a:pt x="260" y="104"/>
                    </a:lnTo>
                    <a:lnTo>
                      <a:pt x="266" y="104"/>
                    </a:lnTo>
                    <a:lnTo>
                      <a:pt x="273" y="105"/>
                    </a:lnTo>
                    <a:lnTo>
                      <a:pt x="279" y="106"/>
                    </a:lnTo>
                    <a:lnTo>
                      <a:pt x="285" y="106"/>
                    </a:lnTo>
                    <a:lnTo>
                      <a:pt x="291" y="106"/>
                    </a:lnTo>
                    <a:lnTo>
                      <a:pt x="296" y="107"/>
                    </a:lnTo>
                    <a:lnTo>
                      <a:pt x="302" y="108"/>
                    </a:lnTo>
                    <a:lnTo>
                      <a:pt x="307" y="108"/>
                    </a:lnTo>
                    <a:lnTo>
                      <a:pt x="312" y="109"/>
                    </a:lnTo>
                    <a:lnTo>
                      <a:pt x="317" y="109"/>
                    </a:lnTo>
                    <a:lnTo>
                      <a:pt x="323" y="110"/>
                    </a:lnTo>
                    <a:lnTo>
                      <a:pt x="327" y="110"/>
                    </a:lnTo>
                    <a:lnTo>
                      <a:pt x="332" y="111"/>
                    </a:lnTo>
                    <a:lnTo>
                      <a:pt x="336" y="111"/>
                    </a:lnTo>
                    <a:lnTo>
                      <a:pt x="341" y="112"/>
                    </a:lnTo>
                    <a:lnTo>
                      <a:pt x="344" y="112"/>
                    </a:lnTo>
                    <a:lnTo>
                      <a:pt x="348" y="113"/>
                    </a:lnTo>
                    <a:lnTo>
                      <a:pt x="352" y="113"/>
                    </a:lnTo>
                    <a:lnTo>
                      <a:pt x="356" y="114"/>
                    </a:lnTo>
                    <a:lnTo>
                      <a:pt x="359" y="114"/>
                    </a:lnTo>
                    <a:lnTo>
                      <a:pt x="362" y="115"/>
                    </a:lnTo>
                    <a:lnTo>
                      <a:pt x="365" y="115"/>
                    </a:lnTo>
                    <a:lnTo>
                      <a:pt x="368" y="115"/>
                    </a:lnTo>
                    <a:lnTo>
                      <a:pt x="370" y="115"/>
                    </a:lnTo>
                    <a:lnTo>
                      <a:pt x="373" y="116"/>
                    </a:lnTo>
                    <a:lnTo>
                      <a:pt x="375" y="116"/>
                    </a:lnTo>
                    <a:lnTo>
                      <a:pt x="377" y="116"/>
                    </a:lnTo>
                    <a:lnTo>
                      <a:pt x="380" y="117"/>
                    </a:lnTo>
                    <a:lnTo>
                      <a:pt x="383" y="117"/>
                    </a:lnTo>
                    <a:lnTo>
                      <a:pt x="384" y="118"/>
                    </a:lnTo>
                    <a:lnTo>
                      <a:pt x="385" y="118"/>
                    </a:lnTo>
                    <a:lnTo>
                      <a:pt x="388" y="114"/>
                    </a:lnTo>
                    <a:lnTo>
                      <a:pt x="392" y="111"/>
                    </a:lnTo>
                    <a:lnTo>
                      <a:pt x="396" y="108"/>
                    </a:lnTo>
                    <a:lnTo>
                      <a:pt x="401" y="104"/>
                    </a:lnTo>
                    <a:lnTo>
                      <a:pt x="404" y="101"/>
                    </a:lnTo>
                    <a:lnTo>
                      <a:pt x="408" y="99"/>
                    </a:lnTo>
                    <a:lnTo>
                      <a:pt x="412" y="96"/>
                    </a:lnTo>
                    <a:lnTo>
                      <a:pt x="416" y="93"/>
                    </a:lnTo>
                    <a:lnTo>
                      <a:pt x="419" y="90"/>
                    </a:lnTo>
                    <a:lnTo>
                      <a:pt x="423" y="87"/>
                    </a:lnTo>
                    <a:lnTo>
                      <a:pt x="426" y="85"/>
                    </a:lnTo>
                    <a:lnTo>
                      <a:pt x="430" y="82"/>
                    </a:lnTo>
                    <a:lnTo>
                      <a:pt x="433" y="80"/>
                    </a:lnTo>
                    <a:lnTo>
                      <a:pt x="435" y="77"/>
                    </a:lnTo>
                    <a:lnTo>
                      <a:pt x="438" y="75"/>
                    </a:lnTo>
                    <a:lnTo>
                      <a:pt x="442" y="73"/>
                    </a:lnTo>
                    <a:lnTo>
                      <a:pt x="444" y="71"/>
                    </a:lnTo>
                    <a:lnTo>
                      <a:pt x="447" y="68"/>
                    </a:lnTo>
                    <a:lnTo>
                      <a:pt x="451" y="66"/>
                    </a:lnTo>
                    <a:lnTo>
                      <a:pt x="454" y="65"/>
                    </a:lnTo>
                    <a:lnTo>
                      <a:pt x="456" y="63"/>
                    </a:lnTo>
                    <a:lnTo>
                      <a:pt x="459" y="61"/>
                    </a:lnTo>
                    <a:lnTo>
                      <a:pt x="461" y="59"/>
                    </a:lnTo>
                    <a:lnTo>
                      <a:pt x="464" y="57"/>
                    </a:lnTo>
                    <a:lnTo>
                      <a:pt x="466" y="56"/>
                    </a:lnTo>
                    <a:lnTo>
                      <a:pt x="468" y="54"/>
                    </a:lnTo>
                    <a:lnTo>
                      <a:pt x="471" y="52"/>
                    </a:lnTo>
                    <a:lnTo>
                      <a:pt x="473" y="51"/>
                    </a:lnTo>
                    <a:lnTo>
                      <a:pt x="475" y="49"/>
                    </a:lnTo>
                    <a:lnTo>
                      <a:pt x="477" y="48"/>
                    </a:lnTo>
                    <a:lnTo>
                      <a:pt x="479" y="46"/>
                    </a:lnTo>
                    <a:lnTo>
                      <a:pt x="481" y="46"/>
                    </a:lnTo>
                    <a:lnTo>
                      <a:pt x="484" y="42"/>
                    </a:lnTo>
                    <a:lnTo>
                      <a:pt x="488" y="40"/>
                    </a:lnTo>
                    <a:lnTo>
                      <a:pt x="491" y="38"/>
                    </a:lnTo>
                    <a:lnTo>
                      <a:pt x="494" y="37"/>
                    </a:lnTo>
                    <a:lnTo>
                      <a:pt x="497" y="35"/>
                    </a:lnTo>
                    <a:lnTo>
                      <a:pt x="499" y="33"/>
                    </a:lnTo>
                    <a:lnTo>
                      <a:pt x="501" y="32"/>
                    </a:lnTo>
                    <a:lnTo>
                      <a:pt x="504" y="31"/>
                    </a:lnTo>
                    <a:lnTo>
                      <a:pt x="506" y="28"/>
                    </a:lnTo>
                    <a:lnTo>
                      <a:pt x="509" y="27"/>
                    </a:lnTo>
                    <a:lnTo>
                      <a:pt x="510" y="27"/>
                    </a:lnTo>
                    <a:lnTo>
                      <a:pt x="511" y="27"/>
                    </a:lnTo>
                    <a:lnTo>
                      <a:pt x="507" y="25"/>
                    </a:lnTo>
                    <a:lnTo>
                      <a:pt x="503" y="23"/>
                    </a:lnTo>
                    <a:lnTo>
                      <a:pt x="498" y="21"/>
                    </a:lnTo>
                    <a:lnTo>
                      <a:pt x="494" y="20"/>
                    </a:lnTo>
                    <a:lnTo>
                      <a:pt x="491" y="20"/>
                    </a:lnTo>
                    <a:lnTo>
                      <a:pt x="488" y="18"/>
                    </a:lnTo>
                    <a:lnTo>
                      <a:pt x="486" y="18"/>
                    </a:lnTo>
                    <a:lnTo>
                      <a:pt x="483" y="17"/>
                    </a:lnTo>
                    <a:lnTo>
                      <a:pt x="480" y="16"/>
                    </a:lnTo>
                    <a:lnTo>
                      <a:pt x="478" y="15"/>
                    </a:lnTo>
                    <a:lnTo>
                      <a:pt x="476" y="15"/>
                    </a:lnTo>
                    <a:lnTo>
                      <a:pt x="474" y="14"/>
                    </a:lnTo>
                    <a:lnTo>
                      <a:pt x="471" y="13"/>
                    </a:lnTo>
                    <a:lnTo>
                      <a:pt x="468" y="12"/>
                    </a:lnTo>
                    <a:lnTo>
                      <a:pt x="465" y="11"/>
                    </a:lnTo>
                    <a:lnTo>
                      <a:pt x="462" y="11"/>
                    </a:lnTo>
                    <a:lnTo>
                      <a:pt x="460" y="10"/>
                    </a:lnTo>
                    <a:lnTo>
                      <a:pt x="457" y="9"/>
                    </a:lnTo>
                    <a:lnTo>
                      <a:pt x="455" y="9"/>
                    </a:lnTo>
                    <a:lnTo>
                      <a:pt x="453" y="9"/>
                    </a:lnTo>
                    <a:lnTo>
                      <a:pt x="448" y="8"/>
                    </a:lnTo>
                    <a:lnTo>
                      <a:pt x="445" y="7"/>
                    </a:lnTo>
                    <a:lnTo>
                      <a:pt x="442" y="6"/>
                    </a:lnTo>
                    <a:lnTo>
                      <a:pt x="440" y="6"/>
                    </a:lnTo>
                    <a:lnTo>
                      <a:pt x="441" y="4"/>
                    </a:lnTo>
                    <a:lnTo>
                      <a:pt x="443" y="3"/>
                    </a:lnTo>
                    <a:lnTo>
                      <a:pt x="447" y="3"/>
                    </a:lnTo>
                    <a:lnTo>
                      <a:pt x="451" y="3"/>
                    </a:lnTo>
                    <a:lnTo>
                      <a:pt x="455" y="2"/>
                    </a:lnTo>
                    <a:lnTo>
                      <a:pt x="458" y="2"/>
                    </a:lnTo>
                    <a:lnTo>
                      <a:pt x="461" y="1"/>
                    </a:lnTo>
                    <a:lnTo>
                      <a:pt x="462" y="0"/>
                    </a:lnTo>
                    <a:lnTo>
                      <a:pt x="465" y="1"/>
                    </a:lnTo>
                    <a:lnTo>
                      <a:pt x="467" y="1"/>
                    </a:lnTo>
                    <a:lnTo>
                      <a:pt x="469" y="1"/>
                    </a:lnTo>
                    <a:lnTo>
                      <a:pt x="472" y="2"/>
                    </a:lnTo>
                    <a:lnTo>
                      <a:pt x="474" y="3"/>
                    </a:lnTo>
                    <a:lnTo>
                      <a:pt x="477" y="3"/>
                    </a:lnTo>
                    <a:lnTo>
                      <a:pt x="478" y="4"/>
                    </a:lnTo>
                    <a:lnTo>
                      <a:pt x="480" y="4"/>
                    </a:lnTo>
                    <a:lnTo>
                      <a:pt x="484" y="6"/>
                    </a:lnTo>
                    <a:lnTo>
                      <a:pt x="489" y="7"/>
                    </a:lnTo>
                    <a:lnTo>
                      <a:pt x="493" y="8"/>
                    </a:lnTo>
                    <a:lnTo>
                      <a:pt x="497" y="9"/>
                    </a:lnTo>
                    <a:lnTo>
                      <a:pt x="500" y="10"/>
                    </a:lnTo>
                    <a:lnTo>
                      <a:pt x="504" y="11"/>
                    </a:lnTo>
                    <a:lnTo>
                      <a:pt x="507" y="13"/>
                    </a:lnTo>
                    <a:lnTo>
                      <a:pt x="511" y="13"/>
                    </a:lnTo>
                    <a:lnTo>
                      <a:pt x="513" y="15"/>
                    </a:lnTo>
                    <a:lnTo>
                      <a:pt x="516" y="16"/>
                    </a:lnTo>
                    <a:lnTo>
                      <a:pt x="518" y="16"/>
                    </a:lnTo>
                    <a:lnTo>
                      <a:pt x="521" y="18"/>
                    </a:lnTo>
                    <a:lnTo>
                      <a:pt x="524" y="19"/>
                    </a:lnTo>
                    <a:lnTo>
                      <a:pt x="528" y="20"/>
                    </a:lnTo>
                    <a:lnTo>
                      <a:pt x="531" y="21"/>
                    </a:lnTo>
                    <a:lnTo>
                      <a:pt x="534" y="23"/>
                    </a:lnTo>
                    <a:lnTo>
                      <a:pt x="538" y="25"/>
                    </a:lnTo>
                    <a:lnTo>
                      <a:pt x="539" y="25"/>
                    </a:lnTo>
                    <a:lnTo>
                      <a:pt x="535" y="27"/>
                    </a:lnTo>
                    <a:lnTo>
                      <a:pt x="532" y="28"/>
                    </a:lnTo>
                    <a:lnTo>
                      <a:pt x="528" y="30"/>
                    </a:lnTo>
                    <a:lnTo>
                      <a:pt x="525" y="32"/>
                    </a:lnTo>
                    <a:lnTo>
                      <a:pt x="521" y="34"/>
                    </a:lnTo>
                    <a:lnTo>
                      <a:pt x="518" y="37"/>
                    </a:lnTo>
                    <a:lnTo>
                      <a:pt x="515" y="39"/>
                    </a:lnTo>
                    <a:lnTo>
                      <a:pt x="511" y="40"/>
                    </a:lnTo>
                    <a:lnTo>
                      <a:pt x="508" y="42"/>
                    </a:lnTo>
                    <a:lnTo>
                      <a:pt x="504" y="45"/>
                    </a:lnTo>
                    <a:lnTo>
                      <a:pt x="500" y="47"/>
                    </a:lnTo>
                    <a:lnTo>
                      <a:pt x="497" y="49"/>
                    </a:lnTo>
                    <a:lnTo>
                      <a:pt x="494" y="51"/>
                    </a:lnTo>
                    <a:lnTo>
                      <a:pt x="491" y="53"/>
                    </a:lnTo>
                    <a:lnTo>
                      <a:pt x="487" y="56"/>
                    </a:lnTo>
                    <a:lnTo>
                      <a:pt x="484" y="58"/>
                    </a:lnTo>
                    <a:lnTo>
                      <a:pt x="481" y="60"/>
                    </a:lnTo>
                    <a:lnTo>
                      <a:pt x="478" y="63"/>
                    </a:lnTo>
                    <a:lnTo>
                      <a:pt x="475" y="65"/>
                    </a:lnTo>
                    <a:lnTo>
                      <a:pt x="472" y="67"/>
                    </a:lnTo>
                    <a:lnTo>
                      <a:pt x="469" y="70"/>
                    </a:lnTo>
                    <a:lnTo>
                      <a:pt x="466" y="71"/>
                    </a:lnTo>
                    <a:lnTo>
                      <a:pt x="463" y="74"/>
                    </a:lnTo>
                    <a:lnTo>
                      <a:pt x="460" y="77"/>
                    </a:lnTo>
                    <a:lnTo>
                      <a:pt x="457" y="78"/>
                    </a:lnTo>
                    <a:lnTo>
                      <a:pt x="454" y="80"/>
                    </a:lnTo>
                    <a:lnTo>
                      <a:pt x="451" y="83"/>
                    </a:lnTo>
                    <a:lnTo>
                      <a:pt x="448" y="85"/>
                    </a:lnTo>
                    <a:lnTo>
                      <a:pt x="446" y="87"/>
                    </a:lnTo>
                    <a:lnTo>
                      <a:pt x="443" y="89"/>
                    </a:lnTo>
                    <a:lnTo>
                      <a:pt x="441" y="92"/>
                    </a:lnTo>
                    <a:lnTo>
                      <a:pt x="438" y="94"/>
                    </a:lnTo>
                    <a:lnTo>
                      <a:pt x="436" y="96"/>
                    </a:lnTo>
                    <a:lnTo>
                      <a:pt x="433" y="98"/>
                    </a:lnTo>
                    <a:lnTo>
                      <a:pt x="432" y="100"/>
                    </a:lnTo>
                    <a:lnTo>
                      <a:pt x="429" y="102"/>
                    </a:lnTo>
                    <a:lnTo>
                      <a:pt x="426" y="104"/>
                    </a:lnTo>
                    <a:lnTo>
                      <a:pt x="424" y="106"/>
                    </a:lnTo>
                    <a:lnTo>
                      <a:pt x="422" y="108"/>
                    </a:lnTo>
                    <a:lnTo>
                      <a:pt x="420" y="110"/>
                    </a:lnTo>
                    <a:lnTo>
                      <a:pt x="418" y="111"/>
                    </a:lnTo>
                    <a:lnTo>
                      <a:pt x="416" y="113"/>
                    </a:lnTo>
                    <a:lnTo>
                      <a:pt x="414" y="115"/>
                    </a:lnTo>
                    <a:lnTo>
                      <a:pt x="412" y="117"/>
                    </a:lnTo>
                    <a:lnTo>
                      <a:pt x="411" y="118"/>
                    </a:lnTo>
                    <a:lnTo>
                      <a:pt x="409" y="120"/>
                    </a:lnTo>
                    <a:lnTo>
                      <a:pt x="408" y="121"/>
                    </a:lnTo>
                    <a:lnTo>
                      <a:pt x="406" y="123"/>
                    </a:lnTo>
                    <a:lnTo>
                      <a:pt x="403" y="125"/>
                    </a:lnTo>
                    <a:lnTo>
                      <a:pt x="401" y="128"/>
                    </a:lnTo>
                    <a:lnTo>
                      <a:pt x="398" y="130"/>
                    </a:lnTo>
                    <a:lnTo>
                      <a:pt x="397" y="132"/>
                    </a:lnTo>
                    <a:lnTo>
                      <a:pt x="394" y="134"/>
                    </a:lnTo>
                    <a:lnTo>
                      <a:pt x="394" y="135"/>
                    </a:lnTo>
                    <a:lnTo>
                      <a:pt x="393" y="135"/>
                    </a:lnTo>
                    <a:lnTo>
                      <a:pt x="390" y="134"/>
                    </a:lnTo>
                    <a:lnTo>
                      <a:pt x="388" y="133"/>
                    </a:lnTo>
                    <a:lnTo>
                      <a:pt x="386" y="133"/>
                    </a:lnTo>
                    <a:lnTo>
                      <a:pt x="383" y="132"/>
                    </a:lnTo>
                    <a:lnTo>
                      <a:pt x="380" y="132"/>
                    </a:lnTo>
                    <a:lnTo>
                      <a:pt x="376" y="130"/>
                    </a:lnTo>
                    <a:lnTo>
                      <a:pt x="372" y="130"/>
                    </a:lnTo>
                    <a:lnTo>
                      <a:pt x="369" y="129"/>
                    </a:lnTo>
                    <a:lnTo>
                      <a:pt x="367" y="129"/>
                    </a:lnTo>
                    <a:lnTo>
                      <a:pt x="365" y="128"/>
                    </a:lnTo>
                    <a:lnTo>
                      <a:pt x="362" y="128"/>
                    </a:lnTo>
                    <a:lnTo>
                      <a:pt x="359" y="127"/>
                    </a:lnTo>
                    <a:lnTo>
                      <a:pt x="356" y="127"/>
                    </a:lnTo>
                    <a:lnTo>
                      <a:pt x="353" y="126"/>
                    </a:lnTo>
                    <a:lnTo>
                      <a:pt x="351" y="126"/>
                    </a:lnTo>
                    <a:lnTo>
                      <a:pt x="347" y="125"/>
                    </a:lnTo>
                    <a:lnTo>
                      <a:pt x="344" y="125"/>
                    </a:lnTo>
                    <a:lnTo>
                      <a:pt x="342" y="124"/>
                    </a:lnTo>
                    <a:lnTo>
                      <a:pt x="339" y="124"/>
                    </a:lnTo>
                    <a:lnTo>
                      <a:pt x="335" y="123"/>
                    </a:lnTo>
                    <a:lnTo>
                      <a:pt x="331" y="123"/>
                    </a:lnTo>
                    <a:lnTo>
                      <a:pt x="327" y="122"/>
                    </a:lnTo>
                    <a:lnTo>
                      <a:pt x="324" y="121"/>
                    </a:lnTo>
                    <a:lnTo>
                      <a:pt x="319" y="121"/>
                    </a:lnTo>
                    <a:lnTo>
                      <a:pt x="315" y="120"/>
                    </a:lnTo>
                    <a:lnTo>
                      <a:pt x="312" y="120"/>
                    </a:lnTo>
                    <a:lnTo>
                      <a:pt x="308" y="120"/>
                    </a:lnTo>
                    <a:lnTo>
                      <a:pt x="303" y="118"/>
                    </a:lnTo>
                    <a:lnTo>
                      <a:pt x="299" y="118"/>
                    </a:lnTo>
                    <a:lnTo>
                      <a:pt x="295" y="118"/>
                    </a:lnTo>
                    <a:lnTo>
                      <a:pt x="291" y="117"/>
                    </a:lnTo>
                    <a:lnTo>
                      <a:pt x="286" y="116"/>
                    </a:lnTo>
                    <a:lnTo>
                      <a:pt x="281" y="116"/>
                    </a:lnTo>
                    <a:lnTo>
                      <a:pt x="276" y="115"/>
                    </a:lnTo>
                    <a:lnTo>
                      <a:pt x="272" y="115"/>
                    </a:lnTo>
                    <a:lnTo>
                      <a:pt x="266" y="114"/>
                    </a:lnTo>
                    <a:lnTo>
                      <a:pt x="261" y="114"/>
                    </a:lnTo>
                    <a:lnTo>
                      <a:pt x="256" y="113"/>
                    </a:lnTo>
                    <a:lnTo>
                      <a:pt x="252" y="113"/>
                    </a:lnTo>
                    <a:lnTo>
                      <a:pt x="246" y="112"/>
                    </a:lnTo>
                    <a:lnTo>
                      <a:pt x="240" y="112"/>
                    </a:lnTo>
                    <a:lnTo>
                      <a:pt x="235" y="111"/>
                    </a:lnTo>
                    <a:lnTo>
                      <a:pt x="229" y="111"/>
                    </a:lnTo>
                    <a:lnTo>
                      <a:pt x="223" y="111"/>
                    </a:lnTo>
                    <a:lnTo>
                      <a:pt x="217" y="110"/>
                    </a:lnTo>
                    <a:lnTo>
                      <a:pt x="211" y="109"/>
                    </a:lnTo>
                    <a:lnTo>
                      <a:pt x="207" y="109"/>
                    </a:lnTo>
                    <a:lnTo>
                      <a:pt x="200" y="109"/>
                    </a:lnTo>
                    <a:lnTo>
                      <a:pt x="194" y="109"/>
                    </a:lnTo>
                    <a:lnTo>
                      <a:pt x="188" y="109"/>
                    </a:lnTo>
                    <a:lnTo>
                      <a:pt x="182" y="109"/>
                    </a:lnTo>
                    <a:lnTo>
                      <a:pt x="175" y="108"/>
                    </a:lnTo>
                    <a:lnTo>
                      <a:pt x="169" y="108"/>
                    </a:lnTo>
                    <a:lnTo>
                      <a:pt x="163" y="108"/>
                    </a:lnTo>
                    <a:lnTo>
                      <a:pt x="157" y="107"/>
                    </a:lnTo>
                    <a:lnTo>
                      <a:pt x="151" y="107"/>
                    </a:lnTo>
                    <a:lnTo>
                      <a:pt x="146" y="106"/>
                    </a:lnTo>
                    <a:lnTo>
                      <a:pt x="140" y="106"/>
                    </a:lnTo>
                    <a:lnTo>
                      <a:pt x="135" y="106"/>
                    </a:lnTo>
                    <a:lnTo>
                      <a:pt x="129" y="106"/>
                    </a:lnTo>
                    <a:lnTo>
                      <a:pt x="124" y="106"/>
                    </a:lnTo>
                    <a:lnTo>
                      <a:pt x="120" y="106"/>
                    </a:lnTo>
                    <a:lnTo>
                      <a:pt x="114" y="106"/>
                    </a:lnTo>
                    <a:lnTo>
                      <a:pt x="109" y="106"/>
                    </a:lnTo>
                    <a:lnTo>
                      <a:pt x="105" y="106"/>
                    </a:lnTo>
                    <a:lnTo>
                      <a:pt x="100" y="106"/>
                    </a:lnTo>
                    <a:lnTo>
                      <a:pt x="96" y="106"/>
                    </a:lnTo>
                    <a:lnTo>
                      <a:pt x="91" y="105"/>
                    </a:lnTo>
                    <a:lnTo>
                      <a:pt x="87" y="105"/>
                    </a:lnTo>
                    <a:lnTo>
                      <a:pt x="83" y="105"/>
                    </a:lnTo>
                    <a:lnTo>
                      <a:pt x="79" y="105"/>
                    </a:lnTo>
                    <a:lnTo>
                      <a:pt x="76" y="105"/>
                    </a:lnTo>
                    <a:lnTo>
                      <a:pt x="72" y="105"/>
                    </a:lnTo>
                    <a:lnTo>
                      <a:pt x="68" y="105"/>
                    </a:lnTo>
                    <a:lnTo>
                      <a:pt x="65" y="105"/>
                    </a:lnTo>
                    <a:lnTo>
                      <a:pt x="61" y="105"/>
                    </a:lnTo>
                    <a:lnTo>
                      <a:pt x="57" y="105"/>
                    </a:lnTo>
                    <a:lnTo>
                      <a:pt x="54" y="105"/>
                    </a:lnTo>
                    <a:lnTo>
                      <a:pt x="51" y="105"/>
                    </a:lnTo>
                    <a:lnTo>
                      <a:pt x="48" y="105"/>
                    </a:lnTo>
                    <a:lnTo>
                      <a:pt x="45" y="105"/>
                    </a:lnTo>
                    <a:lnTo>
                      <a:pt x="43" y="105"/>
                    </a:lnTo>
                    <a:lnTo>
                      <a:pt x="40" y="105"/>
                    </a:lnTo>
                    <a:lnTo>
                      <a:pt x="37" y="105"/>
                    </a:lnTo>
                    <a:lnTo>
                      <a:pt x="34" y="105"/>
                    </a:lnTo>
                    <a:lnTo>
                      <a:pt x="33" y="105"/>
                    </a:lnTo>
                    <a:lnTo>
                      <a:pt x="31" y="105"/>
                    </a:lnTo>
                    <a:lnTo>
                      <a:pt x="28" y="105"/>
                    </a:lnTo>
                    <a:lnTo>
                      <a:pt x="26" y="105"/>
                    </a:lnTo>
                    <a:lnTo>
                      <a:pt x="24" y="105"/>
                    </a:lnTo>
                    <a:lnTo>
                      <a:pt x="22" y="105"/>
                    </a:lnTo>
                    <a:lnTo>
                      <a:pt x="18" y="105"/>
                    </a:lnTo>
                    <a:lnTo>
                      <a:pt x="15" y="105"/>
                    </a:lnTo>
                    <a:lnTo>
                      <a:pt x="12" y="105"/>
                    </a:lnTo>
                    <a:lnTo>
                      <a:pt x="9" y="105"/>
                    </a:lnTo>
                    <a:lnTo>
                      <a:pt x="7" y="105"/>
                    </a:lnTo>
                    <a:lnTo>
                      <a:pt x="5" y="105"/>
                    </a:lnTo>
                    <a:lnTo>
                      <a:pt x="2" y="106"/>
                    </a:lnTo>
                    <a:lnTo>
                      <a:pt x="0" y="106"/>
                    </a:lnTo>
                    <a:lnTo>
                      <a:pt x="3" y="102"/>
                    </a:lnTo>
                    <a:lnTo>
                      <a:pt x="6" y="100"/>
                    </a:lnTo>
                    <a:lnTo>
                      <a:pt x="9" y="97"/>
                    </a:lnTo>
                    <a:lnTo>
                      <a:pt x="13" y="94"/>
                    </a:lnTo>
                    <a:lnTo>
                      <a:pt x="16" y="92"/>
                    </a:lnTo>
                    <a:lnTo>
                      <a:pt x="19" y="89"/>
                    </a:lnTo>
                    <a:lnTo>
                      <a:pt x="23" y="87"/>
                    </a:lnTo>
                    <a:lnTo>
                      <a:pt x="27" y="84"/>
                    </a:lnTo>
                    <a:lnTo>
                      <a:pt x="30" y="82"/>
                    </a:lnTo>
                    <a:lnTo>
                      <a:pt x="33" y="79"/>
                    </a:lnTo>
                    <a:lnTo>
                      <a:pt x="36" y="77"/>
                    </a:lnTo>
                    <a:lnTo>
                      <a:pt x="39" y="75"/>
                    </a:lnTo>
                    <a:lnTo>
                      <a:pt x="43" y="72"/>
                    </a:lnTo>
                    <a:lnTo>
                      <a:pt x="46" y="70"/>
                    </a:lnTo>
                    <a:lnTo>
                      <a:pt x="50" y="68"/>
                    </a:lnTo>
                    <a:lnTo>
                      <a:pt x="53" y="66"/>
                    </a:lnTo>
                    <a:lnTo>
                      <a:pt x="56" y="65"/>
                    </a:lnTo>
                    <a:lnTo>
                      <a:pt x="59" y="63"/>
                    </a:lnTo>
                    <a:lnTo>
                      <a:pt x="61" y="61"/>
                    </a:lnTo>
                    <a:lnTo>
                      <a:pt x="64" y="59"/>
                    </a:lnTo>
                    <a:lnTo>
                      <a:pt x="67" y="58"/>
                    </a:lnTo>
                    <a:lnTo>
                      <a:pt x="70" y="56"/>
                    </a:lnTo>
                    <a:lnTo>
                      <a:pt x="72" y="55"/>
                    </a:lnTo>
                    <a:lnTo>
                      <a:pt x="74" y="54"/>
                    </a:lnTo>
                    <a:lnTo>
                      <a:pt x="78" y="52"/>
                    </a:lnTo>
                    <a:lnTo>
                      <a:pt x="80" y="51"/>
                    </a:lnTo>
                    <a:lnTo>
                      <a:pt x="81" y="50"/>
                    </a:lnTo>
                    <a:lnTo>
                      <a:pt x="82" y="50"/>
                    </a:lnTo>
                    <a:lnTo>
                      <a:pt x="82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65" name="Freeform 414"/>
              <p:cNvSpPr>
                <a:spLocks/>
              </p:cNvSpPr>
              <p:nvPr/>
            </p:nvSpPr>
            <p:spPr bwMode="auto">
              <a:xfrm>
                <a:off x="5083176" y="5770563"/>
                <a:ext cx="74613" cy="42862"/>
              </a:xfrm>
              <a:custGeom>
                <a:avLst/>
                <a:gdLst>
                  <a:gd name="T0" fmla="*/ 0 w 47"/>
                  <a:gd name="T1" fmla="*/ 1 h 27"/>
                  <a:gd name="T2" fmla="*/ 24 w 47"/>
                  <a:gd name="T3" fmla="*/ 14 h 27"/>
                  <a:gd name="T4" fmla="*/ 47 w 47"/>
                  <a:gd name="T5" fmla="*/ 27 h 27"/>
                  <a:gd name="T6" fmla="*/ 23 w 47"/>
                  <a:gd name="T7" fmla="*/ 12 h 27"/>
                  <a:gd name="T8" fmla="*/ 34 w 47"/>
                  <a:gd name="T9" fmla="*/ 2 h 27"/>
                  <a:gd name="T10" fmla="*/ 14 w 47"/>
                  <a:gd name="T11" fmla="*/ 0 h 27"/>
                  <a:gd name="T12" fmla="*/ 0 w 47"/>
                  <a:gd name="T13" fmla="*/ 1 h 27"/>
                  <a:gd name="T14" fmla="*/ 0 w 47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7">
                    <a:moveTo>
                      <a:pt x="0" y="1"/>
                    </a:moveTo>
                    <a:lnTo>
                      <a:pt x="24" y="14"/>
                    </a:lnTo>
                    <a:lnTo>
                      <a:pt x="47" y="27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14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66" name="Freeform 415"/>
              <p:cNvSpPr>
                <a:spLocks/>
              </p:cNvSpPr>
              <p:nvPr/>
            </p:nvSpPr>
            <p:spPr bwMode="auto">
              <a:xfrm>
                <a:off x="5172076" y="5784850"/>
                <a:ext cx="171450" cy="73025"/>
              </a:xfrm>
              <a:custGeom>
                <a:avLst/>
                <a:gdLst>
                  <a:gd name="T0" fmla="*/ 32 w 108"/>
                  <a:gd name="T1" fmla="*/ 0 h 46"/>
                  <a:gd name="T2" fmla="*/ 0 w 108"/>
                  <a:gd name="T3" fmla="*/ 21 h 46"/>
                  <a:gd name="T4" fmla="*/ 18 w 108"/>
                  <a:gd name="T5" fmla="*/ 29 h 46"/>
                  <a:gd name="T6" fmla="*/ 55 w 108"/>
                  <a:gd name="T7" fmla="*/ 46 h 46"/>
                  <a:gd name="T8" fmla="*/ 108 w 108"/>
                  <a:gd name="T9" fmla="*/ 6 h 46"/>
                  <a:gd name="T10" fmla="*/ 92 w 108"/>
                  <a:gd name="T11" fmla="*/ 3 h 46"/>
                  <a:gd name="T12" fmla="*/ 43 w 108"/>
                  <a:gd name="T13" fmla="*/ 40 h 46"/>
                  <a:gd name="T14" fmla="*/ 7 w 108"/>
                  <a:gd name="T15" fmla="*/ 22 h 46"/>
                  <a:gd name="T16" fmla="*/ 32 w 108"/>
                  <a:gd name="T17" fmla="*/ 0 h 46"/>
                  <a:gd name="T18" fmla="*/ 32 w 108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46">
                    <a:moveTo>
                      <a:pt x="32" y="0"/>
                    </a:moveTo>
                    <a:lnTo>
                      <a:pt x="0" y="21"/>
                    </a:lnTo>
                    <a:lnTo>
                      <a:pt x="18" y="29"/>
                    </a:lnTo>
                    <a:lnTo>
                      <a:pt x="55" y="46"/>
                    </a:lnTo>
                    <a:lnTo>
                      <a:pt x="108" y="6"/>
                    </a:lnTo>
                    <a:lnTo>
                      <a:pt x="92" y="3"/>
                    </a:lnTo>
                    <a:lnTo>
                      <a:pt x="43" y="40"/>
                    </a:lnTo>
                    <a:lnTo>
                      <a:pt x="7" y="2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67" name="Freeform 416"/>
              <p:cNvSpPr>
                <a:spLocks/>
              </p:cNvSpPr>
              <p:nvPr/>
            </p:nvSpPr>
            <p:spPr bwMode="auto">
              <a:xfrm>
                <a:off x="5429251" y="5680075"/>
                <a:ext cx="25400" cy="61912"/>
              </a:xfrm>
              <a:custGeom>
                <a:avLst/>
                <a:gdLst>
                  <a:gd name="T0" fmla="*/ 16 w 16"/>
                  <a:gd name="T1" fmla="*/ 0 h 39"/>
                  <a:gd name="T2" fmla="*/ 11 w 16"/>
                  <a:gd name="T3" fmla="*/ 26 h 39"/>
                  <a:gd name="T4" fmla="*/ 7 w 16"/>
                  <a:gd name="T5" fmla="*/ 39 h 39"/>
                  <a:gd name="T6" fmla="*/ 0 w 16"/>
                  <a:gd name="T7" fmla="*/ 38 h 39"/>
                  <a:gd name="T8" fmla="*/ 9 w 16"/>
                  <a:gd name="T9" fmla="*/ 5 h 39"/>
                  <a:gd name="T10" fmla="*/ 16 w 16"/>
                  <a:gd name="T11" fmla="*/ 0 h 39"/>
                  <a:gd name="T12" fmla="*/ 16 w 1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9">
                    <a:moveTo>
                      <a:pt x="16" y="0"/>
                    </a:moveTo>
                    <a:lnTo>
                      <a:pt x="11" y="26"/>
                    </a:lnTo>
                    <a:lnTo>
                      <a:pt x="7" y="39"/>
                    </a:lnTo>
                    <a:lnTo>
                      <a:pt x="0" y="38"/>
                    </a:lnTo>
                    <a:lnTo>
                      <a:pt x="9" y="5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68" name="Freeform 417"/>
              <p:cNvSpPr>
                <a:spLocks/>
              </p:cNvSpPr>
              <p:nvPr/>
            </p:nvSpPr>
            <p:spPr bwMode="auto">
              <a:xfrm>
                <a:off x="4946651" y="5702300"/>
                <a:ext cx="180975" cy="17462"/>
              </a:xfrm>
              <a:custGeom>
                <a:avLst/>
                <a:gdLst>
                  <a:gd name="T0" fmla="*/ 0 w 114"/>
                  <a:gd name="T1" fmla="*/ 9 h 11"/>
                  <a:gd name="T2" fmla="*/ 63 w 114"/>
                  <a:gd name="T3" fmla="*/ 9 h 11"/>
                  <a:gd name="T4" fmla="*/ 112 w 114"/>
                  <a:gd name="T5" fmla="*/ 11 h 11"/>
                  <a:gd name="T6" fmla="*/ 114 w 114"/>
                  <a:gd name="T7" fmla="*/ 0 h 11"/>
                  <a:gd name="T8" fmla="*/ 60 w 114"/>
                  <a:gd name="T9" fmla="*/ 4 h 11"/>
                  <a:gd name="T10" fmla="*/ 0 w 114"/>
                  <a:gd name="T11" fmla="*/ 9 h 11"/>
                  <a:gd name="T12" fmla="*/ 0 w 114"/>
                  <a:gd name="T1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11">
                    <a:moveTo>
                      <a:pt x="0" y="9"/>
                    </a:moveTo>
                    <a:lnTo>
                      <a:pt x="63" y="9"/>
                    </a:lnTo>
                    <a:lnTo>
                      <a:pt x="112" y="11"/>
                    </a:lnTo>
                    <a:lnTo>
                      <a:pt x="114" y="0"/>
                    </a:lnTo>
                    <a:lnTo>
                      <a:pt x="60" y="4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69" name="Freeform 418"/>
              <p:cNvSpPr>
                <a:spLocks/>
              </p:cNvSpPr>
              <p:nvPr/>
            </p:nvSpPr>
            <p:spPr bwMode="auto">
              <a:xfrm>
                <a:off x="5200651" y="5692775"/>
                <a:ext cx="12700" cy="34925"/>
              </a:xfrm>
              <a:custGeom>
                <a:avLst/>
                <a:gdLst>
                  <a:gd name="T0" fmla="*/ 4 w 8"/>
                  <a:gd name="T1" fmla="*/ 1 h 22"/>
                  <a:gd name="T2" fmla="*/ 0 w 8"/>
                  <a:gd name="T3" fmla="*/ 22 h 22"/>
                  <a:gd name="T4" fmla="*/ 6 w 8"/>
                  <a:gd name="T5" fmla="*/ 22 h 22"/>
                  <a:gd name="T6" fmla="*/ 8 w 8"/>
                  <a:gd name="T7" fmla="*/ 0 h 22"/>
                  <a:gd name="T8" fmla="*/ 4 w 8"/>
                  <a:gd name="T9" fmla="*/ 1 h 22"/>
                  <a:gd name="T10" fmla="*/ 4 w 8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2">
                    <a:moveTo>
                      <a:pt x="4" y="1"/>
                    </a:moveTo>
                    <a:lnTo>
                      <a:pt x="0" y="22"/>
                    </a:lnTo>
                    <a:lnTo>
                      <a:pt x="6" y="22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0" name="Freeform 419"/>
              <p:cNvSpPr>
                <a:spLocks/>
              </p:cNvSpPr>
              <p:nvPr/>
            </p:nvSpPr>
            <p:spPr bwMode="auto">
              <a:xfrm>
                <a:off x="5276851" y="5686425"/>
                <a:ext cx="14288" cy="42862"/>
              </a:xfrm>
              <a:custGeom>
                <a:avLst/>
                <a:gdLst>
                  <a:gd name="T0" fmla="*/ 5 w 9"/>
                  <a:gd name="T1" fmla="*/ 1 h 27"/>
                  <a:gd name="T2" fmla="*/ 0 w 9"/>
                  <a:gd name="T3" fmla="*/ 27 h 27"/>
                  <a:gd name="T4" fmla="*/ 4 w 9"/>
                  <a:gd name="T5" fmla="*/ 27 h 27"/>
                  <a:gd name="T6" fmla="*/ 9 w 9"/>
                  <a:gd name="T7" fmla="*/ 0 h 27"/>
                  <a:gd name="T8" fmla="*/ 5 w 9"/>
                  <a:gd name="T9" fmla="*/ 1 h 27"/>
                  <a:gd name="T10" fmla="*/ 5 w 9"/>
                  <a:gd name="T11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7">
                    <a:moveTo>
                      <a:pt x="5" y="1"/>
                    </a:moveTo>
                    <a:lnTo>
                      <a:pt x="0" y="27"/>
                    </a:lnTo>
                    <a:lnTo>
                      <a:pt x="4" y="27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1" name="Freeform 420"/>
              <p:cNvSpPr>
                <a:spLocks/>
              </p:cNvSpPr>
              <p:nvPr/>
            </p:nvSpPr>
            <p:spPr bwMode="auto">
              <a:xfrm>
                <a:off x="5321301" y="5686425"/>
                <a:ext cx="52388" cy="52387"/>
              </a:xfrm>
              <a:custGeom>
                <a:avLst/>
                <a:gdLst>
                  <a:gd name="T0" fmla="*/ 33 w 33"/>
                  <a:gd name="T1" fmla="*/ 0 h 33"/>
                  <a:gd name="T2" fmla="*/ 25 w 33"/>
                  <a:gd name="T3" fmla="*/ 33 h 33"/>
                  <a:gd name="T4" fmla="*/ 0 w 33"/>
                  <a:gd name="T5" fmla="*/ 30 h 33"/>
                  <a:gd name="T6" fmla="*/ 21 w 33"/>
                  <a:gd name="T7" fmla="*/ 29 h 33"/>
                  <a:gd name="T8" fmla="*/ 26 w 33"/>
                  <a:gd name="T9" fmla="*/ 2 h 33"/>
                  <a:gd name="T10" fmla="*/ 33 w 33"/>
                  <a:gd name="T11" fmla="*/ 0 h 33"/>
                  <a:gd name="T12" fmla="*/ 33 w 33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3">
                    <a:moveTo>
                      <a:pt x="33" y="0"/>
                    </a:moveTo>
                    <a:lnTo>
                      <a:pt x="25" y="33"/>
                    </a:lnTo>
                    <a:lnTo>
                      <a:pt x="0" y="30"/>
                    </a:lnTo>
                    <a:lnTo>
                      <a:pt x="21" y="29"/>
                    </a:lnTo>
                    <a:lnTo>
                      <a:pt x="26" y="2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2" name="Freeform 421"/>
              <p:cNvSpPr>
                <a:spLocks/>
              </p:cNvSpPr>
              <p:nvPr/>
            </p:nvSpPr>
            <p:spPr bwMode="auto">
              <a:xfrm>
                <a:off x="5064126" y="5624513"/>
                <a:ext cx="117475" cy="26987"/>
              </a:xfrm>
              <a:custGeom>
                <a:avLst/>
                <a:gdLst>
                  <a:gd name="T0" fmla="*/ 0 w 74"/>
                  <a:gd name="T1" fmla="*/ 17 h 17"/>
                  <a:gd name="T2" fmla="*/ 74 w 74"/>
                  <a:gd name="T3" fmla="*/ 8 h 17"/>
                  <a:gd name="T4" fmla="*/ 69 w 74"/>
                  <a:gd name="T5" fmla="*/ 0 h 17"/>
                  <a:gd name="T6" fmla="*/ 23 w 74"/>
                  <a:gd name="T7" fmla="*/ 10 h 17"/>
                  <a:gd name="T8" fmla="*/ 0 w 74"/>
                  <a:gd name="T9" fmla="*/ 17 h 17"/>
                  <a:gd name="T10" fmla="*/ 0 w 74"/>
                  <a:gd name="T11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7">
                    <a:moveTo>
                      <a:pt x="0" y="17"/>
                    </a:moveTo>
                    <a:lnTo>
                      <a:pt x="74" y="8"/>
                    </a:lnTo>
                    <a:lnTo>
                      <a:pt x="69" y="0"/>
                    </a:lnTo>
                    <a:lnTo>
                      <a:pt x="23" y="10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3" name="Freeform 422"/>
              <p:cNvSpPr>
                <a:spLocks/>
              </p:cNvSpPr>
              <p:nvPr/>
            </p:nvSpPr>
            <p:spPr bwMode="auto">
              <a:xfrm>
                <a:off x="5233988" y="5568950"/>
                <a:ext cx="231775" cy="66675"/>
              </a:xfrm>
              <a:custGeom>
                <a:avLst/>
                <a:gdLst>
                  <a:gd name="T0" fmla="*/ 142 w 146"/>
                  <a:gd name="T1" fmla="*/ 0 h 42"/>
                  <a:gd name="T2" fmla="*/ 145 w 146"/>
                  <a:gd name="T3" fmla="*/ 17 h 42"/>
                  <a:gd name="T4" fmla="*/ 146 w 146"/>
                  <a:gd name="T5" fmla="*/ 28 h 42"/>
                  <a:gd name="T6" fmla="*/ 86 w 146"/>
                  <a:gd name="T7" fmla="*/ 34 h 42"/>
                  <a:gd name="T8" fmla="*/ 0 w 146"/>
                  <a:gd name="T9" fmla="*/ 42 h 42"/>
                  <a:gd name="T10" fmla="*/ 15 w 146"/>
                  <a:gd name="T11" fmla="*/ 39 h 42"/>
                  <a:gd name="T12" fmla="*/ 11 w 146"/>
                  <a:gd name="T13" fmla="*/ 22 h 42"/>
                  <a:gd name="T14" fmla="*/ 21 w 146"/>
                  <a:gd name="T15" fmla="*/ 38 h 42"/>
                  <a:gd name="T16" fmla="*/ 61 w 146"/>
                  <a:gd name="T17" fmla="*/ 32 h 42"/>
                  <a:gd name="T18" fmla="*/ 55 w 146"/>
                  <a:gd name="T19" fmla="*/ 12 h 42"/>
                  <a:gd name="T20" fmla="*/ 65 w 146"/>
                  <a:gd name="T21" fmla="*/ 31 h 42"/>
                  <a:gd name="T22" fmla="*/ 104 w 146"/>
                  <a:gd name="T23" fmla="*/ 23 h 42"/>
                  <a:gd name="T24" fmla="*/ 102 w 146"/>
                  <a:gd name="T25" fmla="*/ 14 h 42"/>
                  <a:gd name="T26" fmla="*/ 125 w 146"/>
                  <a:gd name="T27" fmla="*/ 3 h 42"/>
                  <a:gd name="T28" fmla="*/ 142 w 146"/>
                  <a:gd name="T29" fmla="*/ 0 h 42"/>
                  <a:gd name="T30" fmla="*/ 142 w 146"/>
                  <a:gd name="T3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42">
                    <a:moveTo>
                      <a:pt x="142" y="0"/>
                    </a:moveTo>
                    <a:lnTo>
                      <a:pt x="145" y="17"/>
                    </a:lnTo>
                    <a:lnTo>
                      <a:pt x="146" y="28"/>
                    </a:lnTo>
                    <a:lnTo>
                      <a:pt x="86" y="34"/>
                    </a:lnTo>
                    <a:lnTo>
                      <a:pt x="0" y="42"/>
                    </a:lnTo>
                    <a:lnTo>
                      <a:pt x="15" y="39"/>
                    </a:lnTo>
                    <a:lnTo>
                      <a:pt x="11" y="22"/>
                    </a:lnTo>
                    <a:lnTo>
                      <a:pt x="21" y="38"/>
                    </a:lnTo>
                    <a:lnTo>
                      <a:pt x="61" y="32"/>
                    </a:lnTo>
                    <a:lnTo>
                      <a:pt x="55" y="12"/>
                    </a:lnTo>
                    <a:lnTo>
                      <a:pt x="65" y="31"/>
                    </a:lnTo>
                    <a:lnTo>
                      <a:pt x="104" y="23"/>
                    </a:lnTo>
                    <a:lnTo>
                      <a:pt x="102" y="14"/>
                    </a:lnTo>
                    <a:lnTo>
                      <a:pt x="125" y="3"/>
                    </a:lnTo>
                    <a:lnTo>
                      <a:pt x="142" y="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4" name="Freeform 423"/>
              <p:cNvSpPr>
                <a:spLocks/>
              </p:cNvSpPr>
              <p:nvPr/>
            </p:nvSpPr>
            <p:spPr bwMode="auto">
              <a:xfrm>
                <a:off x="4868863" y="5661025"/>
                <a:ext cx="12700" cy="22225"/>
              </a:xfrm>
              <a:custGeom>
                <a:avLst/>
                <a:gdLst>
                  <a:gd name="T0" fmla="*/ 0 w 8"/>
                  <a:gd name="T1" fmla="*/ 0 h 14"/>
                  <a:gd name="T2" fmla="*/ 1 w 8"/>
                  <a:gd name="T3" fmla="*/ 14 h 14"/>
                  <a:gd name="T4" fmla="*/ 8 w 8"/>
                  <a:gd name="T5" fmla="*/ 13 h 14"/>
                  <a:gd name="T6" fmla="*/ 0 w 8"/>
                  <a:gd name="T7" fmla="*/ 0 h 14"/>
                  <a:gd name="T8" fmla="*/ 0 w 8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0"/>
                    </a:moveTo>
                    <a:lnTo>
                      <a:pt x="1" y="14"/>
                    </a:lnTo>
                    <a:lnTo>
                      <a:pt x="8" y="1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5" name="Freeform 424"/>
              <p:cNvSpPr>
                <a:spLocks/>
              </p:cNvSpPr>
              <p:nvPr/>
            </p:nvSpPr>
            <p:spPr bwMode="auto">
              <a:xfrm>
                <a:off x="4881563" y="5565775"/>
                <a:ext cx="66675" cy="60325"/>
              </a:xfrm>
              <a:custGeom>
                <a:avLst/>
                <a:gdLst>
                  <a:gd name="T0" fmla="*/ 0 w 42"/>
                  <a:gd name="T1" fmla="*/ 0 h 38"/>
                  <a:gd name="T2" fmla="*/ 25 w 42"/>
                  <a:gd name="T3" fmla="*/ 38 h 38"/>
                  <a:gd name="T4" fmla="*/ 42 w 42"/>
                  <a:gd name="T5" fmla="*/ 33 h 38"/>
                  <a:gd name="T6" fmla="*/ 19 w 42"/>
                  <a:gd name="T7" fmla="*/ 2 h 38"/>
                  <a:gd name="T8" fmla="*/ 7 w 42"/>
                  <a:gd name="T9" fmla="*/ 1 h 38"/>
                  <a:gd name="T10" fmla="*/ 0 w 42"/>
                  <a:gd name="T11" fmla="*/ 0 h 38"/>
                  <a:gd name="T12" fmla="*/ 0 w 4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8">
                    <a:moveTo>
                      <a:pt x="0" y="0"/>
                    </a:moveTo>
                    <a:lnTo>
                      <a:pt x="25" y="38"/>
                    </a:lnTo>
                    <a:lnTo>
                      <a:pt x="42" y="33"/>
                    </a:lnTo>
                    <a:lnTo>
                      <a:pt x="19" y="2"/>
                    </a:lnTo>
                    <a:lnTo>
                      <a:pt x="7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6" name="Freeform 425"/>
              <p:cNvSpPr>
                <a:spLocks/>
              </p:cNvSpPr>
              <p:nvPr/>
            </p:nvSpPr>
            <p:spPr bwMode="auto">
              <a:xfrm>
                <a:off x="5026026" y="5556250"/>
                <a:ext cx="195263" cy="46037"/>
              </a:xfrm>
              <a:custGeom>
                <a:avLst/>
                <a:gdLst>
                  <a:gd name="T0" fmla="*/ 123 w 123"/>
                  <a:gd name="T1" fmla="*/ 0 h 29"/>
                  <a:gd name="T2" fmla="*/ 0 w 123"/>
                  <a:gd name="T3" fmla="*/ 29 h 29"/>
                  <a:gd name="T4" fmla="*/ 29 w 123"/>
                  <a:gd name="T5" fmla="*/ 20 h 29"/>
                  <a:gd name="T6" fmla="*/ 20 w 123"/>
                  <a:gd name="T7" fmla="*/ 4 h 29"/>
                  <a:gd name="T8" fmla="*/ 33 w 123"/>
                  <a:gd name="T9" fmla="*/ 19 h 29"/>
                  <a:gd name="T10" fmla="*/ 76 w 123"/>
                  <a:gd name="T11" fmla="*/ 9 h 29"/>
                  <a:gd name="T12" fmla="*/ 73 w 123"/>
                  <a:gd name="T13" fmla="*/ 1 h 29"/>
                  <a:gd name="T14" fmla="*/ 98 w 123"/>
                  <a:gd name="T15" fmla="*/ 1 h 29"/>
                  <a:gd name="T16" fmla="*/ 123 w 123"/>
                  <a:gd name="T17" fmla="*/ 0 h 29"/>
                  <a:gd name="T18" fmla="*/ 123 w 123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29">
                    <a:moveTo>
                      <a:pt x="123" y="0"/>
                    </a:moveTo>
                    <a:lnTo>
                      <a:pt x="0" y="29"/>
                    </a:lnTo>
                    <a:lnTo>
                      <a:pt x="29" y="20"/>
                    </a:lnTo>
                    <a:lnTo>
                      <a:pt x="20" y="4"/>
                    </a:lnTo>
                    <a:lnTo>
                      <a:pt x="33" y="19"/>
                    </a:lnTo>
                    <a:lnTo>
                      <a:pt x="76" y="9"/>
                    </a:lnTo>
                    <a:lnTo>
                      <a:pt x="73" y="1"/>
                    </a:lnTo>
                    <a:lnTo>
                      <a:pt x="98" y="1"/>
                    </a:lnTo>
                    <a:lnTo>
                      <a:pt x="123" y="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7" name="Freeform 426"/>
              <p:cNvSpPr>
                <a:spLocks/>
              </p:cNvSpPr>
              <p:nvPr/>
            </p:nvSpPr>
            <p:spPr bwMode="auto">
              <a:xfrm>
                <a:off x="4978401" y="5576888"/>
                <a:ext cx="42863" cy="38100"/>
              </a:xfrm>
              <a:custGeom>
                <a:avLst/>
                <a:gdLst>
                  <a:gd name="T0" fmla="*/ 27 w 27"/>
                  <a:gd name="T1" fmla="*/ 17 h 24"/>
                  <a:gd name="T2" fmla="*/ 13 w 27"/>
                  <a:gd name="T3" fmla="*/ 0 h 24"/>
                  <a:gd name="T4" fmla="*/ 23 w 27"/>
                  <a:gd name="T5" fmla="*/ 17 h 24"/>
                  <a:gd name="T6" fmla="*/ 0 w 27"/>
                  <a:gd name="T7" fmla="*/ 24 h 24"/>
                  <a:gd name="T8" fmla="*/ 27 w 27"/>
                  <a:gd name="T9" fmla="*/ 17 h 24"/>
                  <a:gd name="T10" fmla="*/ 27 w 27"/>
                  <a:gd name="T11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4">
                    <a:moveTo>
                      <a:pt x="27" y="17"/>
                    </a:moveTo>
                    <a:lnTo>
                      <a:pt x="13" y="0"/>
                    </a:lnTo>
                    <a:lnTo>
                      <a:pt x="23" y="17"/>
                    </a:lnTo>
                    <a:lnTo>
                      <a:pt x="0" y="24"/>
                    </a:lnTo>
                    <a:lnTo>
                      <a:pt x="27" y="17"/>
                    </a:lnTo>
                    <a:lnTo>
                      <a:pt x="27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8" name="Freeform 427"/>
              <p:cNvSpPr>
                <a:spLocks/>
              </p:cNvSpPr>
              <p:nvPr/>
            </p:nvSpPr>
            <p:spPr bwMode="auto">
              <a:xfrm>
                <a:off x="4916488" y="5476875"/>
                <a:ext cx="11113" cy="34925"/>
              </a:xfrm>
              <a:custGeom>
                <a:avLst/>
                <a:gdLst>
                  <a:gd name="T0" fmla="*/ 3 w 7"/>
                  <a:gd name="T1" fmla="*/ 1 h 22"/>
                  <a:gd name="T2" fmla="*/ 0 w 7"/>
                  <a:gd name="T3" fmla="*/ 22 h 22"/>
                  <a:gd name="T4" fmla="*/ 7 w 7"/>
                  <a:gd name="T5" fmla="*/ 22 h 22"/>
                  <a:gd name="T6" fmla="*/ 7 w 7"/>
                  <a:gd name="T7" fmla="*/ 0 h 22"/>
                  <a:gd name="T8" fmla="*/ 3 w 7"/>
                  <a:gd name="T9" fmla="*/ 1 h 22"/>
                  <a:gd name="T10" fmla="*/ 3 w 7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2">
                    <a:moveTo>
                      <a:pt x="3" y="1"/>
                    </a:moveTo>
                    <a:lnTo>
                      <a:pt x="0" y="22"/>
                    </a:lnTo>
                    <a:lnTo>
                      <a:pt x="7" y="22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88" name="Freeform 429"/>
              <p:cNvSpPr>
                <a:spLocks/>
              </p:cNvSpPr>
              <p:nvPr/>
            </p:nvSpPr>
            <p:spPr bwMode="auto">
              <a:xfrm>
                <a:off x="4994276" y="5481638"/>
                <a:ext cx="7938" cy="30162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19 h 19"/>
                  <a:gd name="T4" fmla="*/ 5 w 5"/>
                  <a:gd name="T5" fmla="*/ 19 h 19"/>
                  <a:gd name="T6" fmla="*/ 3 w 5"/>
                  <a:gd name="T7" fmla="*/ 0 h 19"/>
                  <a:gd name="T8" fmla="*/ 3 w 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19"/>
                    </a:lnTo>
                    <a:lnTo>
                      <a:pt x="5" y="19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89" name="Freeform 430"/>
              <p:cNvSpPr>
                <a:spLocks/>
              </p:cNvSpPr>
              <p:nvPr/>
            </p:nvSpPr>
            <p:spPr bwMode="auto">
              <a:xfrm>
                <a:off x="5062538" y="5481638"/>
                <a:ext cx="11113" cy="26987"/>
              </a:xfrm>
              <a:custGeom>
                <a:avLst/>
                <a:gdLst>
                  <a:gd name="T0" fmla="*/ 1 w 7"/>
                  <a:gd name="T1" fmla="*/ 0 h 17"/>
                  <a:gd name="T2" fmla="*/ 0 w 7"/>
                  <a:gd name="T3" fmla="*/ 17 h 17"/>
                  <a:gd name="T4" fmla="*/ 7 w 7"/>
                  <a:gd name="T5" fmla="*/ 17 h 17"/>
                  <a:gd name="T6" fmla="*/ 7 w 7"/>
                  <a:gd name="T7" fmla="*/ 1 h 17"/>
                  <a:gd name="T8" fmla="*/ 1 w 7"/>
                  <a:gd name="T9" fmla="*/ 0 h 17"/>
                  <a:gd name="T10" fmla="*/ 1 w 7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7">
                    <a:moveTo>
                      <a:pt x="1" y="0"/>
                    </a:moveTo>
                    <a:lnTo>
                      <a:pt x="0" y="17"/>
                    </a:lnTo>
                    <a:lnTo>
                      <a:pt x="7" y="17"/>
                    </a:lnTo>
                    <a:lnTo>
                      <a:pt x="7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0" name="Freeform 431"/>
              <p:cNvSpPr>
                <a:spLocks/>
              </p:cNvSpPr>
              <p:nvPr/>
            </p:nvSpPr>
            <p:spPr bwMode="auto">
              <a:xfrm>
                <a:off x="5141913" y="5491163"/>
                <a:ext cx="161925" cy="17462"/>
              </a:xfrm>
              <a:custGeom>
                <a:avLst/>
                <a:gdLst>
                  <a:gd name="T0" fmla="*/ 1 w 102"/>
                  <a:gd name="T1" fmla="*/ 0 h 11"/>
                  <a:gd name="T2" fmla="*/ 0 w 102"/>
                  <a:gd name="T3" fmla="*/ 9 h 11"/>
                  <a:gd name="T4" fmla="*/ 45 w 102"/>
                  <a:gd name="T5" fmla="*/ 9 h 11"/>
                  <a:gd name="T6" fmla="*/ 102 w 102"/>
                  <a:gd name="T7" fmla="*/ 11 h 11"/>
                  <a:gd name="T8" fmla="*/ 41 w 102"/>
                  <a:gd name="T9" fmla="*/ 4 h 11"/>
                  <a:gd name="T10" fmla="*/ 1 w 102"/>
                  <a:gd name="T11" fmla="*/ 0 h 11"/>
                  <a:gd name="T12" fmla="*/ 1 w 10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1">
                    <a:moveTo>
                      <a:pt x="1" y="0"/>
                    </a:moveTo>
                    <a:lnTo>
                      <a:pt x="0" y="9"/>
                    </a:lnTo>
                    <a:lnTo>
                      <a:pt x="45" y="9"/>
                    </a:lnTo>
                    <a:lnTo>
                      <a:pt x="102" y="11"/>
                    </a:lnTo>
                    <a:lnTo>
                      <a:pt x="41" y="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1" name="Freeform 432"/>
              <p:cNvSpPr>
                <a:spLocks/>
              </p:cNvSpPr>
              <p:nvPr/>
            </p:nvSpPr>
            <p:spPr bwMode="auto">
              <a:xfrm>
                <a:off x="5389563" y="5476875"/>
                <a:ext cx="80963" cy="28575"/>
              </a:xfrm>
              <a:custGeom>
                <a:avLst/>
                <a:gdLst>
                  <a:gd name="T0" fmla="*/ 36 w 51"/>
                  <a:gd name="T1" fmla="*/ 0 h 18"/>
                  <a:gd name="T2" fmla="*/ 15 w 51"/>
                  <a:gd name="T3" fmla="*/ 11 h 18"/>
                  <a:gd name="T4" fmla="*/ 0 w 51"/>
                  <a:gd name="T5" fmla="*/ 18 h 18"/>
                  <a:gd name="T6" fmla="*/ 51 w 51"/>
                  <a:gd name="T7" fmla="*/ 18 h 18"/>
                  <a:gd name="T8" fmla="*/ 43 w 51"/>
                  <a:gd name="T9" fmla="*/ 5 h 18"/>
                  <a:gd name="T10" fmla="*/ 36 w 51"/>
                  <a:gd name="T11" fmla="*/ 0 h 18"/>
                  <a:gd name="T12" fmla="*/ 36 w 5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8">
                    <a:moveTo>
                      <a:pt x="36" y="0"/>
                    </a:moveTo>
                    <a:lnTo>
                      <a:pt x="15" y="11"/>
                    </a:lnTo>
                    <a:lnTo>
                      <a:pt x="0" y="18"/>
                    </a:lnTo>
                    <a:lnTo>
                      <a:pt x="51" y="18"/>
                    </a:lnTo>
                    <a:lnTo>
                      <a:pt x="43" y="5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2" name="Freeform 433"/>
              <p:cNvSpPr>
                <a:spLocks/>
              </p:cNvSpPr>
              <p:nvPr/>
            </p:nvSpPr>
            <p:spPr bwMode="auto">
              <a:xfrm>
                <a:off x="4849813" y="5414963"/>
                <a:ext cx="31750" cy="11112"/>
              </a:xfrm>
              <a:custGeom>
                <a:avLst/>
                <a:gdLst>
                  <a:gd name="T0" fmla="*/ 12 w 20"/>
                  <a:gd name="T1" fmla="*/ 0 h 7"/>
                  <a:gd name="T2" fmla="*/ 3 w 20"/>
                  <a:gd name="T3" fmla="*/ 5 h 7"/>
                  <a:gd name="T4" fmla="*/ 0 w 20"/>
                  <a:gd name="T5" fmla="*/ 7 h 7"/>
                  <a:gd name="T6" fmla="*/ 20 w 20"/>
                  <a:gd name="T7" fmla="*/ 7 h 7"/>
                  <a:gd name="T8" fmla="*/ 12 w 20"/>
                  <a:gd name="T9" fmla="*/ 0 h 7"/>
                  <a:gd name="T10" fmla="*/ 12 w 20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">
                    <a:moveTo>
                      <a:pt x="12" y="0"/>
                    </a:moveTo>
                    <a:lnTo>
                      <a:pt x="3" y="5"/>
                    </a:lnTo>
                    <a:lnTo>
                      <a:pt x="0" y="7"/>
                    </a:lnTo>
                    <a:lnTo>
                      <a:pt x="20" y="7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3" name="Freeform 434"/>
              <p:cNvSpPr>
                <a:spLocks/>
              </p:cNvSpPr>
              <p:nvPr/>
            </p:nvSpPr>
            <p:spPr bwMode="auto">
              <a:xfrm>
                <a:off x="4999038" y="5422900"/>
                <a:ext cx="95250" cy="14287"/>
              </a:xfrm>
              <a:custGeom>
                <a:avLst/>
                <a:gdLst>
                  <a:gd name="T0" fmla="*/ 0 w 60"/>
                  <a:gd name="T1" fmla="*/ 6 h 9"/>
                  <a:gd name="T2" fmla="*/ 26 w 60"/>
                  <a:gd name="T3" fmla="*/ 0 h 9"/>
                  <a:gd name="T4" fmla="*/ 22 w 60"/>
                  <a:gd name="T5" fmla="*/ 5 h 9"/>
                  <a:gd name="T6" fmla="*/ 60 w 60"/>
                  <a:gd name="T7" fmla="*/ 9 h 9"/>
                  <a:gd name="T8" fmla="*/ 13 w 60"/>
                  <a:gd name="T9" fmla="*/ 6 h 9"/>
                  <a:gd name="T10" fmla="*/ 0 w 60"/>
                  <a:gd name="T11" fmla="*/ 6 h 9"/>
                  <a:gd name="T12" fmla="*/ 0 w 60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9">
                    <a:moveTo>
                      <a:pt x="0" y="6"/>
                    </a:moveTo>
                    <a:lnTo>
                      <a:pt x="26" y="0"/>
                    </a:lnTo>
                    <a:lnTo>
                      <a:pt x="22" y="5"/>
                    </a:lnTo>
                    <a:lnTo>
                      <a:pt x="60" y="9"/>
                    </a:lnTo>
                    <a:lnTo>
                      <a:pt x="13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4" name="Freeform 435"/>
              <p:cNvSpPr>
                <a:spLocks/>
              </p:cNvSpPr>
              <p:nvPr/>
            </p:nvSpPr>
            <p:spPr bwMode="auto">
              <a:xfrm>
                <a:off x="5111751" y="5399088"/>
                <a:ext cx="50800" cy="39687"/>
              </a:xfrm>
              <a:custGeom>
                <a:avLst/>
                <a:gdLst>
                  <a:gd name="T0" fmla="*/ 32 w 32"/>
                  <a:gd name="T1" fmla="*/ 0 h 25"/>
                  <a:gd name="T2" fmla="*/ 0 w 32"/>
                  <a:gd name="T3" fmla="*/ 25 h 25"/>
                  <a:gd name="T4" fmla="*/ 9 w 32"/>
                  <a:gd name="T5" fmla="*/ 25 h 25"/>
                  <a:gd name="T6" fmla="*/ 32 w 32"/>
                  <a:gd name="T7" fmla="*/ 0 h 25"/>
                  <a:gd name="T8" fmla="*/ 32 w 32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5">
                    <a:moveTo>
                      <a:pt x="32" y="0"/>
                    </a:moveTo>
                    <a:lnTo>
                      <a:pt x="0" y="25"/>
                    </a:lnTo>
                    <a:lnTo>
                      <a:pt x="9" y="25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5" name="Freeform 436"/>
              <p:cNvSpPr>
                <a:spLocks/>
              </p:cNvSpPr>
              <p:nvPr/>
            </p:nvSpPr>
            <p:spPr bwMode="auto">
              <a:xfrm>
                <a:off x="5141913" y="5386388"/>
                <a:ext cx="284163" cy="71437"/>
              </a:xfrm>
              <a:custGeom>
                <a:avLst/>
                <a:gdLst>
                  <a:gd name="T0" fmla="*/ 54 w 179"/>
                  <a:gd name="T1" fmla="*/ 20 h 45"/>
                  <a:gd name="T2" fmla="*/ 36 w 179"/>
                  <a:gd name="T3" fmla="*/ 36 h 45"/>
                  <a:gd name="T4" fmla="*/ 0 w 179"/>
                  <a:gd name="T5" fmla="*/ 34 h 45"/>
                  <a:gd name="T6" fmla="*/ 41 w 179"/>
                  <a:gd name="T7" fmla="*/ 38 h 45"/>
                  <a:gd name="T8" fmla="*/ 87 w 179"/>
                  <a:gd name="T9" fmla="*/ 42 h 45"/>
                  <a:gd name="T10" fmla="*/ 122 w 179"/>
                  <a:gd name="T11" fmla="*/ 45 h 45"/>
                  <a:gd name="T12" fmla="*/ 179 w 179"/>
                  <a:gd name="T13" fmla="*/ 0 h 45"/>
                  <a:gd name="T14" fmla="*/ 148 w 179"/>
                  <a:gd name="T15" fmla="*/ 0 h 45"/>
                  <a:gd name="T16" fmla="*/ 132 w 179"/>
                  <a:gd name="T17" fmla="*/ 3 h 45"/>
                  <a:gd name="T18" fmla="*/ 83 w 179"/>
                  <a:gd name="T19" fmla="*/ 41 h 45"/>
                  <a:gd name="T20" fmla="*/ 39 w 179"/>
                  <a:gd name="T21" fmla="*/ 36 h 45"/>
                  <a:gd name="T22" fmla="*/ 54 w 179"/>
                  <a:gd name="T23" fmla="*/ 20 h 45"/>
                  <a:gd name="T24" fmla="*/ 54 w 179"/>
                  <a:gd name="T2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45">
                    <a:moveTo>
                      <a:pt x="54" y="20"/>
                    </a:moveTo>
                    <a:lnTo>
                      <a:pt x="36" y="36"/>
                    </a:lnTo>
                    <a:lnTo>
                      <a:pt x="0" y="34"/>
                    </a:lnTo>
                    <a:lnTo>
                      <a:pt x="41" y="38"/>
                    </a:lnTo>
                    <a:lnTo>
                      <a:pt x="87" y="42"/>
                    </a:lnTo>
                    <a:lnTo>
                      <a:pt x="122" y="45"/>
                    </a:lnTo>
                    <a:lnTo>
                      <a:pt x="179" y="0"/>
                    </a:lnTo>
                    <a:lnTo>
                      <a:pt x="148" y="0"/>
                    </a:lnTo>
                    <a:lnTo>
                      <a:pt x="132" y="3"/>
                    </a:lnTo>
                    <a:lnTo>
                      <a:pt x="83" y="41"/>
                    </a:lnTo>
                    <a:lnTo>
                      <a:pt x="39" y="36"/>
                    </a:lnTo>
                    <a:lnTo>
                      <a:pt x="54" y="20"/>
                    </a:lnTo>
                    <a:lnTo>
                      <a:pt x="54" y="2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6" name="Freeform 437"/>
              <p:cNvSpPr>
                <a:spLocks/>
              </p:cNvSpPr>
              <p:nvPr/>
            </p:nvSpPr>
            <p:spPr bwMode="auto">
              <a:xfrm>
                <a:off x="4911726" y="5351463"/>
                <a:ext cx="63500" cy="39687"/>
              </a:xfrm>
              <a:custGeom>
                <a:avLst/>
                <a:gdLst>
                  <a:gd name="T0" fmla="*/ 0 w 40"/>
                  <a:gd name="T1" fmla="*/ 0 h 25"/>
                  <a:gd name="T2" fmla="*/ 29 w 40"/>
                  <a:gd name="T3" fmla="*/ 25 h 25"/>
                  <a:gd name="T4" fmla="*/ 40 w 40"/>
                  <a:gd name="T5" fmla="*/ 22 h 25"/>
                  <a:gd name="T6" fmla="*/ 12 w 40"/>
                  <a:gd name="T7" fmla="*/ 3 h 25"/>
                  <a:gd name="T8" fmla="*/ 0 w 40"/>
                  <a:gd name="T9" fmla="*/ 0 h 25"/>
                  <a:gd name="T10" fmla="*/ 0 w 40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5">
                    <a:moveTo>
                      <a:pt x="0" y="0"/>
                    </a:moveTo>
                    <a:lnTo>
                      <a:pt x="29" y="25"/>
                    </a:lnTo>
                    <a:lnTo>
                      <a:pt x="40" y="22"/>
                    </a:lnTo>
                    <a:lnTo>
                      <a:pt x="1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7" name="Freeform 438"/>
              <p:cNvSpPr>
                <a:spLocks/>
              </p:cNvSpPr>
              <p:nvPr/>
            </p:nvSpPr>
            <p:spPr bwMode="auto">
              <a:xfrm>
                <a:off x="4989513" y="5364163"/>
                <a:ext cx="44450" cy="20637"/>
              </a:xfrm>
              <a:custGeom>
                <a:avLst/>
                <a:gdLst>
                  <a:gd name="T0" fmla="*/ 22 w 28"/>
                  <a:gd name="T1" fmla="*/ 0 h 13"/>
                  <a:gd name="T2" fmla="*/ 24 w 28"/>
                  <a:gd name="T3" fmla="*/ 4 h 13"/>
                  <a:gd name="T4" fmla="*/ 0 w 28"/>
                  <a:gd name="T5" fmla="*/ 13 h 13"/>
                  <a:gd name="T6" fmla="*/ 28 w 28"/>
                  <a:gd name="T7" fmla="*/ 5 h 13"/>
                  <a:gd name="T8" fmla="*/ 22 w 28"/>
                  <a:gd name="T9" fmla="*/ 0 h 13"/>
                  <a:gd name="T10" fmla="*/ 22 w 28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3">
                    <a:moveTo>
                      <a:pt x="22" y="0"/>
                    </a:moveTo>
                    <a:lnTo>
                      <a:pt x="24" y="4"/>
                    </a:lnTo>
                    <a:lnTo>
                      <a:pt x="0" y="13"/>
                    </a:lnTo>
                    <a:lnTo>
                      <a:pt x="28" y="5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8" name="Freeform 439"/>
              <p:cNvSpPr>
                <a:spLocks/>
              </p:cNvSpPr>
              <p:nvPr/>
            </p:nvSpPr>
            <p:spPr bwMode="auto">
              <a:xfrm>
                <a:off x="5040313" y="5353050"/>
                <a:ext cx="71438" cy="17462"/>
              </a:xfrm>
              <a:custGeom>
                <a:avLst/>
                <a:gdLst>
                  <a:gd name="T0" fmla="*/ 27 w 45"/>
                  <a:gd name="T1" fmla="*/ 0 h 11"/>
                  <a:gd name="T2" fmla="*/ 27 w 45"/>
                  <a:gd name="T3" fmla="*/ 2 h 11"/>
                  <a:gd name="T4" fmla="*/ 0 w 45"/>
                  <a:gd name="T5" fmla="*/ 11 h 11"/>
                  <a:gd name="T6" fmla="*/ 45 w 45"/>
                  <a:gd name="T7" fmla="*/ 0 h 11"/>
                  <a:gd name="T8" fmla="*/ 27 w 45"/>
                  <a:gd name="T9" fmla="*/ 0 h 11"/>
                  <a:gd name="T10" fmla="*/ 27 w 45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1">
                    <a:moveTo>
                      <a:pt x="27" y="0"/>
                    </a:moveTo>
                    <a:lnTo>
                      <a:pt x="27" y="2"/>
                    </a:lnTo>
                    <a:lnTo>
                      <a:pt x="0" y="11"/>
                    </a:lnTo>
                    <a:lnTo>
                      <a:pt x="45" y="0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9" name="Freeform 440"/>
              <p:cNvSpPr>
                <a:spLocks/>
              </p:cNvSpPr>
              <p:nvPr/>
            </p:nvSpPr>
            <p:spPr bwMode="auto">
              <a:xfrm>
                <a:off x="4832351" y="5194300"/>
                <a:ext cx="195263" cy="109537"/>
              </a:xfrm>
              <a:custGeom>
                <a:avLst/>
                <a:gdLst>
                  <a:gd name="T0" fmla="*/ 3 w 123"/>
                  <a:gd name="T1" fmla="*/ 0 h 69"/>
                  <a:gd name="T2" fmla="*/ 0 w 123"/>
                  <a:gd name="T3" fmla="*/ 22 h 69"/>
                  <a:gd name="T4" fmla="*/ 0 w 123"/>
                  <a:gd name="T5" fmla="*/ 50 h 69"/>
                  <a:gd name="T6" fmla="*/ 2 w 123"/>
                  <a:gd name="T7" fmla="*/ 68 h 69"/>
                  <a:gd name="T8" fmla="*/ 43 w 123"/>
                  <a:gd name="T9" fmla="*/ 69 h 69"/>
                  <a:gd name="T10" fmla="*/ 123 w 123"/>
                  <a:gd name="T11" fmla="*/ 69 h 69"/>
                  <a:gd name="T12" fmla="*/ 118 w 123"/>
                  <a:gd name="T13" fmla="*/ 20 h 69"/>
                  <a:gd name="T14" fmla="*/ 117 w 123"/>
                  <a:gd name="T15" fmla="*/ 67 h 69"/>
                  <a:gd name="T16" fmla="*/ 50 w 123"/>
                  <a:gd name="T17" fmla="*/ 66 h 69"/>
                  <a:gd name="T18" fmla="*/ 21 w 123"/>
                  <a:gd name="T19" fmla="*/ 65 h 69"/>
                  <a:gd name="T20" fmla="*/ 18 w 123"/>
                  <a:gd name="T21" fmla="*/ 5 h 69"/>
                  <a:gd name="T22" fmla="*/ 3 w 123"/>
                  <a:gd name="T23" fmla="*/ 0 h 69"/>
                  <a:gd name="T24" fmla="*/ 3 w 123"/>
                  <a:gd name="T2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3" h="69">
                    <a:moveTo>
                      <a:pt x="3" y="0"/>
                    </a:moveTo>
                    <a:lnTo>
                      <a:pt x="0" y="22"/>
                    </a:lnTo>
                    <a:lnTo>
                      <a:pt x="0" y="50"/>
                    </a:lnTo>
                    <a:lnTo>
                      <a:pt x="2" y="68"/>
                    </a:lnTo>
                    <a:lnTo>
                      <a:pt x="43" y="69"/>
                    </a:lnTo>
                    <a:lnTo>
                      <a:pt x="123" y="69"/>
                    </a:lnTo>
                    <a:lnTo>
                      <a:pt x="118" y="20"/>
                    </a:lnTo>
                    <a:lnTo>
                      <a:pt x="117" y="67"/>
                    </a:lnTo>
                    <a:lnTo>
                      <a:pt x="50" y="66"/>
                    </a:lnTo>
                    <a:lnTo>
                      <a:pt x="21" y="65"/>
                    </a:lnTo>
                    <a:lnTo>
                      <a:pt x="18" y="5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00" name="Freeform 441"/>
              <p:cNvSpPr>
                <a:spLocks/>
              </p:cNvSpPr>
              <p:nvPr/>
            </p:nvSpPr>
            <p:spPr bwMode="auto">
              <a:xfrm>
                <a:off x="5283201" y="5268913"/>
                <a:ext cx="68263" cy="55562"/>
              </a:xfrm>
              <a:custGeom>
                <a:avLst/>
                <a:gdLst>
                  <a:gd name="T0" fmla="*/ 29 w 43"/>
                  <a:gd name="T1" fmla="*/ 0 h 35"/>
                  <a:gd name="T2" fmla="*/ 38 w 43"/>
                  <a:gd name="T3" fmla="*/ 17 h 35"/>
                  <a:gd name="T4" fmla="*/ 43 w 43"/>
                  <a:gd name="T5" fmla="*/ 35 h 35"/>
                  <a:gd name="T6" fmla="*/ 0 w 43"/>
                  <a:gd name="T7" fmla="*/ 31 h 35"/>
                  <a:gd name="T8" fmla="*/ 24 w 43"/>
                  <a:gd name="T9" fmla="*/ 31 h 35"/>
                  <a:gd name="T10" fmla="*/ 29 w 43"/>
                  <a:gd name="T11" fmla="*/ 0 h 35"/>
                  <a:gd name="T12" fmla="*/ 29 w 43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35">
                    <a:moveTo>
                      <a:pt x="29" y="0"/>
                    </a:moveTo>
                    <a:lnTo>
                      <a:pt x="38" y="17"/>
                    </a:lnTo>
                    <a:lnTo>
                      <a:pt x="43" y="35"/>
                    </a:lnTo>
                    <a:lnTo>
                      <a:pt x="0" y="31"/>
                    </a:lnTo>
                    <a:lnTo>
                      <a:pt x="24" y="3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01" name="Freeform 442"/>
              <p:cNvSpPr>
                <a:spLocks/>
              </p:cNvSpPr>
              <p:nvPr/>
            </p:nvSpPr>
            <p:spPr bwMode="auto">
              <a:xfrm>
                <a:off x="5046663" y="5227638"/>
                <a:ext cx="65088" cy="80962"/>
              </a:xfrm>
              <a:custGeom>
                <a:avLst/>
                <a:gdLst>
                  <a:gd name="T0" fmla="*/ 29 w 41"/>
                  <a:gd name="T1" fmla="*/ 7 h 51"/>
                  <a:gd name="T2" fmla="*/ 34 w 41"/>
                  <a:gd name="T3" fmla="*/ 49 h 51"/>
                  <a:gd name="T4" fmla="*/ 0 w 41"/>
                  <a:gd name="T5" fmla="*/ 49 h 51"/>
                  <a:gd name="T6" fmla="*/ 41 w 41"/>
                  <a:gd name="T7" fmla="*/ 51 h 51"/>
                  <a:gd name="T8" fmla="*/ 33 w 41"/>
                  <a:gd name="T9" fmla="*/ 8 h 51"/>
                  <a:gd name="T10" fmla="*/ 31 w 41"/>
                  <a:gd name="T11" fmla="*/ 0 h 51"/>
                  <a:gd name="T12" fmla="*/ 29 w 41"/>
                  <a:gd name="T13" fmla="*/ 7 h 51"/>
                  <a:gd name="T14" fmla="*/ 29 w 41"/>
                  <a:gd name="T15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51">
                    <a:moveTo>
                      <a:pt x="29" y="7"/>
                    </a:moveTo>
                    <a:lnTo>
                      <a:pt x="34" y="49"/>
                    </a:lnTo>
                    <a:lnTo>
                      <a:pt x="0" y="49"/>
                    </a:lnTo>
                    <a:lnTo>
                      <a:pt x="41" y="51"/>
                    </a:lnTo>
                    <a:lnTo>
                      <a:pt x="33" y="8"/>
                    </a:lnTo>
                    <a:lnTo>
                      <a:pt x="31" y="0"/>
                    </a:lnTo>
                    <a:lnTo>
                      <a:pt x="29" y="7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02" name="Freeform 443"/>
              <p:cNvSpPr>
                <a:spLocks/>
              </p:cNvSpPr>
              <p:nvPr/>
            </p:nvSpPr>
            <p:spPr bwMode="auto">
              <a:xfrm>
                <a:off x="5167313" y="5237163"/>
                <a:ext cx="77788" cy="77787"/>
              </a:xfrm>
              <a:custGeom>
                <a:avLst/>
                <a:gdLst>
                  <a:gd name="T0" fmla="*/ 8 w 49"/>
                  <a:gd name="T1" fmla="*/ 6 h 49"/>
                  <a:gd name="T2" fmla="*/ 16 w 49"/>
                  <a:gd name="T3" fmla="*/ 44 h 49"/>
                  <a:gd name="T4" fmla="*/ 0 w 49"/>
                  <a:gd name="T5" fmla="*/ 45 h 49"/>
                  <a:gd name="T6" fmla="*/ 27 w 49"/>
                  <a:gd name="T7" fmla="*/ 46 h 49"/>
                  <a:gd name="T8" fmla="*/ 49 w 49"/>
                  <a:gd name="T9" fmla="*/ 49 h 49"/>
                  <a:gd name="T10" fmla="*/ 47 w 49"/>
                  <a:gd name="T11" fmla="*/ 16 h 49"/>
                  <a:gd name="T12" fmla="*/ 23 w 49"/>
                  <a:gd name="T13" fmla="*/ 5 h 49"/>
                  <a:gd name="T14" fmla="*/ 9 w 49"/>
                  <a:gd name="T15" fmla="*/ 0 h 49"/>
                  <a:gd name="T16" fmla="*/ 8 w 49"/>
                  <a:gd name="T17" fmla="*/ 6 h 49"/>
                  <a:gd name="T18" fmla="*/ 8 w 49"/>
                  <a:gd name="T1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9">
                    <a:moveTo>
                      <a:pt x="8" y="6"/>
                    </a:moveTo>
                    <a:lnTo>
                      <a:pt x="16" y="44"/>
                    </a:lnTo>
                    <a:lnTo>
                      <a:pt x="0" y="45"/>
                    </a:lnTo>
                    <a:lnTo>
                      <a:pt x="27" y="46"/>
                    </a:lnTo>
                    <a:lnTo>
                      <a:pt x="49" y="49"/>
                    </a:lnTo>
                    <a:lnTo>
                      <a:pt x="47" y="16"/>
                    </a:lnTo>
                    <a:lnTo>
                      <a:pt x="23" y="5"/>
                    </a:lnTo>
                    <a:lnTo>
                      <a:pt x="9" y="0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0" name="Freeform 469"/>
              <p:cNvSpPr>
                <a:spLocks/>
              </p:cNvSpPr>
              <p:nvPr/>
            </p:nvSpPr>
            <p:spPr bwMode="auto">
              <a:xfrm>
                <a:off x="5446713" y="5334000"/>
                <a:ext cx="19050" cy="38100"/>
              </a:xfrm>
              <a:custGeom>
                <a:avLst/>
                <a:gdLst>
                  <a:gd name="T0" fmla="*/ 0 w 12"/>
                  <a:gd name="T1" fmla="*/ 0 h 24"/>
                  <a:gd name="T2" fmla="*/ 0 w 12"/>
                  <a:gd name="T3" fmla="*/ 24 h 24"/>
                  <a:gd name="T4" fmla="*/ 12 w 12"/>
                  <a:gd name="T5" fmla="*/ 14 h 24"/>
                  <a:gd name="T6" fmla="*/ 0 w 12"/>
                  <a:gd name="T7" fmla="*/ 0 h 24"/>
                  <a:gd name="T8" fmla="*/ 0 w 12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0" y="0"/>
                    </a:moveTo>
                    <a:lnTo>
                      <a:pt x="0" y="24"/>
                    </a:lnTo>
                    <a:lnTo>
                      <a:pt x="12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grpSp>
        <p:nvGrpSpPr>
          <p:cNvPr id="189" name="Grupo 188"/>
          <p:cNvGrpSpPr/>
          <p:nvPr/>
        </p:nvGrpSpPr>
        <p:grpSpPr>
          <a:xfrm>
            <a:off x="7024203" y="3856761"/>
            <a:ext cx="1098662" cy="2614686"/>
            <a:chOff x="232978" y="4322208"/>
            <a:chExt cx="1098662" cy="2614686"/>
          </a:xfrm>
        </p:grpSpPr>
        <p:pic>
          <p:nvPicPr>
            <p:cNvPr id="190" name="Picture 3" descr="C:\Users\otakai\AppData\Local\Microsoft\Windows\Temporary Internet Files\Content.IE5\B9VOXXUS\MC900205484[1].wm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78" y="4991182"/>
              <a:ext cx="1098662" cy="109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Seta para baixo 190"/>
            <p:cNvSpPr/>
            <p:nvPr/>
          </p:nvSpPr>
          <p:spPr>
            <a:xfrm>
              <a:off x="539993" y="4322208"/>
              <a:ext cx="484632" cy="48920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2" name="CaixaDeTexto 191"/>
            <p:cNvSpPr txBox="1"/>
            <p:nvPr/>
          </p:nvSpPr>
          <p:spPr>
            <a:xfrm>
              <a:off x="306057" y="6105897"/>
              <a:ext cx="9525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/>
                <a:t>Requisitos </a:t>
              </a:r>
            </a:p>
            <a:p>
              <a:pPr algn="ctr"/>
              <a:r>
                <a:rPr lang="pt-BR" sz="1200" dirty="0" smtClean="0"/>
                <a:t>do Sistema</a:t>
              </a:r>
            </a:p>
            <a:p>
              <a:pPr algn="ctr"/>
              <a:r>
                <a:rPr lang="pt-BR" sz="1200" dirty="0" smtClean="0"/>
                <a:t>do Modelo</a:t>
              </a:r>
            </a:p>
            <a:p>
              <a:pPr algn="ctr"/>
              <a:r>
                <a:rPr lang="pt-BR" sz="1200" dirty="0" smtClean="0"/>
                <a:t>TO-BE</a:t>
              </a:r>
              <a:endParaRPr lang="pt-BR" sz="1200" dirty="0"/>
            </a:p>
          </p:txBody>
        </p:sp>
      </p:grpSp>
      <p:pic>
        <p:nvPicPr>
          <p:cNvPr id="217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4" y="3918368"/>
            <a:ext cx="906886" cy="70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4" name="Grupo 163"/>
          <p:cNvGrpSpPr/>
          <p:nvPr/>
        </p:nvGrpSpPr>
        <p:grpSpPr>
          <a:xfrm flipV="1">
            <a:off x="5077410" y="3822756"/>
            <a:ext cx="527050" cy="533401"/>
            <a:chOff x="2803527" y="5516563"/>
            <a:chExt cx="527050" cy="533401"/>
          </a:xfrm>
        </p:grpSpPr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3159127" y="5541963"/>
              <a:ext cx="171450" cy="333375"/>
            </a:xfrm>
            <a:custGeom>
              <a:avLst/>
              <a:gdLst>
                <a:gd name="T0" fmla="*/ 48 w 108"/>
                <a:gd name="T1" fmla="*/ 155 h 210"/>
                <a:gd name="T2" fmla="*/ 48 w 108"/>
                <a:gd name="T3" fmla="*/ 147 h 210"/>
                <a:gd name="T4" fmla="*/ 48 w 108"/>
                <a:gd name="T5" fmla="*/ 140 h 210"/>
                <a:gd name="T6" fmla="*/ 47 w 108"/>
                <a:gd name="T7" fmla="*/ 128 h 210"/>
                <a:gd name="T8" fmla="*/ 43 w 108"/>
                <a:gd name="T9" fmla="*/ 115 h 210"/>
                <a:gd name="T10" fmla="*/ 39 w 108"/>
                <a:gd name="T11" fmla="*/ 103 h 210"/>
                <a:gd name="T12" fmla="*/ 33 w 108"/>
                <a:gd name="T13" fmla="*/ 92 h 210"/>
                <a:gd name="T14" fmla="*/ 26 w 108"/>
                <a:gd name="T15" fmla="*/ 81 h 210"/>
                <a:gd name="T16" fmla="*/ 17 w 108"/>
                <a:gd name="T17" fmla="*/ 72 h 210"/>
                <a:gd name="T18" fmla="*/ 8 w 108"/>
                <a:gd name="T19" fmla="*/ 64 h 210"/>
                <a:gd name="T20" fmla="*/ 0 w 108"/>
                <a:gd name="T21" fmla="*/ 57 h 210"/>
                <a:gd name="T22" fmla="*/ 2 w 108"/>
                <a:gd name="T23" fmla="*/ 50 h 210"/>
                <a:gd name="T24" fmla="*/ 3 w 108"/>
                <a:gd name="T25" fmla="*/ 42 h 210"/>
                <a:gd name="T26" fmla="*/ 5 w 108"/>
                <a:gd name="T27" fmla="*/ 35 h 210"/>
                <a:gd name="T28" fmla="*/ 7 w 108"/>
                <a:gd name="T29" fmla="*/ 28 h 210"/>
                <a:gd name="T30" fmla="*/ 9 w 108"/>
                <a:gd name="T31" fmla="*/ 20 h 210"/>
                <a:gd name="T32" fmla="*/ 10 w 108"/>
                <a:gd name="T33" fmla="*/ 12 h 210"/>
                <a:gd name="T34" fmla="*/ 13 w 108"/>
                <a:gd name="T35" fmla="*/ 3 h 210"/>
                <a:gd name="T36" fmla="*/ 21 w 108"/>
                <a:gd name="T37" fmla="*/ 3 h 210"/>
                <a:gd name="T38" fmla="*/ 31 w 108"/>
                <a:gd name="T39" fmla="*/ 9 h 210"/>
                <a:gd name="T40" fmla="*/ 40 w 108"/>
                <a:gd name="T41" fmla="*/ 15 h 210"/>
                <a:gd name="T42" fmla="*/ 49 w 108"/>
                <a:gd name="T43" fmla="*/ 22 h 210"/>
                <a:gd name="T44" fmla="*/ 58 w 108"/>
                <a:gd name="T45" fmla="*/ 29 h 210"/>
                <a:gd name="T46" fmla="*/ 65 w 108"/>
                <a:gd name="T47" fmla="*/ 37 h 210"/>
                <a:gd name="T48" fmla="*/ 73 w 108"/>
                <a:gd name="T49" fmla="*/ 46 h 210"/>
                <a:gd name="T50" fmla="*/ 80 w 108"/>
                <a:gd name="T51" fmla="*/ 55 h 210"/>
                <a:gd name="T52" fmla="*/ 86 w 108"/>
                <a:gd name="T53" fmla="*/ 65 h 210"/>
                <a:gd name="T54" fmla="*/ 91 w 108"/>
                <a:gd name="T55" fmla="*/ 74 h 210"/>
                <a:gd name="T56" fmla="*/ 96 w 108"/>
                <a:gd name="T57" fmla="*/ 85 h 210"/>
                <a:gd name="T58" fmla="*/ 100 w 108"/>
                <a:gd name="T59" fmla="*/ 96 h 210"/>
                <a:gd name="T60" fmla="*/ 103 w 108"/>
                <a:gd name="T61" fmla="*/ 107 h 210"/>
                <a:gd name="T62" fmla="*/ 106 w 108"/>
                <a:gd name="T63" fmla="*/ 118 h 210"/>
                <a:gd name="T64" fmla="*/ 107 w 108"/>
                <a:gd name="T65" fmla="*/ 130 h 210"/>
                <a:gd name="T66" fmla="*/ 108 w 108"/>
                <a:gd name="T67" fmla="*/ 143 h 210"/>
                <a:gd name="T68" fmla="*/ 108 w 108"/>
                <a:gd name="T69" fmla="*/ 152 h 210"/>
                <a:gd name="T70" fmla="*/ 107 w 108"/>
                <a:gd name="T71" fmla="*/ 160 h 210"/>
                <a:gd name="T72" fmla="*/ 106 w 108"/>
                <a:gd name="T73" fmla="*/ 169 h 210"/>
                <a:gd name="T74" fmla="*/ 105 w 108"/>
                <a:gd name="T75" fmla="*/ 177 h 210"/>
                <a:gd name="T76" fmla="*/ 103 w 108"/>
                <a:gd name="T77" fmla="*/ 185 h 210"/>
                <a:gd name="T78" fmla="*/ 100 w 108"/>
                <a:gd name="T79" fmla="*/ 193 h 210"/>
                <a:gd name="T80" fmla="*/ 98 w 108"/>
                <a:gd name="T81" fmla="*/ 201 h 210"/>
                <a:gd name="T82" fmla="*/ 95 w 108"/>
                <a:gd name="T83" fmla="*/ 208 h 210"/>
                <a:gd name="T84" fmla="*/ 89 w 108"/>
                <a:gd name="T85" fmla="*/ 205 h 210"/>
                <a:gd name="T86" fmla="*/ 83 w 108"/>
                <a:gd name="T87" fmla="*/ 198 h 210"/>
                <a:gd name="T88" fmla="*/ 76 w 108"/>
                <a:gd name="T89" fmla="*/ 191 h 210"/>
                <a:gd name="T90" fmla="*/ 70 w 108"/>
                <a:gd name="T91" fmla="*/ 185 h 210"/>
                <a:gd name="T92" fmla="*/ 63 w 108"/>
                <a:gd name="T93" fmla="*/ 178 h 210"/>
                <a:gd name="T94" fmla="*/ 58 w 108"/>
                <a:gd name="T95" fmla="*/ 172 h 210"/>
                <a:gd name="T96" fmla="*/ 52 w 108"/>
                <a:gd name="T97" fmla="*/ 166 h 210"/>
                <a:gd name="T98" fmla="*/ 47 w 108"/>
                <a:gd name="T99" fmla="*/ 16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8" h="210">
                  <a:moveTo>
                    <a:pt x="47" y="161"/>
                  </a:moveTo>
                  <a:lnTo>
                    <a:pt x="47" y="159"/>
                  </a:lnTo>
                  <a:lnTo>
                    <a:pt x="48" y="157"/>
                  </a:lnTo>
                  <a:lnTo>
                    <a:pt x="48" y="155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48" y="149"/>
                  </a:lnTo>
                  <a:lnTo>
                    <a:pt x="48" y="147"/>
                  </a:lnTo>
                  <a:lnTo>
                    <a:pt x="49" y="145"/>
                  </a:lnTo>
                  <a:lnTo>
                    <a:pt x="48" y="143"/>
                  </a:lnTo>
                  <a:lnTo>
                    <a:pt x="48" y="141"/>
                  </a:lnTo>
                  <a:lnTo>
                    <a:pt x="48" y="140"/>
                  </a:lnTo>
                  <a:lnTo>
                    <a:pt x="48" y="138"/>
                  </a:lnTo>
                  <a:lnTo>
                    <a:pt x="48" y="134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6" y="124"/>
                  </a:lnTo>
                  <a:lnTo>
                    <a:pt x="45" y="121"/>
                  </a:lnTo>
                  <a:lnTo>
                    <a:pt x="45" y="118"/>
                  </a:lnTo>
                  <a:lnTo>
                    <a:pt x="43" y="115"/>
                  </a:lnTo>
                  <a:lnTo>
                    <a:pt x="42" y="112"/>
                  </a:lnTo>
                  <a:lnTo>
                    <a:pt x="41" y="109"/>
                  </a:lnTo>
                  <a:lnTo>
                    <a:pt x="41" y="106"/>
                  </a:lnTo>
                  <a:lnTo>
                    <a:pt x="39" y="103"/>
                  </a:lnTo>
                  <a:lnTo>
                    <a:pt x="38" y="100"/>
                  </a:lnTo>
                  <a:lnTo>
                    <a:pt x="36" y="97"/>
                  </a:lnTo>
                  <a:lnTo>
                    <a:pt x="35" y="95"/>
                  </a:lnTo>
                  <a:lnTo>
                    <a:pt x="33" y="92"/>
                  </a:lnTo>
                  <a:lnTo>
                    <a:pt x="31" y="89"/>
                  </a:lnTo>
                  <a:lnTo>
                    <a:pt x="30" y="86"/>
                  </a:lnTo>
                  <a:lnTo>
                    <a:pt x="28" y="84"/>
                  </a:lnTo>
                  <a:lnTo>
                    <a:pt x="26" y="81"/>
                  </a:lnTo>
                  <a:lnTo>
                    <a:pt x="24" y="79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7" y="72"/>
                  </a:lnTo>
                  <a:lnTo>
                    <a:pt x="15" y="70"/>
                  </a:lnTo>
                  <a:lnTo>
                    <a:pt x="13" y="68"/>
                  </a:lnTo>
                  <a:lnTo>
                    <a:pt x="10" y="66"/>
                  </a:lnTo>
                  <a:lnTo>
                    <a:pt x="8" y="64"/>
                  </a:lnTo>
                  <a:lnTo>
                    <a:pt x="5" y="62"/>
                  </a:lnTo>
                  <a:lnTo>
                    <a:pt x="3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5"/>
                  </a:lnTo>
                  <a:lnTo>
                    <a:pt x="1" y="53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3" y="46"/>
                  </a:lnTo>
                  <a:lnTo>
                    <a:pt x="3" y="44"/>
                  </a:lnTo>
                  <a:lnTo>
                    <a:pt x="3" y="42"/>
                  </a:lnTo>
                  <a:lnTo>
                    <a:pt x="4" y="40"/>
                  </a:lnTo>
                  <a:lnTo>
                    <a:pt x="4" y="38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7" y="29"/>
                  </a:lnTo>
                  <a:lnTo>
                    <a:pt x="7" y="2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1" y="10"/>
                  </a:lnTo>
                  <a:lnTo>
                    <a:pt x="11" y="8"/>
                  </a:lnTo>
                  <a:lnTo>
                    <a:pt x="12" y="7"/>
                  </a:lnTo>
                  <a:lnTo>
                    <a:pt x="13" y="3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9" y="2"/>
                  </a:lnTo>
                  <a:lnTo>
                    <a:pt x="21" y="3"/>
                  </a:lnTo>
                  <a:lnTo>
                    <a:pt x="24" y="5"/>
                  </a:lnTo>
                  <a:lnTo>
                    <a:pt x="26" y="6"/>
                  </a:lnTo>
                  <a:lnTo>
                    <a:pt x="29" y="7"/>
                  </a:lnTo>
                  <a:lnTo>
                    <a:pt x="31" y="9"/>
                  </a:lnTo>
                  <a:lnTo>
                    <a:pt x="33" y="11"/>
                  </a:lnTo>
                  <a:lnTo>
                    <a:pt x="36" y="12"/>
                  </a:lnTo>
                  <a:lnTo>
                    <a:pt x="38" y="13"/>
                  </a:lnTo>
                  <a:lnTo>
                    <a:pt x="40" y="15"/>
                  </a:lnTo>
                  <a:lnTo>
                    <a:pt x="43" y="17"/>
                  </a:lnTo>
                  <a:lnTo>
                    <a:pt x="45" y="19"/>
                  </a:lnTo>
                  <a:lnTo>
                    <a:pt x="47" y="20"/>
                  </a:lnTo>
                  <a:lnTo>
                    <a:pt x="49" y="22"/>
                  </a:lnTo>
                  <a:lnTo>
                    <a:pt x="52" y="24"/>
                  </a:lnTo>
                  <a:lnTo>
                    <a:pt x="54" y="26"/>
                  </a:lnTo>
                  <a:lnTo>
                    <a:pt x="56" y="28"/>
                  </a:lnTo>
                  <a:lnTo>
                    <a:pt x="58" y="29"/>
                  </a:lnTo>
                  <a:lnTo>
                    <a:pt x="60" y="31"/>
                  </a:lnTo>
                  <a:lnTo>
                    <a:pt x="62" y="33"/>
                  </a:lnTo>
                  <a:lnTo>
                    <a:pt x="64" y="35"/>
                  </a:lnTo>
                  <a:lnTo>
                    <a:pt x="65" y="37"/>
                  </a:lnTo>
                  <a:lnTo>
                    <a:pt x="67" y="40"/>
                  </a:lnTo>
                  <a:lnTo>
                    <a:pt x="69" y="42"/>
                  </a:lnTo>
                  <a:lnTo>
                    <a:pt x="71" y="44"/>
                  </a:lnTo>
                  <a:lnTo>
                    <a:pt x="73" y="46"/>
                  </a:lnTo>
                  <a:lnTo>
                    <a:pt x="75" y="48"/>
                  </a:lnTo>
                  <a:lnTo>
                    <a:pt x="76" y="51"/>
                  </a:lnTo>
                  <a:lnTo>
                    <a:pt x="78" y="53"/>
                  </a:lnTo>
                  <a:lnTo>
                    <a:pt x="80" y="55"/>
                  </a:lnTo>
                  <a:lnTo>
                    <a:pt x="82" y="58"/>
                  </a:lnTo>
                  <a:lnTo>
                    <a:pt x="83" y="60"/>
                  </a:lnTo>
                  <a:lnTo>
                    <a:pt x="85" y="62"/>
                  </a:lnTo>
                  <a:lnTo>
                    <a:pt x="86" y="65"/>
                  </a:lnTo>
                  <a:lnTo>
                    <a:pt x="88" y="67"/>
                  </a:lnTo>
                  <a:lnTo>
                    <a:pt x="89" y="69"/>
                  </a:lnTo>
                  <a:lnTo>
                    <a:pt x="90" y="72"/>
                  </a:lnTo>
                  <a:lnTo>
                    <a:pt x="91" y="74"/>
                  </a:lnTo>
                  <a:lnTo>
                    <a:pt x="93" y="77"/>
                  </a:lnTo>
                  <a:lnTo>
                    <a:pt x="94" y="80"/>
                  </a:lnTo>
                  <a:lnTo>
                    <a:pt x="95" y="82"/>
                  </a:lnTo>
                  <a:lnTo>
                    <a:pt x="96" y="85"/>
                  </a:lnTo>
                  <a:lnTo>
                    <a:pt x="97" y="88"/>
                  </a:lnTo>
                  <a:lnTo>
                    <a:pt x="98" y="90"/>
                  </a:lnTo>
                  <a:lnTo>
                    <a:pt x="99" y="93"/>
                  </a:lnTo>
                  <a:lnTo>
                    <a:pt x="100" y="96"/>
                  </a:lnTo>
                  <a:lnTo>
                    <a:pt x="101" y="99"/>
                  </a:lnTo>
                  <a:lnTo>
                    <a:pt x="102" y="101"/>
                  </a:lnTo>
                  <a:lnTo>
                    <a:pt x="102" y="104"/>
                  </a:lnTo>
                  <a:lnTo>
                    <a:pt x="103" y="107"/>
                  </a:lnTo>
                  <a:lnTo>
                    <a:pt x="104" y="110"/>
                  </a:lnTo>
                  <a:lnTo>
                    <a:pt x="104" y="113"/>
                  </a:lnTo>
                  <a:lnTo>
                    <a:pt x="105" y="116"/>
                  </a:lnTo>
                  <a:lnTo>
                    <a:pt x="106" y="118"/>
                  </a:lnTo>
                  <a:lnTo>
                    <a:pt x="106" y="122"/>
                  </a:lnTo>
                  <a:lnTo>
                    <a:pt x="107" y="124"/>
                  </a:lnTo>
                  <a:lnTo>
                    <a:pt x="107" y="127"/>
                  </a:lnTo>
                  <a:lnTo>
                    <a:pt x="107" y="130"/>
                  </a:lnTo>
                  <a:lnTo>
                    <a:pt x="108" y="133"/>
                  </a:lnTo>
                  <a:lnTo>
                    <a:pt x="108" y="136"/>
                  </a:lnTo>
                  <a:lnTo>
                    <a:pt x="108" y="140"/>
                  </a:lnTo>
                  <a:lnTo>
                    <a:pt x="108" y="143"/>
                  </a:lnTo>
                  <a:lnTo>
                    <a:pt x="108" y="146"/>
                  </a:lnTo>
                  <a:lnTo>
                    <a:pt x="108" y="148"/>
                  </a:lnTo>
                  <a:lnTo>
                    <a:pt x="108" y="150"/>
                  </a:lnTo>
                  <a:lnTo>
                    <a:pt x="108" y="152"/>
                  </a:lnTo>
                  <a:lnTo>
                    <a:pt x="108" y="154"/>
                  </a:lnTo>
                  <a:lnTo>
                    <a:pt x="108" y="156"/>
                  </a:lnTo>
                  <a:lnTo>
                    <a:pt x="108" y="158"/>
                  </a:lnTo>
                  <a:lnTo>
                    <a:pt x="107" y="160"/>
                  </a:lnTo>
                  <a:lnTo>
                    <a:pt x="107" y="163"/>
                  </a:lnTo>
                  <a:lnTo>
                    <a:pt x="107" y="165"/>
                  </a:lnTo>
                  <a:lnTo>
                    <a:pt x="107" y="166"/>
                  </a:lnTo>
                  <a:lnTo>
                    <a:pt x="106" y="169"/>
                  </a:lnTo>
                  <a:lnTo>
                    <a:pt x="106" y="171"/>
                  </a:lnTo>
                  <a:lnTo>
                    <a:pt x="105" y="173"/>
                  </a:lnTo>
                  <a:lnTo>
                    <a:pt x="105" y="175"/>
                  </a:lnTo>
                  <a:lnTo>
                    <a:pt x="105" y="177"/>
                  </a:lnTo>
                  <a:lnTo>
                    <a:pt x="104" y="179"/>
                  </a:lnTo>
                  <a:lnTo>
                    <a:pt x="104" y="181"/>
                  </a:lnTo>
                  <a:lnTo>
                    <a:pt x="103" y="183"/>
                  </a:lnTo>
                  <a:lnTo>
                    <a:pt x="103" y="185"/>
                  </a:lnTo>
                  <a:lnTo>
                    <a:pt x="102" y="187"/>
                  </a:lnTo>
                  <a:lnTo>
                    <a:pt x="102" y="189"/>
                  </a:lnTo>
                  <a:lnTo>
                    <a:pt x="101" y="191"/>
                  </a:lnTo>
                  <a:lnTo>
                    <a:pt x="100" y="193"/>
                  </a:lnTo>
                  <a:lnTo>
                    <a:pt x="100" y="195"/>
                  </a:lnTo>
                  <a:lnTo>
                    <a:pt x="99" y="197"/>
                  </a:lnTo>
                  <a:lnTo>
                    <a:pt x="98" y="199"/>
                  </a:lnTo>
                  <a:lnTo>
                    <a:pt x="98" y="201"/>
                  </a:lnTo>
                  <a:lnTo>
                    <a:pt x="97" y="203"/>
                  </a:lnTo>
                  <a:lnTo>
                    <a:pt x="96" y="205"/>
                  </a:lnTo>
                  <a:lnTo>
                    <a:pt x="96" y="206"/>
                  </a:lnTo>
                  <a:lnTo>
                    <a:pt x="95" y="208"/>
                  </a:lnTo>
                  <a:lnTo>
                    <a:pt x="95" y="210"/>
                  </a:lnTo>
                  <a:lnTo>
                    <a:pt x="93" y="208"/>
                  </a:lnTo>
                  <a:lnTo>
                    <a:pt x="91" y="207"/>
                  </a:lnTo>
                  <a:lnTo>
                    <a:pt x="89" y="205"/>
                  </a:lnTo>
                  <a:lnTo>
                    <a:pt x="88" y="203"/>
                  </a:lnTo>
                  <a:lnTo>
                    <a:pt x="86" y="201"/>
                  </a:lnTo>
                  <a:lnTo>
                    <a:pt x="84" y="200"/>
                  </a:lnTo>
                  <a:lnTo>
                    <a:pt x="83" y="198"/>
                  </a:lnTo>
                  <a:lnTo>
                    <a:pt x="81" y="197"/>
                  </a:lnTo>
                  <a:lnTo>
                    <a:pt x="79" y="195"/>
                  </a:lnTo>
                  <a:lnTo>
                    <a:pt x="78" y="193"/>
                  </a:lnTo>
                  <a:lnTo>
                    <a:pt x="76" y="191"/>
                  </a:lnTo>
                  <a:lnTo>
                    <a:pt x="74" y="189"/>
                  </a:lnTo>
                  <a:lnTo>
                    <a:pt x="73" y="188"/>
                  </a:lnTo>
                  <a:lnTo>
                    <a:pt x="71" y="186"/>
                  </a:lnTo>
                  <a:lnTo>
                    <a:pt x="70" y="185"/>
                  </a:lnTo>
                  <a:lnTo>
                    <a:pt x="68" y="183"/>
                  </a:lnTo>
                  <a:lnTo>
                    <a:pt x="66" y="181"/>
                  </a:lnTo>
                  <a:lnTo>
                    <a:pt x="65" y="180"/>
                  </a:lnTo>
                  <a:lnTo>
                    <a:pt x="63" y="178"/>
                  </a:lnTo>
                  <a:lnTo>
                    <a:pt x="62" y="177"/>
                  </a:lnTo>
                  <a:lnTo>
                    <a:pt x="61" y="175"/>
                  </a:lnTo>
                  <a:lnTo>
                    <a:pt x="59" y="174"/>
                  </a:lnTo>
                  <a:lnTo>
                    <a:pt x="58" y="172"/>
                  </a:lnTo>
                  <a:lnTo>
                    <a:pt x="57" y="171"/>
                  </a:lnTo>
                  <a:lnTo>
                    <a:pt x="55" y="169"/>
                  </a:lnTo>
                  <a:lnTo>
                    <a:pt x="54" y="168"/>
                  </a:lnTo>
                  <a:lnTo>
                    <a:pt x="52" y="166"/>
                  </a:lnTo>
                  <a:lnTo>
                    <a:pt x="51" y="165"/>
                  </a:lnTo>
                  <a:lnTo>
                    <a:pt x="49" y="163"/>
                  </a:lnTo>
                  <a:lnTo>
                    <a:pt x="47" y="161"/>
                  </a:lnTo>
                  <a:lnTo>
                    <a:pt x="47" y="1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2827339" y="5527676"/>
              <a:ext cx="196850" cy="350838"/>
            </a:xfrm>
            <a:custGeom>
              <a:avLst/>
              <a:gdLst>
                <a:gd name="T0" fmla="*/ 52 w 124"/>
                <a:gd name="T1" fmla="*/ 187 h 221"/>
                <a:gd name="T2" fmla="*/ 45 w 124"/>
                <a:gd name="T3" fmla="*/ 193 h 221"/>
                <a:gd name="T4" fmla="*/ 39 w 124"/>
                <a:gd name="T5" fmla="*/ 198 h 221"/>
                <a:gd name="T6" fmla="*/ 33 w 124"/>
                <a:gd name="T7" fmla="*/ 203 h 221"/>
                <a:gd name="T8" fmla="*/ 27 w 124"/>
                <a:gd name="T9" fmla="*/ 208 h 221"/>
                <a:gd name="T10" fmla="*/ 21 w 124"/>
                <a:gd name="T11" fmla="*/ 214 h 221"/>
                <a:gd name="T12" fmla="*/ 16 w 124"/>
                <a:gd name="T13" fmla="*/ 219 h 221"/>
                <a:gd name="T14" fmla="*/ 11 w 124"/>
                <a:gd name="T15" fmla="*/ 214 h 221"/>
                <a:gd name="T16" fmla="*/ 9 w 124"/>
                <a:gd name="T17" fmla="*/ 207 h 221"/>
                <a:gd name="T18" fmla="*/ 6 w 124"/>
                <a:gd name="T19" fmla="*/ 198 h 221"/>
                <a:gd name="T20" fmla="*/ 4 w 124"/>
                <a:gd name="T21" fmla="*/ 191 h 221"/>
                <a:gd name="T22" fmla="*/ 2 w 124"/>
                <a:gd name="T23" fmla="*/ 182 h 221"/>
                <a:gd name="T24" fmla="*/ 1 w 124"/>
                <a:gd name="T25" fmla="*/ 174 h 221"/>
                <a:gd name="T26" fmla="*/ 0 w 124"/>
                <a:gd name="T27" fmla="*/ 165 h 221"/>
                <a:gd name="T28" fmla="*/ 0 w 124"/>
                <a:gd name="T29" fmla="*/ 157 h 221"/>
                <a:gd name="T30" fmla="*/ 0 w 124"/>
                <a:gd name="T31" fmla="*/ 144 h 221"/>
                <a:gd name="T32" fmla="*/ 1 w 124"/>
                <a:gd name="T33" fmla="*/ 130 h 221"/>
                <a:gd name="T34" fmla="*/ 4 w 124"/>
                <a:gd name="T35" fmla="*/ 117 h 221"/>
                <a:gd name="T36" fmla="*/ 8 w 124"/>
                <a:gd name="T37" fmla="*/ 103 h 221"/>
                <a:gd name="T38" fmla="*/ 12 w 124"/>
                <a:gd name="T39" fmla="*/ 91 h 221"/>
                <a:gd name="T40" fmla="*/ 18 w 124"/>
                <a:gd name="T41" fmla="*/ 79 h 221"/>
                <a:gd name="T42" fmla="*/ 25 w 124"/>
                <a:gd name="T43" fmla="*/ 68 h 221"/>
                <a:gd name="T44" fmla="*/ 33 w 124"/>
                <a:gd name="T45" fmla="*/ 57 h 221"/>
                <a:gd name="T46" fmla="*/ 41 w 124"/>
                <a:gd name="T47" fmla="*/ 47 h 221"/>
                <a:gd name="T48" fmla="*/ 50 w 124"/>
                <a:gd name="T49" fmla="*/ 38 h 221"/>
                <a:gd name="T50" fmla="*/ 60 w 124"/>
                <a:gd name="T51" fmla="*/ 29 h 221"/>
                <a:gd name="T52" fmla="*/ 72 w 124"/>
                <a:gd name="T53" fmla="*/ 22 h 221"/>
                <a:gd name="T54" fmla="*/ 83 w 124"/>
                <a:gd name="T55" fmla="*/ 14 h 221"/>
                <a:gd name="T56" fmla="*/ 95 w 124"/>
                <a:gd name="T57" fmla="*/ 8 h 221"/>
                <a:gd name="T58" fmla="*/ 107 w 124"/>
                <a:gd name="T59" fmla="*/ 4 h 221"/>
                <a:gd name="T60" fmla="*/ 120 w 124"/>
                <a:gd name="T61" fmla="*/ 0 h 221"/>
                <a:gd name="T62" fmla="*/ 122 w 124"/>
                <a:gd name="T63" fmla="*/ 6 h 221"/>
                <a:gd name="T64" fmla="*/ 119 w 124"/>
                <a:gd name="T65" fmla="*/ 14 h 221"/>
                <a:gd name="T66" fmla="*/ 118 w 124"/>
                <a:gd name="T67" fmla="*/ 23 h 221"/>
                <a:gd name="T68" fmla="*/ 116 w 124"/>
                <a:gd name="T69" fmla="*/ 33 h 221"/>
                <a:gd name="T70" fmla="*/ 114 w 124"/>
                <a:gd name="T71" fmla="*/ 41 h 221"/>
                <a:gd name="T72" fmla="*/ 112 w 124"/>
                <a:gd name="T73" fmla="*/ 49 h 221"/>
                <a:gd name="T74" fmla="*/ 110 w 124"/>
                <a:gd name="T75" fmla="*/ 57 h 221"/>
                <a:gd name="T76" fmla="*/ 106 w 124"/>
                <a:gd name="T77" fmla="*/ 67 h 221"/>
                <a:gd name="T78" fmla="*/ 95 w 124"/>
                <a:gd name="T79" fmla="*/ 75 h 221"/>
                <a:gd name="T80" fmla="*/ 85 w 124"/>
                <a:gd name="T81" fmla="*/ 83 h 221"/>
                <a:gd name="T82" fmla="*/ 77 w 124"/>
                <a:gd name="T83" fmla="*/ 94 h 221"/>
                <a:gd name="T84" fmla="*/ 70 w 124"/>
                <a:gd name="T85" fmla="*/ 105 h 221"/>
                <a:gd name="T86" fmla="*/ 64 w 124"/>
                <a:gd name="T87" fmla="*/ 117 h 221"/>
                <a:gd name="T88" fmla="*/ 60 w 124"/>
                <a:gd name="T89" fmla="*/ 129 h 221"/>
                <a:gd name="T90" fmla="*/ 57 w 124"/>
                <a:gd name="T91" fmla="*/ 141 h 221"/>
                <a:gd name="T92" fmla="*/ 57 w 124"/>
                <a:gd name="T93" fmla="*/ 148 h 221"/>
                <a:gd name="T94" fmla="*/ 57 w 124"/>
                <a:gd name="T95" fmla="*/ 157 h 221"/>
                <a:gd name="T96" fmla="*/ 58 w 124"/>
                <a:gd name="T97" fmla="*/ 170 h 221"/>
                <a:gd name="T98" fmla="*/ 61 w 124"/>
                <a:gd name="T99" fmla="*/ 18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4" h="221">
                  <a:moveTo>
                    <a:pt x="61" y="180"/>
                  </a:moveTo>
                  <a:lnTo>
                    <a:pt x="58" y="182"/>
                  </a:lnTo>
                  <a:lnTo>
                    <a:pt x="55" y="184"/>
                  </a:lnTo>
                  <a:lnTo>
                    <a:pt x="52" y="187"/>
                  </a:lnTo>
                  <a:lnTo>
                    <a:pt x="50" y="189"/>
                  </a:lnTo>
                  <a:lnTo>
                    <a:pt x="48" y="190"/>
                  </a:lnTo>
                  <a:lnTo>
                    <a:pt x="47" y="192"/>
                  </a:lnTo>
                  <a:lnTo>
                    <a:pt x="45" y="193"/>
                  </a:lnTo>
                  <a:lnTo>
                    <a:pt x="44" y="194"/>
                  </a:lnTo>
                  <a:lnTo>
                    <a:pt x="42" y="196"/>
                  </a:lnTo>
                  <a:lnTo>
                    <a:pt x="41" y="197"/>
                  </a:lnTo>
                  <a:lnTo>
                    <a:pt x="39" y="198"/>
                  </a:lnTo>
                  <a:lnTo>
                    <a:pt x="38" y="199"/>
                  </a:lnTo>
                  <a:lnTo>
                    <a:pt x="36" y="200"/>
                  </a:lnTo>
                  <a:lnTo>
                    <a:pt x="35" y="202"/>
                  </a:lnTo>
                  <a:lnTo>
                    <a:pt x="33" y="203"/>
                  </a:lnTo>
                  <a:lnTo>
                    <a:pt x="32" y="205"/>
                  </a:lnTo>
                  <a:lnTo>
                    <a:pt x="30" y="206"/>
                  </a:lnTo>
                  <a:lnTo>
                    <a:pt x="29" y="207"/>
                  </a:lnTo>
                  <a:lnTo>
                    <a:pt x="27" y="208"/>
                  </a:lnTo>
                  <a:lnTo>
                    <a:pt x="26" y="210"/>
                  </a:lnTo>
                  <a:lnTo>
                    <a:pt x="24" y="211"/>
                  </a:lnTo>
                  <a:lnTo>
                    <a:pt x="23" y="213"/>
                  </a:lnTo>
                  <a:lnTo>
                    <a:pt x="21" y="214"/>
                  </a:lnTo>
                  <a:lnTo>
                    <a:pt x="20" y="215"/>
                  </a:lnTo>
                  <a:lnTo>
                    <a:pt x="18" y="216"/>
                  </a:lnTo>
                  <a:lnTo>
                    <a:pt x="17" y="218"/>
                  </a:lnTo>
                  <a:lnTo>
                    <a:pt x="16" y="219"/>
                  </a:lnTo>
                  <a:lnTo>
                    <a:pt x="14" y="221"/>
                  </a:lnTo>
                  <a:lnTo>
                    <a:pt x="13" y="218"/>
                  </a:lnTo>
                  <a:lnTo>
                    <a:pt x="12" y="216"/>
                  </a:lnTo>
                  <a:lnTo>
                    <a:pt x="11" y="214"/>
                  </a:lnTo>
                  <a:lnTo>
                    <a:pt x="11" y="213"/>
                  </a:lnTo>
                  <a:lnTo>
                    <a:pt x="10" y="211"/>
                  </a:lnTo>
                  <a:lnTo>
                    <a:pt x="9" y="209"/>
                  </a:lnTo>
                  <a:lnTo>
                    <a:pt x="9" y="207"/>
                  </a:lnTo>
                  <a:lnTo>
                    <a:pt x="8" y="205"/>
                  </a:lnTo>
                  <a:lnTo>
                    <a:pt x="7" y="203"/>
                  </a:lnTo>
                  <a:lnTo>
                    <a:pt x="6" y="201"/>
                  </a:lnTo>
                  <a:lnTo>
                    <a:pt x="6" y="198"/>
                  </a:lnTo>
                  <a:lnTo>
                    <a:pt x="5" y="197"/>
                  </a:lnTo>
                  <a:lnTo>
                    <a:pt x="5" y="195"/>
                  </a:lnTo>
                  <a:lnTo>
                    <a:pt x="4" y="193"/>
                  </a:lnTo>
                  <a:lnTo>
                    <a:pt x="4" y="191"/>
                  </a:lnTo>
                  <a:lnTo>
                    <a:pt x="3" y="189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2" y="182"/>
                  </a:lnTo>
                  <a:lnTo>
                    <a:pt x="2" y="180"/>
                  </a:lnTo>
                  <a:lnTo>
                    <a:pt x="1" y="178"/>
                  </a:lnTo>
                  <a:lnTo>
                    <a:pt x="1" y="176"/>
                  </a:lnTo>
                  <a:lnTo>
                    <a:pt x="1" y="174"/>
                  </a:lnTo>
                  <a:lnTo>
                    <a:pt x="1" y="172"/>
                  </a:lnTo>
                  <a:lnTo>
                    <a:pt x="0" y="170"/>
                  </a:lnTo>
                  <a:lnTo>
                    <a:pt x="0" y="167"/>
                  </a:lnTo>
                  <a:lnTo>
                    <a:pt x="0" y="165"/>
                  </a:lnTo>
                  <a:lnTo>
                    <a:pt x="0" y="163"/>
                  </a:lnTo>
                  <a:lnTo>
                    <a:pt x="0" y="161"/>
                  </a:lnTo>
                  <a:lnTo>
                    <a:pt x="0" y="159"/>
                  </a:lnTo>
                  <a:lnTo>
                    <a:pt x="0" y="157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8"/>
                  </a:lnTo>
                  <a:lnTo>
                    <a:pt x="0" y="144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1" y="133"/>
                  </a:lnTo>
                  <a:lnTo>
                    <a:pt x="1" y="130"/>
                  </a:lnTo>
                  <a:lnTo>
                    <a:pt x="2" y="126"/>
                  </a:lnTo>
                  <a:lnTo>
                    <a:pt x="3" y="123"/>
                  </a:lnTo>
                  <a:lnTo>
                    <a:pt x="3" y="120"/>
                  </a:lnTo>
                  <a:lnTo>
                    <a:pt x="4" y="117"/>
                  </a:lnTo>
                  <a:lnTo>
                    <a:pt x="5" y="113"/>
                  </a:lnTo>
                  <a:lnTo>
                    <a:pt x="6" y="110"/>
                  </a:lnTo>
                  <a:lnTo>
                    <a:pt x="7" y="107"/>
                  </a:lnTo>
                  <a:lnTo>
                    <a:pt x="8" y="103"/>
                  </a:lnTo>
                  <a:lnTo>
                    <a:pt x="9" y="101"/>
                  </a:lnTo>
                  <a:lnTo>
                    <a:pt x="10" y="97"/>
                  </a:lnTo>
                  <a:lnTo>
                    <a:pt x="11" y="94"/>
                  </a:lnTo>
                  <a:lnTo>
                    <a:pt x="12" y="91"/>
                  </a:lnTo>
                  <a:lnTo>
                    <a:pt x="14" y="88"/>
                  </a:lnTo>
                  <a:lnTo>
                    <a:pt x="15" y="85"/>
                  </a:lnTo>
                  <a:lnTo>
                    <a:pt x="17" y="82"/>
                  </a:lnTo>
                  <a:lnTo>
                    <a:pt x="18" y="79"/>
                  </a:lnTo>
                  <a:lnTo>
                    <a:pt x="20" y="77"/>
                  </a:lnTo>
                  <a:lnTo>
                    <a:pt x="21" y="74"/>
                  </a:lnTo>
                  <a:lnTo>
                    <a:pt x="23" y="71"/>
                  </a:lnTo>
                  <a:lnTo>
                    <a:pt x="25" y="68"/>
                  </a:lnTo>
                  <a:lnTo>
                    <a:pt x="27" y="65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3" y="57"/>
                  </a:lnTo>
                  <a:lnTo>
                    <a:pt x="35" y="55"/>
                  </a:lnTo>
                  <a:lnTo>
                    <a:pt x="37" y="52"/>
                  </a:lnTo>
                  <a:lnTo>
                    <a:pt x="39" y="49"/>
                  </a:lnTo>
                  <a:lnTo>
                    <a:pt x="41" y="47"/>
                  </a:lnTo>
                  <a:lnTo>
                    <a:pt x="44" y="45"/>
                  </a:lnTo>
                  <a:lnTo>
                    <a:pt x="46" y="42"/>
                  </a:lnTo>
                  <a:lnTo>
                    <a:pt x="48" y="40"/>
                  </a:lnTo>
                  <a:lnTo>
                    <a:pt x="50" y="38"/>
                  </a:lnTo>
                  <a:lnTo>
                    <a:pt x="53" y="36"/>
                  </a:lnTo>
                  <a:lnTo>
                    <a:pt x="55" y="33"/>
                  </a:lnTo>
                  <a:lnTo>
                    <a:pt x="58" y="31"/>
                  </a:lnTo>
                  <a:lnTo>
                    <a:pt x="60" y="29"/>
                  </a:lnTo>
                  <a:lnTo>
                    <a:pt x="63" y="27"/>
                  </a:lnTo>
                  <a:lnTo>
                    <a:pt x="66" y="25"/>
                  </a:lnTo>
                  <a:lnTo>
                    <a:pt x="69" y="23"/>
                  </a:lnTo>
                  <a:lnTo>
                    <a:pt x="72" y="22"/>
                  </a:lnTo>
                  <a:lnTo>
                    <a:pt x="74" y="20"/>
                  </a:lnTo>
                  <a:lnTo>
                    <a:pt x="77" y="18"/>
                  </a:lnTo>
                  <a:lnTo>
                    <a:pt x="80" y="16"/>
                  </a:lnTo>
                  <a:lnTo>
                    <a:pt x="83" y="14"/>
                  </a:lnTo>
                  <a:lnTo>
                    <a:pt x="85" y="13"/>
                  </a:lnTo>
                  <a:lnTo>
                    <a:pt x="88" y="11"/>
                  </a:lnTo>
                  <a:lnTo>
                    <a:pt x="91" y="10"/>
                  </a:lnTo>
                  <a:lnTo>
                    <a:pt x="95" y="8"/>
                  </a:lnTo>
                  <a:lnTo>
                    <a:pt x="98" y="7"/>
                  </a:lnTo>
                  <a:lnTo>
                    <a:pt x="101" y="6"/>
                  </a:lnTo>
                  <a:lnTo>
                    <a:pt x="104" y="5"/>
                  </a:lnTo>
                  <a:lnTo>
                    <a:pt x="107" y="4"/>
                  </a:lnTo>
                  <a:lnTo>
                    <a:pt x="111" y="3"/>
                  </a:lnTo>
                  <a:lnTo>
                    <a:pt x="114" y="2"/>
                  </a:lnTo>
                  <a:lnTo>
                    <a:pt x="117" y="1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123" y="1"/>
                  </a:lnTo>
                  <a:lnTo>
                    <a:pt x="122" y="4"/>
                  </a:lnTo>
                  <a:lnTo>
                    <a:pt x="122" y="6"/>
                  </a:lnTo>
                  <a:lnTo>
                    <a:pt x="121" y="8"/>
                  </a:lnTo>
                  <a:lnTo>
                    <a:pt x="120" y="10"/>
                  </a:lnTo>
                  <a:lnTo>
                    <a:pt x="120" y="12"/>
                  </a:lnTo>
                  <a:lnTo>
                    <a:pt x="119" y="14"/>
                  </a:lnTo>
                  <a:lnTo>
                    <a:pt x="119" y="17"/>
                  </a:lnTo>
                  <a:lnTo>
                    <a:pt x="118" y="19"/>
                  </a:lnTo>
                  <a:lnTo>
                    <a:pt x="118" y="22"/>
                  </a:lnTo>
                  <a:lnTo>
                    <a:pt x="118" y="23"/>
                  </a:lnTo>
                  <a:lnTo>
                    <a:pt x="117" y="26"/>
                  </a:lnTo>
                  <a:lnTo>
                    <a:pt x="117" y="28"/>
                  </a:lnTo>
                  <a:lnTo>
                    <a:pt x="116" y="30"/>
                  </a:lnTo>
                  <a:lnTo>
                    <a:pt x="116" y="33"/>
                  </a:lnTo>
                  <a:lnTo>
                    <a:pt x="115" y="35"/>
                  </a:lnTo>
                  <a:lnTo>
                    <a:pt x="114" y="37"/>
                  </a:lnTo>
                  <a:lnTo>
                    <a:pt x="114" y="39"/>
                  </a:lnTo>
                  <a:lnTo>
                    <a:pt x="114" y="41"/>
                  </a:lnTo>
                  <a:lnTo>
                    <a:pt x="113" y="43"/>
                  </a:lnTo>
                  <a:lnTo>
                    <a:pt x="113" y="45"/>
                  </a:lnTo>
                  <a:lnTo>
                    <a:pt x="112" y="47"/>
                  </a:lnTo>
                  <a:lnTo>
                    <a:pt x="112" y="49"/>
                  </a:lnTo>
                  <a:lnTo>
                    <a:pt x="111" y="52"/>
                  </a:lnTo>
                  <a:lnTo>
                    <a:pt x="111" y="54"/>
                  </a:lnTo>
                  <a:lnTo>
                    <a:pt x="111" y="55"/>
                  </a:lnTo>
                  <a:lnTo>
                    <a:pt x="110" y="57"/>
                  </a:lnTo>
                  <a:lnTo>
                    <a:pt x="110" y="59"/>
                  </a:lnTo>
                  <a:lnTo>
                    <a:pt x="109" y="62"/>
                  </a:lnTo>
                  <a:lnTo>
                    <a:pt x="109" y="66"/>
                  </a:lnTo>
                  <a:lnTo>
                    <a:pt x="106" y="67"/>
                  </a:lnTo>
                  <a:lnTo>
                    <a:pt x="103" y="69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5"/>
                  </a:lnTo>
                  <a:lnTo>
                    <a:pt x="92" y="77"/>
                  </a:lnTo>
                  <a:lnTo>
                    <a:pt x="89" y="79"/>
                  </a:lnTo>
                  <a:lnTo>
                    <a:pt x="87" y="81"/>
                  </a:lnTo>
                  <a:lnTo>
                    <a:pt x="85" y="83"/>
                  </a:lnTo>
                  <a:lnTo>
                    <a:pt x="83" y="86"/>
                  </a:lnTo>
                  <a:lnTo>
                    <a:pt x="81" y="88"/>
                  </a:lnTo>
                  <a:lnTo>
                    <a:pt x="79" y="91"/>
                  </a:lnTo>
                  <a:lnTo>
                    <a:pt x="77" y="94"/>
                  </a:lnTo>
                  <a:lnTo>
                    <a:pt x="75" y="96"/>
                  </a:lnTo>
                  <a:lnTo>
                    <a:pt x="73" y="99"/>
                  </a:lnTo>
                  <a:lnTo>
                    <a:pt x="72" y="102"/>
                  </a:lnTo>
                  <a:lnTo>
                    <a:pt x="70" y="105"/>
                  </a:lnTo>
                  <a:lnTo>
                    <a:pt x="68" y="108"/>
                  </a:lnTo>
                  <a:lnTo>
                    <a:pt x="66" y="111"/>
                  </a:lnTo>
                  <a:lnTo>
                    <a:pt x="65" y="114"/>
                  </a:lnTo>
                  <a:lnTo>
                    <a:pt x="64" y="117"/>
                  </a:lnTo>
                  <a:lnTo>
                    <a:pt x="63" y="120"/>
                  </a:lnTo>
                  <a:lnTo>
                    <a:pt x="62" y="123"/>
                  </a:lnTo>
                  <a:lnTo>
                    <a:pt x="61" y="126"/>
                  </a:lnTo>
                  <a:lnTo>
                    <a:pt x="60" y="129"/>
                  </a:lnTo>
                  <a:lnTo>
                    <a:pt x="59" y="133"/>
                  </a:lnTo>
                  <a:lnTo>
                    <a:pt x="58" y="136"/>
                  </a:lnTo>
                  <a:lnTo>
                    <a:pt x="58" y="140"/>
                  </a:lnTo>
                  <a:lnTo>
                    <a:pt x="57" y="141"/>
                  </a:lnTo>
                  <a:lnTo>
                    <a:pt x="57" y="143"/>
                  </a:lnTo>
                  <a:lnTo>
                    <a:pt x="57" y="145"/>
                  </a:lnTo>
                  <a:lnTo>
                    <a:pt x="57" y="147"/>
                  </a:lnTo>
                  <a:lnTo>
                    <a:pt x="57" y="148"/>
                  </a:lnTo>
                  <a:lnTo>
                    <a:pt x="57" y="150"/>
                  </a:lnTo>
                  <a:lnTo>
                    <a:pt x="57" y="152"/>
                  </a:lnTo>
                  <a:lnTo>
                    <a:pt x="57" y="154"/>
                  </a:lnTo>
                  <a:lnTo>
                    <a:pt x="57" y="157"/>
                  </a:lnTo>
                  <a:lnTo>
                    <a:pt x="57" y="160"/>
                  </a:lnTo>
                  <a:lnTo>
                    <a:pt x="57" y="163"/>
                  </a:lnTo>
                  <a:lnTo>
                    <a:pt x="58" y="167"/>
                  </a:lnTo>
                  <a:lnTo>
                    <a:pt x="58" y="170"/>
                  </a:lnTo>
                  <a:lnTo>
                    <a:pt x="59" y="173"/>
                  </a:lnTo>
                  <a:lnTo>
                    <a:pt x="60" y="176"/>
                  </a:lnTo>
                  <a:lnTo>
                    <a:pt x="61" y="180"/>
                  </a:lnTo>
                  <a:lnTo>
                    <a:pt x="61" y="1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auto">
            <a:xfrm>
              <a:off x="2803527" y="5794376"/>
              <a:ext cx="150813" cy="131763"/>
            </a:xfrm>
            <a:custGeom>
              <a:avLst/>
              <a:gdLst>
                <a:gd name="T0" fmla="*/ 95 w 95"/>
                <a:gd name="T1" fmla="*/ 0 h 83"/>
                <a:gd name="T2" fmla="*/ 81 w 95"/>
                <a:gd name="T3" fmla="*/ 83 h 83"/>
                <a:gd name="T4" fmla="*/ 0 w 95"/>
                <a:gd name="T5" fmla="*/ 45 h 83"/>
                <a:gd name="T6" fmla="*/ 95 w 95"/>
                <a:gd name="T7" fmla="*/ 0 h 83"/>
                <a:gd name="T8" fmla="*/ 95 w 95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83">
                  <a:moveTo>
                    <a:pt x="95" y="0"/>
                  </a:moveTo>
                  <a:lnTo>
                    <a:pt x="81" y="83"/>
                  </a:lnTo>
                  <a:lnTo>
                    <a:pt x="0" y="45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auto">
            <a:xfrm>
              <a:off x="2928939" y="5918201"/>
              <a:ext cx="344488" cy="131763"/>
            </a:xfrm>
            <a:custGeom>
              <a:avLst/>
              <a:gdLst>
                <a:gd name="T0" fmla="*/ 174 w 217"/>
                <a:gd name="T1" fmla="*/ 2 h 83"/>
                <a:gd name="T2" fmla="*/ 178 w 217"/>
                <a:gd name="T3" fmla="*/ 5 h 83"/>
                <a:gd name="T4" fmla="*/ 186 w 217"/>
                <a:gd name="T5" fmla="*/ 9 h 83"/>
                <a:gd name="T6" fmla="*/ 190 w 217"/>
                <a:gd name="T7" fmla="*/ 12 h 83"/>
                <a:gd name="T8" fmla="*/ 198 w 217"/>
                <a:gd name="T9" fmla="*/ 16 h 83"/>
                <a:gd name="T10" fmla="*/ 202 w 217"/>
                <a:gd name="T11" fmla="*/ 19 h 83"/>
                <a:gd name="T12" fmla="*/ 207 w 217"/>
                <a:gd name="T13" fmla="*/ 22 h 83"/>
                <a:gd name="T14" fmla="*/ 212 w 217"/>
                <a:gd name="T15" fmla="*/ 25 h 83"/>
                <a:gd name="T16" fmla="*/ 217 w 217"/>
                <a:gd name="T17" fmla="*/ 28 h 83"/>
                <a:gd name="T18" fmla="*/ 213 w 217"/>
                <a:gd name="T19" fmla="*/ 32 h 83"/>
                <a:gd name="T20" fmla="*/ 209 w 217"/>
                <a:gd name="T21" fmla="*/ 36 h 83"/>
                <a:gd name="T22" fmla="*/ 205 w 217"/>
                <a:gd name="T23" fmla="*/ 41 h 83"/>
                <a:gd name="T24" fmla="*/ 202 w 217"/>
                <a:gd name="T25" fmla="*/ 45 h 83"/>
                <a:gd name="T26" fmla="*/ 198 w 217"/>
                <a:gd name="T27" fmla="*/ 49 h 83"/>
                <a:gd name="T28" fmla="*/ 194 w 217"/>
                <a:gd name="T29" fmla="*/ 54 h 83"/>
                <a:gd name="T30" fmla="*/ 188 w 217"/>
                <a:gd name="T31" fmla="*/ 58 h 83"/>
                <a:gd name="T32" fmla="*/ 182 w 217"/>
                <a:gd name="T33" fmla="*/ 63 h 83"/>
                <a:gd name="T34" fmla="*/ 176 w 217"/>
                <a:gd name="T35" fmla="*/ 66 h 83"/>
                <a:gd name="T36" fmla="*/ 171 w 217"/>
                <a:gd name="T37" fmla="*/ 69 h 83"/>
                <a:gd name="T38" fmla="*/ 160 w 217"/>
                <a:gd name="T39" fmla="*/ 72 h 83"/>
                <a:gd name="T40" fmla="*/ 149 w 217"/>
                <a:gd name="T41" fmla="*/ 75 h 83"/>
                <a:gd name="T42" fmla="*/ 138 w 217"/>
                <a:gd name="T43" fmla="*/ 78 h 83"/>
                <a:gd name="T44" fmla="*/ 128 w 217"/>
                <a:gd name="T45" fmla="*/ 80 h 83"/>
                <a:gd name="T46" fmla="*/ 118 w 217"/>
                <a:gd name="T47" fmla="*/ 82 h 83"/>
                <a:gd name="T48" fmla="*/ 109 w 217"/>
                <a:gd name="T49" fmla="*/ 83 h 83"/>
                <a:gd name="T50" fmla="*/ 99 w 217"/>
                <a:gd name="T51" fmla="*/ 83 h 83"/>
                <a:gd name="T52" fmla="*/ 90 w 217"/>
                <a:gd name="T53" fmla="*/ 83 h 83"/>
                <a:gd name="T54" fmla="*/ 82 w 217"/>
                <a:gd name="T55" fmla="*/ 82 h 83"/>
                <a:gd name="T56" fmla="*/ 73 w 217"/>
                <a:gd name="T57" fmla="*/ 81 h 83"/>
                <a:gd name="T58" fmla="*/ 65 w 217"/>
                <a:gd name="T59" fmla="*/ 79 h 83"/>
                <a:gd name="T60" fmla="*/ 57 w 217"/>
                <a:gd name="T61" fmla="*/ 77 h 83"/>
                <a:gd name="T62" fmla="*/ 50 w 217"/>
                <a:gd name="T63" fmla="*/ 74 h 83"/>
                <a:gd name="T64" fmla="*/ 43 w 217"/>
                <a:gd name="T65" fmla="*/ 71 h 83"/>
                <a:gd name="T66" fmla="*/ 36 w 217"/>
                <a:gd name="T67" fmla="*/ 68 h 83"/>
                <a:gd name="T68" fmla="*/ 29 w 217"/>
                <a:gd name="T69" fmla="*/ 64 h 83"/>
                <a:gd name="T70" fmla="*/ 23 w 217"/>
                <a:gd name="T71" fmla="*/ 60 h 83"/>
                <a:gd name="T72" fmla="*/ 17 w 217"/>
                <a:gd name="T73" fmla="*/ 55 h 83"/>
                <a:gd name="T74" fmla="*/ 11 w 217"/>
                <a:gd name="T75" fmla="*/ 50 h 83"/>
                <a:gd name="T76" fmla="*/ 6 w 217"/>
                <a:gd name="T77" fmla="*/ 46 h 83"/>
                <a:gd name="T78" fmla="*/ 1 w 217"/>
                <a:gd name="T79" fmla="*/ 40 h 83"/>
                <a:gd name="T80" fmla="*/ 36 w 217"/>
                <a:gd name="T81" fmla="*/ 3 h 83"/>
                <a:gd name="T82" fmla="*/ 45 w 217"/>
                <a:gd name="T83" fmla="*/ 8 h 83"/>
                <a:gd name="T84" fmla="*/ 53 w 217"/>
                <a:gd name="T85" fmla="*/ 13 h 83"/>
                <a:gd name="T86" fmla="*/ 62 w 217"/>
                <a:gd name="T87" fmla="*/ 17 h 83"/>
                <a:gd name="T88" fmla="*/ 70 w 217"/>
                <a:gd name="T89" fmla="*/ 20 h 83"/>
                <a:gd name="T90" fmla="*/ 80 w 217"/>
                <a:gd name="T91" fmla="*/ 23 h 83"/>
                <a:gd name="T92" fmla="*/ 89 w 217"/>
                <a:gd name="T93" fmla="*/ 24 h 83"/>
                <a:gd name="T94" fmla="*/ 99 w 217"/>
                <a:gd name="T95" fmla="*/ 25 h 83"/>
                <a:gd name="T96" fmla="*/ 109 w 217"/>
                <a:gd name="T97" fmla="*/ 25 h 83"/>
                <a:gd name="T98" fmla="*/ 119 w 217"/>
                <a:gd name="T99" fmla="*/ 24 h 83"/>
                <a:gd name="T100" fmla="*/ 127 w 217"/>
                <a:gd name="T101" fmla="*/ 23 h 83"/>
                <a:gd name="T102" fmla="*/ 132 w 217"/>
                <a:gd name="T103" fmla="*/ 22 h 83"/>
                <a:gd name="T104" fmla="*/ 140 w 217"/>
                <a:gd name="T105" fmla="*/ 18 h 83"/>
                <a:gd name="T106" fmla="*/ 148 w 217"/>
                <a:gd name="T107" fmla="*/ 15 h 83"/>
                <a:gd name="T108" fmla="*/ 155 w 217"/>
                <a:gd name="T109" fmla="*/ 10 h 83"/>
                <a:gd name="T110" fmla="*/ 162 w 217"/>
                <a:gd name="T111" fmla="*/ 6 h 83"/>
                <a:gd name="T112" fmla="*/ 166 w 217"/>
                <a:gd name="T11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7" h="83">
                  <a:moveTo>
                    <a:pt x="168" y="0"/>
                  </a:moveTo>
                  <a:lnTo>
                    <a:pt x="171" y="1"/>
                  </a:lnTo>
                  <a:lnTo>
                    <a:pt x="174" y="2"/>
                  </a:lnTo>
                  <a:lnTo>
                    <a:pt x="175" y="3"/>
                  </a:lnTo>
                  <a:lnTo>
                    <a:pt x="176" y="4"/>
                  </a:lnTo>
                  <a:lnTo>
                    <a:pt x="178" y="5"/>
                  </a:lnTo>
                  <a:lnTo>
                    <a:pt x="179" y="6"/>
                  </a:lnTo>
                  <a:lnTo>
                    <a:pt x="182" y="7"/>
                  </a:lnTo>
                  <a:lnTo>
                    <a:pt x="186" y="9"/>
                  </a:lnTo>
                  <a:lnTo>
                    <a:pt x="187" y="10"/>
                  </a:lnTo>
                  <a:lnTo>
                    <a:pt x="189" y="11"/>
                  </a:lnTo>
                  <a:lnTo>
                    <a:pt x="190" y="12"/>
                  </a:lnTo>
                  <a:lnTo>
                    <a:pt x="192" y="13"/>
                  </a:lnTo>
                  <a:lnTo>
                    <a:pt x="195" y="15"/>
                  </a:lnTo>
                  <a:lnTo>
                    <a:pt x="198" y="16"/>
                  </a:lnTo>
                  <a:lnTo>
                    <a:pt x="199" y="17"/>
                  </a:lnTo>
                  <a:lnTo>
                    <a:pt x="201" y="18"/>
                  </a:lnTo>
                  <a:lnTo>
                    <a:pt x="202" y="19"/>
                  </a:lnTo>
                  <a:lnTo>
                    <a:pt x="204" y="20"/>
                  </a:lnTo>
                  <a:lnTo>
                    <a:pt x="205" y="21"/>
                  </a:lnTo>
                  <a:lnTo>
                    <a:pt x="207" y="22"/>
                  </a:lnTo>
                  <a:lnTo>
                    <a:pt x="208" y="23"/>
                  </a:lnTo>
                  <a:lnTo>
                    <a:pt x="210" y="24"/>
                  </a:lnTo>
                  <a:lnTo>
                    <a:pt x="212" y="25"/>
                  </a:lnTo>
                  <a:lnTo>
                    <a:pt x="213" y="26"/>
                  </a:lnTo>
                  <a:lnTo>
                    <a:pt x="215" y="27"/>
                  </a:lnTo>
                  <a:lnTo>
                    <a:pt x="217" y="28"/>
                  </a:lnTo>
                  <a:lnTo>
                    <a:pt x="216" y="29"/>
                  </a:lnTo>
                  <a:lnTo>
                    <a:pt x="214" y="30"/>
                  </a:lnTo>
                  <a:lnTo>
                    <a:pt x="213" y="32"/>
                  </a:lnTo>
                  <a:lnTo>
                    <a:pt x="211" y="33"/>
                  </a:lnTo>
                  <a:lnTo>
                    <a:pt x="210" y="35"/>
                  </a:lnTo>
                  <a:lnTo>
                    <a:pt x="209" y="36"/>
                  </a:lnTo>
                  <a:lnTo>
                    <a:pt x="208" y="38"/>
                  </a:lnTo>
                  <a:lnTo>
                    <a:pt x="207" y="40"/>
                  </a:lnTo>
                  <a:lnTo>
                    <a:pt x="205" y="41"/>
                  </a:lnTo>
                  <a:lnTo>
                    <a:pt x="204" y="42"/>
                  </a:lnTo>
                  <a:lnTo>
                    <a:pt x="203" y="44"/>
                  </a:lnTo>
                  <a:lnTo>
                    <a:pt x="202" y="45"/>
                  </a:lnTo>
                  <a:lnTo>
                    <a:pt x="200" y="47"/>
                  </a:lnTo>
                  <a:lnTo>
                    <a:pt x="199" y="48"/>
                  </a:lnTo>
                  <a:lnTo>
                    <a:pt x="198" y="49"/>
                  </a:lnTo>
                  <a:lnTo>
                    <a:pt x="197" y="51"/>
                  </a:lnTo>
                  <a:lnTo>
                    <a:pt x="195" y="52"/>
                  </a:lnTo>
                  <a:lnTo>
                    <a:pt x="194" y="54"/>
                  </a:lnTo>
                  <a:lnTo>
                    <a:pt x="192" y="55"/>
                  </a:lnTo>
                  <a:lnTo>
                    <a:pt x="191" y="56"/>
                  </a:lnTo>
                  <a:lnTo>
                    <a:pt x="188" y="58"/>
                  </a:lnTo>
                  <a:lnTo>
                    <a:pt x="185" y="61"/>
                  </a:lnTo>
                  <a:lnTo>
                    <a:pt x="183" y="62"/>
                  </a:lnTo>
                  <a:lnTo>
                    <a:pt x="182" y="63"/>
                  </a:lnTo>
                  <a:lnTo>
                    <a:pt x="180" y="64"/>
                  </a:lnTo>
                  <a:lnTo>
                    <a:pt x="178" y="65"/>
                  </a:lnTo>
                  <a:lnTo>
                    <a:pt x="176" y="66"/>
                  </a:lnTo>
                  <a:lnTo>
                    <a:pt x="175" y="67"/>
                  </a:lnTo>
                  <a:lnTo>
                    <a:pt x="173" y="68"/>
                  </a:lnTo>
                  <a:lnTo>
                    <a:pt x="171" y="69"/>
                  </a:lnTo>
                  <a:lnTo>
                    <a:pt x="167" y="70"/>
                  </a:lnTo>
                  <a:lnTo>
                    <a:pt x="163" y="71"/>
                  </a:lnTo>
                  <a:lnTo>
                    <a:pt x="160" y="72"/>
                  </a:lnTo>
                  <a:lnTo>
                    <a:pt x="156" y="73"/>
                  </a:lnTo>
                  <a:lnTo>
                    <a:pt x="152" y="74"/>
                  </a:lnTo>
                  <a:lnTo>
                    <a:pt x="149" y="75"/>
                  </a:lnTo>
                  <a:lnTo>
                    <a:pt x="145" y="76"/>
                  </a:lnTo>
                  <a:lnTo>
                    <a:pt x="142" y="78"/>
                  </a:lnTo>
                  <a:lnTo>
                    <a:pt x="138" y="78"/>
                  </a:lnTo>
                  <a:lnTo>
                    <a:pt x="135" y="79"/>
                  </a:lnTo>
                  <a:lnTo>
                    <a:pt x="132" y="79"/>
                  </a:lnTo>
                  <a:lnTo>
                    <a:pt x="128" y="80"/>
                  </a:lnTo>
                  <a:lnTo>
                    <a:pt x="125" y="81"/>
                  </a:lnTo>
                  <a:lnTo>
                    <a:pt x="122" y="81"/>
                  </a:lnTo>
                  <a:lnTo>
                    <a:pt x="118" y="82"/>
                  </a:lnTo>
                  <a:lnTo>
                    <a:pt x="115" y="82"/>
                  </a:lnTo>
                  <a:lnTo>
                    <a:pt x="112" y="82"/>
                  </a:lnTo>
                  <a:lnTo>
                    <a:pt x="109" y="83"/>
                  </a:lnTo>
                  <a:lnTo>
                    <a:pt x="105" y="83"/>
                  </a:lnTo>
                  <a:lnTo>
                    <a:pt x="102" y="83"/>
                  </a:lnTo>
                  <a:lnTo>
                    <a:pt x="99" y="83"/>
                  </a:lnTo>
                  <a:lnTo>
                    <a:pt x="96" y="83"/>
                  </a:lnTo>
                  <a:lnTo>
                    <a:pt x="93" y="83"/>
                  </a:lnTo>
                  <a:lnTo>
                    <a:pt x="90" y="83"/>
                  </a:lnTo>
                  <a:lnTo>
                    <a:pt x="87" y="83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79" y="82"/>
                  </a:lnTo>
                  <a:lnTo>
                    <a:pt x="76" y="81"/>
                  </a:lnTo>
                  <a:lnTo>
                    <a:pt x="73" y="81"/>
                  </a:lnTo>
                  <a:lnTo>
                    <a:pt x="71" y="80"/>
                  </a:lnTo>
                  <a:lnTo>
                    <a:pt x="68" y="80"/>
                  </a:lnTo>
                  <a:lnTo>
                    <a:pt x="65" y="79"/>
                  </a:lnTo>
                  <a:lnTo>
                    <a:pt x="62" y="79"/>
                  </a:lnTo>
                  <a:lnTo>
                    <a:pt x="60" y="78"/>
                  </a:lnTo>
                  <a:lnTo>
                    <a:pt x="57" y="77"/>
                  </a:lnTo>
                  <a:lnTo>
                    <a:pt x="54" y="76"/>
                  </a:lnTo>
                  <a:lnTo>
                    <a:pt x="52" y="75"/>
                  </a:lnTo>
                  <a:lnTo>
                    <a:pt x="50" y="74"/>
                  </a:lnTo>
                  <a:lnTo>
                    <a:pt x="47" y="73"/>
                  </a:lnTo>
                  <a:lnTo>
                    <a:pt x="45" y="72"/>
                  </a:lnTo>
                  <a:lnTo>
                    <a:pt x="43" y="71"/>
                  </a:lnTo>
                  <a:lnTo>
                    <a:pt x="40" y="70"/>
                  </a:lnTo>
                  <a:lnTo>
                    <a:pt x="38" y="69"/>
                  </a:lnTo>
                  <a:lnTo>
                    <a:pt x="36" y="68"/>
                  </a:lnTo>
                  <a:lnTo>
                    <a:pt x="33" y="67"/>
                  </a:lnTo>
                  <a:lnTo>
                    <a:pt x="31" y="65"/>
                  </a:lnTo>
                  <a:lnTo>
                    <a:pt x="29" y="64"/>
                  </a:lnTo>
                  <a:lnTo>
                    <a:pt x="27" y="63"/>
                  </a:lnTo>
                  <a:lnTo>
                    <a:pt x="25" y="62"/>
                  </a:lnTo>
                  <a:lnTo>
                    <a:pt x="23" y="60"/>
                  </a:lnTo>
                  <a:lnTo>
                    <a:pt x="21" y="59"/>
                  </a:lnTo>
                  <a:lnTo>
                    <a:pt x="19" y="57"/>
                  </a:lnTo>
                  <a:lnTo>
                    <a:pt x="17" y="55"/>
                  </a:lnTo>
                  <a:lnTo>
                    <a:pt x="15" y="54"/>
                  </a:lnTo>
                  <a:lnTo>
                    <a:pt x="13" y="52"/>
                  </a:lnTo>
                  <a:lnTo>
                    <a:pt x="11" y="50"/>
                  </a:lnTo>
                  <a:lnTo>
                    <a:pt x="9" y="49"/>
                  </a:lnTo>
                  <a:lnTo>
                    <a:pt x="8" y="47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3" y="42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34" y="1"/>
                  </a:lnTo>
                  <a:lnTo>
                    <a:pt x="36" y="3"/>
                  </a:lnTo>
                  <a:lnTo>
                    <a:pt x="39" y="5"/>
                  </a:lnTo>
                  <a:lnTo>
                    <a:pt x="42" y="7"/>
                  </a:lnTo>
                  <a:lnTo>
                    <a:pt x="45" y="8"/>
                  </a:lnTo>
                  <a:lnTo>
                    <a:pt x="47" y="10"/>
                  </a:lnTo>
                  <a:lnTo>
                    <a:pt x="50" y="11"/>
                  </a:lnTo>
                  <a:lnTo>
                    <a:pt x="53" y="13"/>
                  </a:lnTo>
                  <a:lnTo>
                    <a:pt x="56" y="15"/>
                  </a:lnTo>
                  <a:lnTo>
                    <a:pt x="59" y="16"/>
                  </a:lnTo>
                  <a:lnTo>
                    <a:pt x="62" y="17"/>
                  </a:lnTo>
                  <a:lnTo>
                    <a:pt x="64" y="18"/>
                  </a:lnTo>
                  <a:lnTo>
                    <a:pt x="68" y="19"/>
                  </a:lnTo>
                  <a:lnTo>
                    <a:pt x="70" y="20"/>
                  </a:lnTo>
                  <a:lnTo>
                    <a:pt x="74" y="21"/>
                  </a:lnTo>
                  <a:lnTo>
                    <a:pt x="77" y="22"/>
                  </a:lnTo>
                  <a:lnTo>
                    <a:pt x="80" y="23"/>
                  </a:lnTo>
                  <a:lnTo>
                    <a:pt x="83" y="23"/>
                  </a:lnTo>
                  <a:lnTo>
                    <a:pt x="86" y="24"/>
                  </a:lnTo>
                  <a:lnTo>
                    <a:pt x="89" y="24"/>
                  </a:lnTo>
                  <a:lnTo>
                    <a:pt x="93" y="25"/>
                  </a:lnTo>
                  <a:lnTo>
                    <a:pt x="96" y="25"/>
                  </a:lnTo>
                  <a:lnTo>
                    <a:pt x="99" y="25"/>
                  </a:lnTo>
                  <a:lnTo>
                    <a:pt x="102" y="25"/>
                  </a:lnTo>
                  <a:lnTo>
                    <a:pt x="106" y="25"/>
                  </a:lnTo>
                  <a:lnTo>
                    <a:pt x="109" y="25"/>
                  </a:lnTo>
                  <a:lnTo>
                    <a:pt x="112" y="25"/>
                  </a:lnTo>
                  <a:lnTo>
                    <a:pt x="115" y="25"/>
                  </a:lnTo>
                  <a:lnTo>
                    <a:pt x="119" y="24"/>
                  </a:lnTo>
                  <a:lnTo>
                    <a:pt x="122" y="24"/>
                  </a:lnTo>
                  <a:lnTo>
                    <a:pt x="125" y="23"/>
                  </a:lnTo>
                  <a:lnTo>
                    <a:pt x="127" y="23"/>
                  </a:lnTo>
                  <a:lnTo>
                    <a:pt x="129" y="22"/>
                  </a:lnTo>
                  <a:lnTo>
                    <a:pt x="131" y="22"/>
                  </a:lnTo>
                  <a:lnTo>
                    <a:pt x="132" y="22"/>
                  </a:lnTo>
                  <a:lnTo>
                    <a:pt x="135" y="21"/>
                  </a:lnTo>
                  <a:lnTo>
                    <a:pt x="138" y="20"/>
                  </a:lnTo>
                  <a:lnTo>
                    <a:pt x="140" y="18"/>
                  </a:lnTo>
                  <a:lnTo>
                    <a:pt x="143" y="17"/>
                  </a:lnTo>
                  <a:lnTo>
                    <a:pt x="145" y="16"/>
                  </a:lnTo>
                  <a:lnTo>
                    <a:pt x="148" y="15"/>
                  </a:lnTo>
                  <a:lnTo>
                    <a:pt x="150" y="13"/>
                  </a:lnTo>
                  <a:lnTo>
                    <a:pt x="153" y="12"/>
                  </a:lnTo>
                  <a:lnTo>
                    <a:pt x="155" y="10"/>
                  </a:lnTo>
                  <a:lnTo>
                    <a:pt x="157" y="8"/>
                  </a:lnTo>
                  <a:lnTo>
                    <a:pt x="159" y="7"/>
                  </a:lnTo>
                  <a:lnTo>
                    <a:pt x="162" y="6"/>
                  </a:lnTo>
                  <a:lnTo>
                    <a:pt x="163" y="4"/>
                  </a:lnTo>
                  <a:lnTo>
                    <a:pt x="165" y="2"/>
                  </a:lnTo>
                  <a:lnTo>
                    <a:pt x="166" y="1"/>
                  </a:lnTo>
                  <a:lnTo>
                    <a:pt x="168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auto">
            <a:xfrm>
              <a:off x="3157539" y="5865813"/>
              <a:ext cx="133350" cy="134938"/>
            </a:xfrm>
            <a:custGeom>
              <a:avLst/>
              <a:gdLst>
                <a:gd name="T0" fmla="*/ 0 w 84"/>
                <a:gd name="T1" fmla="*/ 29 h 85"/>
                <a:gd name="T2" fmla="*/ 75 w 84"/>
                <a:gd name="T3" fmla="*/ 0 h 85"/>
                <a:gd name="T4" fmla="*/ 84 w 84"/>
                <a:gd name="T5" fmla="*/ 85 h 85"/>
                <a:gd name="T6" fmla="*/ 0 w 84"/>
                <a:gd name="T7" fmla="*/ 29 h 85"/>
                <a:gd name="T8" fmla="*/ 0 w 84"/>
                <a:gd name="T9" fmla="*/ 2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5">
                  <a:moveTo>
                    <a:pt x="0" y="29"/>
                  </a:moveTo>
                  <a:lnTo>
                    <a:pt x="75" y="0"/>
                  </a:lnTo>
                  <a:lnTo>
                    <a:pt x="84" y="85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auto">
            <a:xfrm>
              <a:off x="3067052" y="5516563"/>
              <a:ext cx="127000" cy="153988"/>
            </a:xfrm>
            <a:custGeom>
              <a:avLst/>
              <a:gdLst>
                <a:gd name="T0" fmla="*/ 54 w 80"/>
                <a:gd name="T1" fmla="*/ 97 h 97"/>
                <a:gd name="T2" fmla="*/ 0 w 80"/>
                <a:gd name="T3" fmla="*/ 26 h 97"/>
                <a:gd name="T4" fmla="*/ 80 w 80"/>
                <a:gd name="T5" fmla="*/ 0 h 97"/>
                <a:gd name="T6" fmla="*/ 54 w 80"/>
                <a:gd name="T7" fmla="*/ 97 h 97"/>
                <a:gd name="T8" fmla="*/ 54 w 8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97">
                  <a:moveTo>
                    <a:pt x="54" y="97"/>
                  </a:moveTo>
                  <a:lnTo>
                    <a:pt x="0" y="26"/>
                  </a:lnTo>
                  <a:lnTo>
                    <a:pt x="80" y="0"/>
                  </a:lnTo>
                  <a:lnTo>
                    <a:pt x="54" y="97"/>
                  </a:lnTo>
                  <a:lnTo>
                    <a:pt x="54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993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Referências Bibliográficas</a:t>
            </a:r>
            <a:endParaRPr lang="pt-BR" dirty="0" smtClean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600" smtClean="0"/>
              <a:t>HEUMANN , J. Introduction to business modeling using the Unified Modeling Language (UML), IBM, 2003  in: </a:t>
            </a:r>
            <a:r>
              <a:rPr lang="pt-BR" sz="1600" smtClean="0">
                <a:hlinkClick r:id="rId3"/>
              </a:rPr>
              <a:t>http://www-128.ibm.com/developerworks/rational/library/360.html</a:t>
            </a:r>
            <a:r>
              <a:rPr lang="pt-BR" sz="1600" smtClean="0"/>
              <a:t>.</a:t>
            </a:r>
          </a:p>
          <a:p>
            <a:endParaRPr lang="pt-BR" sz="1600" smtClean="0"/>
          </a:p>
          <a:p>
            <a:r>
              <a:rPr lang="pt-BR" sz="1600" smtClean="0"/>
              <a:t>LEFFINGWELL, DEAN; WIDRIG, DON. Managing Software Requirements: A Unified Approach – Addison-Wesley object technology series, Addison Wesley, 2000. ISBN: 0-201-61593-2.</a:t>
            </a:r>
          </a:p>
          <a:p>
            <a:endParaRPr lang="pt-BR" sz="1600" smtClean="0"/>
          </a:p>
          <a:p>
            <a:r>
              <a:rPr lang="pt-BR" sz="1600" smtClean="0"/>
              <a:t>MCMENAMIN, Stephen &amp; PALMER, John. Análise essencial de sistemas. São Paulo : McGraw-Hill, 1991. 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262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Prof. Osvaldo Kotaro Takai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>
                <a:hlinkClick r:id="rId3"/>
              </a:rPr>
              <a:t>otakai@gmail.com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177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aixaDeTexto 97"/>
          <p:cNvSpPr txBox="1">
            <a:spLocks/>
          </p:cNvSpPr>
          <p:nvPr/>
        </p:nvSpPr>
        <p:spPr>
          <a:xfrm>
            <a:off x="288504" y="908720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/>
          <a:p>
            <a:r>
              <a:rPr lang="pt-BR" sz="1200" dirty="0" smtClean="0"/>
              <a:t>Nível de </a:t>
            </a:r>
          </a:p>
          <a:p>
            <a:r>
              <a:rPr lang="pt-BR" sz="1200" dirty="0" smtClean="0"/>
              <a:t>Cenários </a:t>
            </a:r>
          </a:p>
          <a:p>
            <a:r>
              <a:rPr lang="pt-BR" sz="1200" dirty="0" smtClean="0"/>
              <a:t>Operacionais</a:t>
            </a:r>
            <a:endParaRPr lang="pt-BR" sz="1200" dirty="0"/>
          </a:p>
        </p:txBody>
      </p:sp>
      <p:sp>
        <p:nvSpPr>
          <p:cNvPr id="81" name="Retângulo 80"/>
          <p:cNvSpPr/>
          <p:nvPr/>
        </p:nvSpPr>
        <p:spPr>
          <a:xfrm>
            <a:off x="3779912" y="944776"/>
            <a:ext cx="1337768" cy="4665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Cenário Operacional 1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7496478" y="803295"/>
            <a:ext cx="89194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" name="Retângulo 95"/>
          <p:cNvSpPr/>
          <p:nvPr/>
        </p:nvSpPr>
        <p:spPr>
          <a:xfrm>
            <a:off x="7496478" y="944776"/>
            <a:ext cx="1179979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Cenário Operacional 2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779915" y="800920"/>
            <a:ext cx="92038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Explosão 1 30"/>
          <p:cNvSpPr/>
          <p:nvPr/>
        </p:nvSpPr>
        <p:spPr>
          <a:xfrm>
            <a:off x="2791775" y="836712"/>
            <a:ext cx="942129" cy="883627"/>
          </a:xfrm>
          <a:prstGeom prst="irregularSeal1">
            <a:avLst/>
          </a:prstGeom>
          <a:solidFill>
            <a:schemeClr val="accent4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xplosão 1 96"/>
          <p:cNvSpPr/>
          <p:nvPr/>
        </p:nvSpPr>
        <p:spPr>
          <a:xfrm>
            <a:off x="6516216" y="836712"/>
            <a:ext cx="942129" cy="883627"/>
          </a:xfrm>
          <a:prstGeom prst="irregularSeal1">
            <a:avLst/>
          </a:prstGeom>
          <a:solidFill>
            <a:schemeClr val="accent4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 de Negócio</a:t>
            </a:r>
            <a:endParaRPr lang="pt-BR" dirty="0"/>
          </a:p>
        </p:txBody>
      </p:sp>
      <p:sp>
        <p:nvSpPr>
          <p:cNvPr id="5" name="Título 3115"/>
          <p:cNvSpPr txBox="1">
            <a:spLocks/>
          </p:cNvSpPr>
          <p:nvPr/>
        </p:nvSpPr>
        <p:spPr bwMode="auto">
          <a:xfrm>
            <a:off x="683568" y="0"/>
            <a:ext cx="8460432" cy="6206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pt-B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</a:defRPr>
            </a:lvl9pPr>
          </a:lstStyle>
          <a:p>
            <a:endParaRPr lang="pt-BR" dirty="0" smtClean="0"/>
          </a:p>
        </p:txBody>
      </p:sp>
      <p:sp>
        <p:nvSpPr>
          <p:cNvPr id="24" name="CaixaDeTexto 23"/>
          <p:cNvSpPr txBox="1"/>
          <p:nvPr/>
        </p:nvSpPr>
        <p:spPr>
          <a:xfrm rot="16200000">
            <a:off x="-3308285" y="3298193"/>
            <a:ext cx="6858003" cy="261613"/>
          </a:xfrm>
          <a:prstGeom prst="rect">
            <a:avLst/>
          </a:prstGeom>
          <a:solidFill>
            <a:srgbClr val="FBFEBE"/>
          </a:solidFill>
          <a:ln>
            <a:noFill/>
          </a:ln>
          <a:scene3d>
            <a:camera prst="orthographicFront"/>
            <a:lightRig rig="balanced" dir="t"/>
          </a:scene3d>
          <a:sp3d prstMaterial="dkEdge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solidFill>
                  <a:schemeClr val="tx1"/>
                </a:solidFill>
              </a:rPr>
              <a:t>Heurística</a:t>
            </a:r>
            <a:endParaRPr lang="pt-BR" sz="1050" b="1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3719058" y="17008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2" name="Retângulo 71"/>
          <p:cNvSpPr/>
          <p:nvPr/>
        </p:nvSpPr>
        <p:spPr>
          <a:xfrm>
            <a:off x="3719058" y="4687419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Retângulo 69"/>
          <p:cNvSpPr/>
          <p:nvPr/>
        </p:nvSpPr>
        <p:spPr>
          <a:xfrm>
            <a:off x="6217535" y="4687419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CaixaDeTexto 24"/>
          <p:cNvSpPr txBox="1"/>
          <p:nvPr/>
        </p:nvSpPr>
        <p:spPr>
          <a:xfrm>
            <a:off x="288504" y="4992145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de </a:t>
            </a:r>
          </a:p>
          <a:p>
            <a:r>
              <a:rPr lang="pt-BR" dirty="0" smtClean="0"/>
              <a:t>Processos</a:t>
            </a:r>
          </a:p>
          <a:p>
            <a:r>
              <a:rPr lang="pt-BR" smtClean="0"/>
              <a:t>Operacionais</a:t>
            </a:r>
            <a:endParaRPr lang="pt-BR" dirty="0"/>
          </a:p>
        </p:txBody>
      </p:sp>
      <p:sp>
        <p:nvSpPr>
          <p:cNvPr id="50" name="Elipse 49"/>
          <p:cNvSpPr/>
          <p:nvPr/>
        </p:nvSpPr>
        <p:spPr>
          <a:xfrm>
            <a:off x="2883907" y="5026283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Retângulo 72"/>
          <p:cNvSpPr/>
          <p:nvPr/>
        </p:nvSpPr>
        <p:spPr>
          <a:xfrm>
            <a:off x="3719058" y="5013176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Processo </a:t>
            </a:r>
            <a:r>
              <a:rPr lang="pt-BR" sz="1200" dirty="0" smtClean="0"/>
              <a:t>Operacional </a:t>
            </a:r>
            <a:r>
              <a:rPr lang="pt-BR" sz="1200" kern="1200" dirty="0" smtClean="0">
                <a:latin typeface="Century Gothic" pitchFamily="34" charset="0"/>
              </a:rPr>
              <a:t>1</a:t>
            </a:r>
          </a:p>
        </p:txBody>
      </p:sp>
      <p:sp>
        <p:nvSpPr>
          <p:cNvPr id="52" name="Elipse 51"/>
          <p:cNvSpPr/>
          <p:nvPr/>
        </p:nvSpPr>
        <p:spPr>
          <a:xfrm>
            <a:off x="5382384" y="5026283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1" name="Retângulo 70"/>
          <p:cNvSpPr/>
          <p:nvPr/>
        </p:nvSpPr>
        <p:spPr>
          <a:xfrm>
            <a:off x="6217535" y="5013176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Processo Operacional 2</a:t>
            </a:r>
          </a:p>
        </p:txBody>
      </p:sp>
      <p:sp>
        <p:nvSpPr>
          <p:cNvPr id="68" name="Retângulo 67"/>
          <p:cNvSpPr/>
          <p:nvPr/>
        </p:nvSpPr>
        <p:spPr>
          <a:xfrm>
            <a:off x="4968297" y="593491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tângulo 65"/>
          <p:cNvSpPr/>
          <p:nvPr/>
        </p:nvSpPr>
        <p:spPr>
          <a:xfrm>
            <a:off x="7466773" y="593491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CaixaDeTexto 27"/>
          <p:cNvSpPr txBox="1"/>
          <p:nvPr/>
        </p:nvSpPr>
        <p:spPr>
          <a:xfrm>
            <a:off x="288504" y="6014071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de </a:t>
            </a:r>
          </a:p>
          <a:p>
            <a:r>
              <a:rPr lang="pt-BR" dirty="0"/>
              <a:t>Tarefas</a:t>
            </a:r>
          </a:p>
          <a:p>
            <a:r>
              <a:rPr lang="pt-BR" dirty="0"/>
              <a:t>(Opcional)</a:t>
            </a:r>
          </a:p>
        </p:txBody>
      </p:sp>
      <p:sp>
        <p:nvSpPr>
          <p:cNvPr id="54" name="Elipse 53"/>
          <p:cNvSpPr/>
          <p:nvPr/>
        </p:nvSpPr>
        <p:spPr>
          <a:xfrm>
            <a:off x="4133146" y="6052605"/>
            <a:ext cx="719830" cy="719839"/>
          </a:xfrm>
          <a:prstGeom prst="ellipse">
            <a:avLst/>
          </a:prstGeom>
          <a:solidFill>
            <a:srgbClr val="92D05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Retângulo 68"/>
          <p:cNvSpPr/>
          <p:nvPr/>
        </p:nvSpPr>
        <p:spPr>
          <a:xfrm>
            <a:off x="4968297" y="6057344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Tarefa 1</a:t>
            </a:r>
          </a:p>
        </p:txBody>
      </p:sp>
      <p:sp>
        <p:nvSpPr>
          <p:cNvPr id="56" name="Elipse 55"/>
          <p:cNvSpPr/>
          <p:nvPr/>
        </p:nvSpPr>
        <p:spPr>
          <a:xfrm>
            <a:off x="6631622" y="6052605"/>
            <a:ext cx="719830" cy="719839"/>
          </a:xfrm>
          <a:prstGeom prst="ellipse">
            <a:avLst/>
          </a:prstGeom>
          <a:solidFill>
            <a:srgbClr val="92D05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7" name="Retângulo 66"/>
          <p:cNvSpPr/>
          <p:nvPr/>
        </p:nvSpPr>
        <p:spPr>
          <a:xfrm>
            <a:off x="7466773" y="6057344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Tarefa 2</a:t>
            </a:r>
          </a:p>
        </p:txBody>
      </p:sp>
      <p:sp>
        <p:nvSpPr>
          <p:cNvPr id="64" name="Retângulo 63"/>
          <p:cNvSpPr/>
          <p:nvPr/>
        </p:nvSpPr>
        <p:spPr>
          <a:xfrm>
            <a:off x="7466773" y="17008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CaixaDeTexto 25"/>
          <p:cNvSpPr txBox="1"/>
          <p:nvPr/>
        </p:nvSpPr>
        <p:spPr>
          <a:xfrm>
            <a:off x="288504" y="2935178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</a:t>
            </a:r>
            <a:r>
              <a:rPr lang="pt-BR" dirty="0" smtClean="0"/>
              <a:t>das </a:t>
            </a:r>
            <a:endParaRPr lang="pt-BR" dirty="0"/>
          </a:p>
          <a:p>
            <a:r>
              <a:rPr lang="pt-BR" dirty="0" smtClean="0"/>
              <a:t>Capacidades</a:t>
            </a:r>
          </a:p>
          <a:p>
            <a:r>
              <a:rPr lang="pt-BR" dirty="0" smtClean="0"/>
              <a:t>Operacionais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2541828" y="285594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Retângulo 76"/>
          <p:cNvSpPr/>
          <p:nvPr/>
        </p:nvSpPr>
        <p:spPr>
          <a:xfrm>
            <a:off x="2570229" y="2961000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Capacidade </a:t>
            </a:r>
            <a:r>
              <a:rPr lang="pt-BR" sz="1200" dirty="0" smtClean="0">
                <a:latin typeface="Century Gothic" pitchFamily="34" charset="0"/>
              </a:rPr>
              <a:t>Operacional</a:t>
            </a:r>
            <a:r>
              <a:rPr lang="pt-BR" sz="1200" kern="1200" dirty="0" smtClean="0">
                <a:latin typeface="Century Gothic" pitchFamily="34" charset="0"/>
              </a:rPr>
              <a:t> 1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4968297" y="285594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5" name="Retângulo 74"/>
          <p:cNvSpPr/>
          <p:nvPr/>
        </p:nvSpPr>
        <p:spPr>
          <a:xfrm>
            <a:off x="4968297" y="2961000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 smtClean="0">
                <a:latin typeface="Century Gothic" pitchFamily="34" charset="0"/>
              </a:rPr>
              <a:t>Capacidade Operacional 2</a:t>
            </a:r>
            <a:endParaRPr lang="pt-BR" sz="1200" kern="1200" dirty="0" smtClean="0">
              <a:latin typeface="Century Gothic" pitchFamily="34" charset="0"/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7466773" y="2855943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Retângulo 62"/>
          <p:cNvSpPr/>
          <p:nvPr/>
        </p:nvSpPr>
        <p:spPr>
          <a:xfrm>
            <a:off x="7423231" y="2961000"/>
            <a:ext cx="142570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 smtClean="0">
                <a:latin typeface="Century Gothic" pitchFamily="34" charset="0"/>
              </a:rPr>
              <a:t>Capacidade Operacional 3</a:t>
            </a:r>
            <a:endParaRPr lang="pt-BR" sz="1200" kern="1200" dirty="0">
              <a:latin typeface="Century Gothic" pitchFamily="34" charset="0"/>
            </a:endParaRPr>
          </a:p>
        </p:txBody>
      </p:sp>
      <p:cxnSp>
        <p:nvCxnSpPr>
          <p:cNvPr id="104" name="Conector reto 103"/>
          <p:cNvCxnSpPr>
            <a:stCxn id="52" idx="3"/>
            <a:endCxn id="54" idx="7"/>
          </p:cNvCxnSpPr>
          <p:nvPr/>
        </p:nvCxnSpPr>
        <p:spPr>
          <a:xfrm flipH="1">
            <a:off x="4747559" y="5640704"/>
            <a:ext cx="740242" cy="517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>
            <a:stCxn id="52" idx="5"/>
            <a:endCxn id="56" idx="1"/>
          </p:cNvCxnSpPr>
          <p:nvPr/>
        </p:nvCxnSpPr>
        <p:spPr>
          <a:xfrm>
            <a:off x="5996797" y="5640704"/>
            <a:ext cx="740242" cy="517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>
            <a:spLocks/>
          </p:cNvSpPr>
          <p:nvPr/>
        </p:nvSpPr>
        <p:spPr>
          <a:xfrm>
            <a:off x="288504" y="1916368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</a:t>
            </a:r>
            <a:r>
              <a:rPr lang="pt-BR" dirty="0" smtClean="0"/>
              <a:t>dos </a:t>
            </a:r>
          </a:p>
          <a:p>
            <a:r>
              <a:rPr lang="pt-BR" dirty="0" smtClean="0"/>
              <a:t>Nós Operacionais</a:t>
            </a:r>
          </a:p>
          <a:p>
            <a:r>
              <a:rPr lang="pt-BR" dirty="0" smtClean="0"/>
              <a:t>(preferencialmente abstratos)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3719059" y="1952888"/>
            <a:ext cx="1249238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Nó Operacional 1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7466773" y="1952888"/>
            <a:ext cx="1249200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 smtClean="0">
                <a:latin typeface="Century Gothic" pitchFamily="34" charset="0"/>
              </a:rPr>
              <a:t>Nó Operacional 2</a:t>
            </a:r>
            <a:endParaRPr lang="pt-BR" sz="1200" kern="1200" dirty="0">
              <a:latin typeface="Century Gothic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915816" y="1986107"/>
            <a:ext cx="648000" cy="576000"/>
          </a:xfrm>
          <a:prstGeom prst="round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de cantos arredondados 84"/>
          <p:cNvSpPr/>
          <p:nvPr/>
        </p:nvSpPr>
        <p:spPr>
          <a:xfrm>
            <a:off x="6669671" y="1986107"/>
            <a:ext cx="648000" cy="576000"/>
          </a:xfrm>
          <a:prstGeom prst="round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/>
          <p:cNvSpPr/>
          <p:nvPr/>
        </p:nvSpPr>
        <p:spPr>
          <a:xfrm>
            <a:off x="3030887" y="35010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1" name="Retângulo 100"/>
          <p:cNvSpPr/>
          <p:nvPr/>
        </p:nvSpPr>
        <p:spPr>
          <a:xfrm>
            <a:off x="4953300" y="35010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7" name="Retângulo 106"/>
          <p:cNvSpPr/>
          <p:nvPr/>
        </p:nvSpPr>
        <p:spPr>
          <a:xfrm>
            <a:off x="6919319" y="3501008"/>
            <a:ext cx="1425707" cy="950471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2" name="CaixaDeTexto 81"/>
          <p:cNvSpPr txBox="1"/>
          <p:nvPr/>
        </p:nvSpPr>
        <p:spPr>
          <a:xfrm>
            <a:off x="288504" y="3965821"/>
            <a:ext cx="8820000" cy="792000"/>
          </a:xfrm>
          <a:prstGeom prst="rect">
            <a:avLst/>
          </a:prstGeom>
          <a:solidFill>
            <a:srgbClr val="FBFEBE"/>
          </a:solidFill>
        </p:spPr>
        <p:txBody>
          <a:bodyPr wrap="square" lIns="252000" rtlCol="0" anchor="ctr" anchorCtr="0">
            <a:no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pt-BR" dirty="0"/>
              <a:t>Nível </a:t>
            </a:r>
            <a:r>
              <a:rPr lang="pt-BR" dirty="0" smtClean="0"/>
              <a:t>das </a:t>
            </a:r>
            <a:endParaRPr lang="pt-BR" dirty="0"/>
          </a:p>
          <a:p>
            <a:r>
              <a:rPr lang="pt-BR" dirty="0" smtClean="0"/>
              <a:t>Subcapacidades</a:t>
            </a:r>
          </a:p>
          <a:p>
            <a:r>
              <a:rPr lang="pt-BR" dirty="0" smtClean="0"/>
              <a:t>Operacionais</a:t>
            </a:r>
          </a:p>
          <a:p>
            <a:r>
              <a:rPr lang="pt-BR" dirty="0" smtClean="0"/>
              <a:t>(opcional)</a:t>
            </a:r>
            <a:endParaRPr lang="pt-BR" dirty="0"/>
          </a:p>
        </p:txBody>
      </p:sp>
      <p:sp>
        <p:nvSpPr>
          <p:cNvPr id="87" name="Elipse 86"/>
          <p:cNvSpPr/>
          <p:nvPr/>
        </p:nvSpPr>
        <p:spPr>
          <a:xfrm>
            <a:off x="1835696" y="3999959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0" name="Retângulo 89"/>
          <p:cNvSpPr/>
          <p:nvPr/>
        </p:nvSpPr>
        <p:spPr>
          <a:xfrm>
            <a:off x="2656333" y="3969112"/>
            <a:ext cx="1339427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 dirty="0" smtClean="0">
                <a:latin typeface="Century Gothic" pitchFamily="34" charset="0"/>
              </a:rPr>
              <a:t>Subcapacidade Operacional 1</a:t>
            </a:r>
          </a:p>
        </p:txBody>
      </p:sp>
      <p:sp>
        <p:nvSpPr>
          <p:cNvPr id="99" name="Elipse 98"/>
          <p:cNvSpPr/>
          <p:nvPr/>
        </p:nvSpPr>
        <p:spPr>
          <a:xfrm>
            <a:off x="4046703" y="3999959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3" name="Retângulo 102"/>
          <p:cNvSpPr/>
          <p:nvPr/>
        </p:nvSpPr>
        <p:spPr>
          <a:xfrm>
            <a:off x="4816976" y="3969112"/>
            <a:ext cx="1339200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>
                <a:latin typeface="Century Gothic" pitchFamily="34" charset="0"/>
              </a:rPr>
              <a:t>Subcapacidade Operacional </a:t>
            </a:r>
            <a:r>
              <a:rPr lang="pt-BR" sz="1200" kern="1200" dirty="0" smtClean="0">
                <a:latin typeface="Century Gothic" pitchFamily="34" charset="0"/>
              </a:rPr>
              <a:t>2</a:t>
            </a:r>
          </a:p>
        </p:txBody>
      </p:sp>
      <p:sp>
        <p:nvSpPr>
          <p:cNvPr id="105" name="Elipse 104"/>
          <p:cNvSpPr/>
          <p:nvPr/>
        </p:nvSpPr>
        <p:spPr>
          <a:xfrm>
            <a:off x="6200136" y="3999959"/>
            <a:ext cx="719830" cy="71983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8" name="Retângulo 107"/>
          <p:cNvSpPr/>
          <p:nvPr/>
        </p:nvSpPr>
        <p:spPr>
          <a:xfrm>
            <a:off x="6977216" y="3969112"/>
            <a:ext cx="1339200" cy="468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pt-BR" sz="1200" dirty="0">
                <a:latin typeface="Century Gothic" pitchFamily="34" charset="0"/>
              </a:rPr>
              <a:t>Subcapacidade Operacional </a:t>
            </a:r>
            <a:r>
              <a:rPr lang="pt-BR" sz="1200" kern="1200" dirty="0" smtClean="0">
                <a:latin typeface="Century Gothic" pitchFamily="34" charset="0"/>
              </a:rPr>
              <a:t>3</a:t>
            </a:r>
          </a:p>
        </p:txBody>
      </p:sp>
      <p:cxnSp>
        <p:nvCxnSpPr>
          <p:cNvPr id="100" name="Conector reto 99"/>
          <p:cNvCxnSpPr>
            <a:stCxn id="118" idx="2"/>
            <a:endCxn id="87" idx="0"/>
          </p:cNvCxnSpPr>
          <p:nvPr/>
        </p:nvCxnSpPr>
        <p:spPr>
          <a:xfrm flipH="1">
            <a:off x="2195611" y="3409340"/>
            <a:ext cx="1930213" cy="590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>
            <a:stCxn id="118" idx="3"/>
            <a:endCxn id="99" idx="0"/>
          </p:cNvCxnSpPr>
          <p:nvPr/>
        </p:nvCxnSpPr>
        <p:spPr>
          <a:xfrm>
            <a:off x="4403711" y="3643824"/>
            <a:ext cx="2907" cy="356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>
            <a:stCxn id="118" idx="4"/>
            <a:endCxn id="105" idx="0"/>
          </p:cNvCxnSpPr>
          <p:nvPr/>
        </p:nvCxnSpPr>
        <p:spPr>
          <a:xfrm>
            <a:off x="4681597" y="3409340"/>
            <a:ext cx="1878454" cy="590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>
            <a:stCxn id="99" idx="3"/>
            <a:endCxn id="50" idx="7"/>
          </p:cNvCxnSpPr>
          <p:nvPr/>
        </p:nvCxnSpPr>
        <p:spPr>
          <a:xfrm flipH="1">
            <a:off x="3498320" y="4614380"/>
            <a:ext cx="653800" cy="5173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>
            <a:stCxn id="99" idx="5"/>
            <a:endCxn id="52" idx="0"/>
          </p:cNvCxnSpPr>
          <p:nvPr/>
        </p:nvCxnSpPr>
        <p:spPr>
          <a:xfrm>
            <a:off x="4661116" y="4614380"/>
            <a:ext cx="1081183" cy="411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>
            <a:stCxn id="85" idx="1"/>
            <a:endCxn id="118" idx="0"/>
          </p:cNvCxnSpPr>
          <p:nvPr/>
        </p:nvCxnSpPr>
        <p:spPr>
          <a:xfrm flipH="1">
            <a:off x="4560034" y="2274107"/>
            <a:ext cx="2109637" cy="744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>
            <a:stCxn id="12" idx="1"/>
            <a:endCxn id="115" idx="0"/>
          </p:cNvCxnSpPr>
          <p:nvPr/>
        </p:nvCxnSpPr>
        <p:spPr>
          <a:xfrm flipH="1">
            <a:off x="2133874" y="2274107"/>
            <a:ext cx="781942" cy="744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>
            <a:stCxn id="12" idx="3"/>
            <a:endCxn id="118" idx="0"/>
          </p:cNvCxnSpPr>
          <p:nvPr/>
        </p:nvCxnSpPr>
        <p:spPr>
          <a:xfrm>
            <a:off x="3563816" y="2274107"/>
            <a:ext cx="996218" cy="744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>
            <a:stCxn id="85" idx="2"/>
            <a:endCxn id="119" idx="0"/>
          </p:cNvCxnSpPr>
          <p:nvPr/>
        </p:nvCxnSpPr>
        <p:spPr>
          <a:xfrm>
            <a:off x="6993671" y="2562107"/>
            <a:ext cx="297" cy="456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>
            <a:stCxn id="31" idx="3"/>
            <a:endCxn id="85" idx="0"/>
          </p:cNvCxnSpPr>
          <p:nvPr/>
        </p:nvCxnSpPr>
        <p:spPr>
          <a:xfrm>
            <a:off x="3733904" y="1380388"/>
            <a:ext cx="3259767" cy="605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>
            <a:off x="3239816" y="1565753"/>
            <a:ext cx="0" cy="423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V="1">
            <a:off x="6993671" y="1519238"/>
            <a:ext cx="0" cy="455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Cubo 114"/>
          <p:cNvSpPr/>
          <p:nvPr/>
        </p:nvSpPr>
        <p:spPr bwMode="auto">
          <a:xfrm>
            <a:off x="1699664" y="3018532"/>
            <a:ext cx="712096" cy="625292"/>
          </a:xfrm>
          <a:prstGeom prst="cube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8" name="Cubo 117"/>
          <p:cNvSpPr/>
          <p:nvPr/>
        </p:nvSpPr>
        <p:spPr bwMode="auto">
          <a:xfrm>
            <a:off x="4125824" y="3018532"/>
            <a:ext cx="712096" cy="625292"/>
          </a:xfrm>
          <a:prstGeom prst="cube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9" name="Cubo 118"/>
          <p:cNvSpPr/>
          <p:nvPr/>
        </p:nvSpPr>
        <p:spPr bwMode="auto">
          <a:xfrm>
            <a:off x="6559758" y="3018532"/>
            <a:ext cx="712096" cy="625292"/>
          </a:xfrm>
          <a:prstGeom prst="cube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17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ImpactaNov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4000" dirty="0" smtClean="0">
            <a:solidFill>
              <a:schemeClr val="tx2">
                <a:lumMod val="75000"/>
              </a:schemeClr>
            </a:solidFill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12883</TotalTime>
  <Words>4219</Words>
  <Application>Microsoft Office PowerPoint</Application>
  <PresentationFormat>Apresentação na tela (4:3)</PresentationFormat>
  <Paragraphs>1224</Paragraphs>
  <Slides>81</Slides>
  <Notes>31</Notes>
  <HiddenSlides>0</HiddenSlides>
  <MMClips>3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81</vt:i4>
      </vt:variant>
    </vt:vector>
  </HeadingPairs>
  <TitlesOfParts>
    <vt:vector size="84" baseType="lpstr">
      <vt:lpstr>ImpactaNovo</vt:lpstr>
      <vt:lpstr>Imagem de Bitmap</vt:lpstr>
      <vt:lpstr>Documento</vt:lpstr>
      <vt:lpstr>Modelagem dos Processos de Negócio</vt:lpstr>
      <vt:lpstr>Pirâmide de Requisitos</vt:lpstr>
      <vt:lpstr>Panorama</vt:lpstr>
      <vt:lpstr>Verdade Relativa</vt:lpstr>
      <vt:lpstr>O Mundo Modelado (AS-IS)</vt:lpstr>
      <vt:lpstr>O Mundo Modelado (TO-BE)</vt:lpstr>
      <vt:lpstr>O Mundo Modelado (AS-IS/TO-BE)</vt:lpstr>
      <vt:lpstr>Engenharia de Processos (TO-BE)</vt:lpstr>
      <vt:lpstr>Arquitetura de Negócio</vt:lpstr>
      <vt:lpstr>Elementos da  Arquitetura de Negócio</vt:lpstr>
      <vt:lpstr>Exemplo</vt:lpstr>
      <vt:lpstr>Alocação de Capacidades aos Nós Operacionais Reais</vt:lpstr>
      <vt:lpstr>Alguns Direcionadores</vt:lpstr>
      <vt:lpstr>Modelagem dos Processos de Negócio</vt:lpstr>
      <vt:lpstr>Perspectivas</vt:lpstr>
      <vt:lpstr>Neutralidade Tecnológica</vt:lpstr>
      <vt:lpstr>Elemento Humano Ativo</vt:lpstr>
      <vt:lpstr>Partição por Eventos</vt:lpstr>
      <vt:lpstr>Apresentação do PowerPoint</vt:lpstr>
      <vt:lpstr>Onde está o Guarda?</vt:lpstr>
      <vt:lpstr>Apresentação do PowerPoint</vt:lpstr>
      <vt:lpstr>Apresentação do PowerPoint</vt:lpstr>
      <vt:lpstr>Apresentação do PowerPoint</vt:lpstr>
      <vt:lpstr>Ato Contínuo 1</vt:lpstr>
      <vt:lpstr>Ato contínuo 2</vt:lpstr>
      <vt:lpstr>Ato contínuo 3</vt:lpstr>
      <vt:lpstr>Eventos</vt:lpstr>
      <vt:lpstr>Onde está o Wally?</vt:lpstr>
      <vt:lpstr>Eventos Relevantes ao Negócio</vt:lpstr>
      <vt:lpstr>Tipos de Eventos</vt:lpstr>
      <vt:lpstr>Análise de Eventos</vt:lpstr>
      <vt:lpstr>Processos de Negócio</vt:lpstr>
      <vt:lpstr>CRUD</vt:lpstr>
      <vt:lpstr>Comunicação P x P Proibida</vt:lpstr>
      <vt:lpstr>Comunicação P x P Proibida</vt:lpstr>
      <vt:lpstr>Comunicação P x P Proibida</vt:lpstr>
      <vt:lpstr>Comunicação P x P Proibida</vt:lpstr>
      <vt:lpstr>DFD Essencial</vt:lpstr>
      <vt:lpstr>Descrição dos Processos de Negócio</vt:lpstr>
      <vt:lpstr>Descrevendo Fluxo de Dados</vt:lpstr>
      <vt:lpstr>Partição por Objetos</vt:lpstr>
      <vt:lpstr>Ciclo de Vida de Entidades</vt:lpstr>
      <vt:lpstr>Modelagem dos Processos de Negócio</vt:lpstr>
      <vt:lpstr>Resumo</vt:lpstr>
      <vt:lpstr>Resumo</vt:lpstr>
      <vt:lpstr>Resumo</vt:lpstr>
      <vt:lpstr>Modelagem dos Processos de Negócio</vt:lpstr>
      <vt:lpstr>Modelo de Negócio com UML</vt:lpstr>
      <vt:lpstr>Modelo de Negócio com UML</vt:lpstr>
      <vt:lpstr>Modelo de Negócio com UML</vt:lpstr>
      <vt:lpstr>Modelo BPMN</vt:lpstr>
      <vt:lpstr>Modelo BPMN - Detalhes de um Processo</vt:lpstr>
      <vt:lpstr>Modelagem dos Processos de Negócio</vt:lpstr>
      <vt:lpstr>Dicas</vt:lpstr>
      <vt:lpstr>Dicas</vt:lpstr>
      <vt:lpstr>Dicas</vt:lpstr>
      <vt:lpstr>Modelagem dos Processos de Negócio</vt:lpstr>
      <vt:lpstr>Checklist para DFD Essencial</vt:lpstr>
      <vt:lpstr>Checklist para DFD Essencial</vt:lpstr>
      <vt:lpstr>Checklist para DFD Essencial</vt:lpstr>
      <vt:lpstr>Modelagem dos Processos de Negócio</vt:lpstr>
      <vt:lpstr>Checklist do Modelo Conceitual</vt:lpstr>
      <vt:lpstr>Checklist do Modelo Conceitual</vt:lpstr>
      <vt:lpstr>Checklist do Modelo Conceitual - Exemplo A </vt:lpstr>
      <vt:lpstr>Checklist do Modelo Conceitual - Exemplo B</vt:lpstr>
      <vt:lpstr>Modelagem dos Processos de Negócio</vt:lpstr>
      <vt:lpstr>Checklist para o Ciclo de Vida</vt:lpstr>
      <vt:lpstr>Checklist para o Ciclo de Vida</vt:lpstr>
      <vt:lpstr>Modelagem dos Processos de Negócio</vt:lpstr>
      <vt:lpstr>Checklist de Requisitos</vt:lpstr>
      <vt:lpstr>Checklist de Requisitos</vt:lpstr>
      <vt:lpstr>Checklist de Requisitos</vt:lpstr>
      <vt:lpstr>Checklist de Requisitos</vt:lpstr>
      <vt:lpstr>Checklist de Requisitos</vt:lpstr>
      <vt:lpstr>Checklist de Requisitos</vt:lpstr>
      <vt:lpstr>Checklist de Requisitos</vt:lpstr>
      <vt:lpstr>Checklist de Requisitos</vt:lpstr>
      <vt:lpstr>Checklist de Requisitos</vt:lpstr>
      <vt:lpstr>Checklist de Requisitos</vt:lpstr>
      <vt:lpstr>Referências Bibliográficas</vt:lpstr>
      <vt:lpstr>Prof. Osvaldo Kotaro Takai </vt:lpstr>
    </vt:vector>
  </TitlesOfParts>
  <Company>Unitri Digital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Institucional Atech</dc:title>
  <dc:creator>templates MKT</dc:creator>
  <cp:keywords>ATECH_000_01_00039_I_Apres_Atech.ppt</cp:keywords>
  <cp:lastModifiedBy>1202394</cp:lastModifiedBy>
  <cp:revision>864</cp:revision>
  <dcterms:created xsi:type="dcterms:W3CDTF">2005-11-09T16:57:41Z</dcterms:created>
  <dcterms:modified xsi:type="dcterms:W3CDTF">2014-02-12T22:49:02Z</dcterms:modified>
</cp:coreProperties>
</file>